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759" r:id="rId3"/>
    <p:sldId id="304" r:id="rId4"/>
    <p:sldId id="329" r:id="rId5"/>
    <p:sldId id="569" r:id="rId6"/>
    <p:sldId id="321" r:id="rId7"/>
    <p:sldId id="330" r:id="rId8"/>
    <p:sldId id="303" r:id="rId9"/>
    <p:sldId id="318" r:id="rId10"/>
    <p:sldId id="306" r:id="rId11"/>
    <p:sldId id="313" r:id="rId12"/>
    <p:sldId id="314" r:id="rId13"/>
    <p:sldId id="323" r:id="rId14"/>
    <p:sldId id="516" r:id="rId15"/>
    <p:sldId id="551" r:id="rId16"/>
    <p:sldId id="310" r:id="rId17"/>
    <p:sldId id="567" r:id="rId18"/>
    <p:sldId id="277" r:id="rId19"/>
    <p:sldId id="746" r:id="rId20"/>
    <p:sldId id="730" r:id="rId21"/>
    <p:sldId id="320" r:id="rId22"/>
    <p:sldId id="270" r:id="rId23"/>
    <p:sldId id="326" r:id="rId24"/>
    <p:sldId id="757" r:id="rId25"/>
    <p:sldId id="449" r:id="rId26"/>
    <p:sldId id="545" r:id="rId27"/>
    <p:sldId id="758" r:id="rId28"/>
    <p:sldId id="258"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entury Schoolbook" panose="02040604050505020304" pitchFamily="18" charset="0"/>
      <p:regular r:id="rId37"/>
      <p:bold r:id="rId38"/>
      <p:italic r:id="rId39"/>
      <p:boldItalic r:id="rId40"/>
    </p:embeddedFont>
    <p:embeddedFont>
      <p:font typeface="Corbel" panose="020B05030202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3672729-EB79-429E-8CED-154D661F2B77}">
          <p14:sldIdLst>
            <p14:sldId id="256"/>
            <p14:sldId id="759"/>
            <p14:sldId id="304"/>
            <p14:sldId id="329"/>
            <p14:sldId id="569"/>
            <p14:sldId id="321"/>
            <p14:sldId id="330"/>
          </p14:sldIdLst>
        </p14:section>
        <p14:section name="HEE powerpoint template" id="{1EFFF720-98EF-D645-AFB2-89C2470DC210}">
          <p14:sldIdLst>
            <p14:sldId id="303"/>
            <p14:sldId id="318"/>
            <p14:sldId id="306"/>
            <p14:sldId id="313"/>
            <p14:sldId id="314"/>
            <p14:sldId id="323"/>
            <p14:sldId id="516"/>
            <p14:sldId id="551"/>
            <p14:sldId id="310"/>
            <p14:sldId id="567"/>
            <p14:sldId id="277"/>
            <p14:sldId id="746"/>
            <p14:sldId id="730"/>
            <p14:sldId id="320"/>
            <p14:sldId id="270"/>
            <p14:sldId id="326"/>
            <p14:sldId id="757"/>
            <p14:sldId id="449"/>
            <p14:sldId id="545"/>
            <p14:sldId id="758"/>
            <p14:sldId id="25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sug/fuTS35+SHA3uHfvSlFi7n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24D04-D891-4FC0-86EF-CBB833269367}" v="2" dt="2023-10-31T16:41:14.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C9B1C-ABB4-491F-AEFE-E302635E3C55}" type="doc">
      <dgm:prSet loTypeId="urn:microsoft.com/office/officeart/2005/8/layout/venn1" loCatId="relationship" qsTypeId="urn:microsoft.com/office/officeart/2005/8/quickstyle/simple1" qsCatId="simple" csTypeId="urn:microsoft.com/office/officeart/2005/8/colors/accent1_2" csCatId="accent1" phldr="1"/>
      <dgm:spPr/>
    </dgm:pt>
    <dgm:pt modelId="{AE901818-FA80-4B31-9B7B-9D2B2D0A2F97}" type="pres">
      <dgm:prSet presAssocID="{999C9B1C-ABB4-491F-AEFE-E302635E3C55}" presName="compositeShape" presStyleCnt="0">
        <dgm:presLayoutVars>
          <dgm:chMax val="7"/>
          <dgm:dir/>
          <dgm:resizeHandles val="exact"/>
        </dgm:presLayoutVars>
      </dgm:prSet>
      <dgm:spPr/>
    </dgm:pt>
  </dgm:ptLst>
  <dgm:cxnLst>
    <dgm:cxn modelId="{3FB1BC3B-ED4B-4874-AAEC-183C725BD2A3}" type="presOf" srcId="{999C9B1C-ABB4-491F-AEFE-E302635E3C55}" destId="{AE901818-FA80-4B31-9B7B-9D2B2D0A2F9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76953-2C30-442A-930C-0136A7182C5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7B224135-B426-4452-BA34-42E58069D13B}">
      <dgm:prSet phldrT="[Text]"/>
      <dgm:spPr/>
      <dgm:t>
        <a:bodyPr/>
        <a:lstStyle/>
        <a:p>
          <a:r>
            <a:rPr lang="en-GB" dirty="0"/>
            <a:t>Digital user Personas</a:t>
          </a:r>
        </a:p>
      </dgm:t>
    </dgm:pt>
    <dgm:pt modelId="{C17AADA6-7447-41F7-B93C-2F116A94C418}" type="parTrans" cxnId="{DE8A94E9-298E-438E-8B23-AD6BDA5F7C21}">
      <dgm:prSet/>
      <dgm:spPr/>
      <dgm:t>
        <a:bodyPr/>
        <a:lstStyle/>
        <a:p>
          <a:endParaRPr lang="en-GB"/>
        </a:p>
      </dgm:t>
    </dgm:pt>
    <dgm:pt modelId="{0A8A3AF8-27E7-408B-ABD4-B0806D247ACA}" type="sibTrans" cxnId="{DE8A94E9-298E-438E-8B23-AD6BDA5F7C21}">
      <dgm:prSet/>
      <dgm:spPr/>
      <dgm:t>
        <a:bodyPr/>
        <a:lstStyle/>
        <a:p>
          <a:endParaRPr lang="en-GB"/>
        </a:p>
      </dgm:t>
    </dgm:pt>
    <dgm:pt modelId="{37E8C299-15D8-41B1-9A45-8C7EE6337D41}">
      <dgm:prSet phldrT="[Text]"/>
      <dgm:spPr/>
      <dgm:t>
        <a:bodyPr/>
        <a:lstStyle/>
        <a:p>
          <a:r>
            <a:rPr lang="en-GB" dirty="0"/>
            <a:t>Neutral</a:t>
          </a:r>
        </a:p>
        <a:p>
          <a:r>
            <a:rPr lang="en-GB" dirty="0"/>
            <a:t>Ambivalent</a:t>
          </a:r>
        </a:p>
      </dgm:t>
    </dgm:pt>
    <dgm:pt modelId="{ABDBAEE0-0247-4603-9FA5-0EA920A6783F}" type="parTrans" cxnId="{4D578850-C992-48D3-B617-50D4A28071AB}">
      <dgm:prSet/>
      <dgm:spPr/>
      <dgm:t>
        <a:bodyPr/>
        <a:lstStyle/>
        <a:p>
          <a:endParaRPr lang="en-GB"/>
        </a:p>
      </dgm:t>
    </dgm:pt>
    <dgm:pt modelId="{3F356AEC-16F1-465E-B750-19A503B2C594}" type="sibTrans" cxnId="{4D578850-C992-48D3-B617-50D4A28071AB}">
      <dgm:prSet/>
      <dgm:spPr/>
      <dgm:t>
        <a:bodyPr/>
        <a:lstStyle/>
        <a:p>
          <a:endParaRPr lang="en-GB"/>
        </a:p>
      </dgm:t>
    </dgm:pt>
    <dgm:pt modelId="{5512CE7B-C9C3-46DA-B276-7DD27F415BB0}">
      <dgm:prSet phldrT="[Text]"/>
      <dgm:spPr/>
      <dgm:t>
        <a:bodyPr/>
        <a:lstStyle/>
        <a:p>
          <a:r>
            <a:rPr lang="en-GB" dirty="0"/>
            <a:t>Negative</a:t>
          </a:r>
        </a:p>
        <a:p>
          <a:r>
            <a:rPr lang="en-GB" dirty="0"/>
            <a:t>Disengaged</a:t>
          </a:r>
        </a:p>
      </dgm:t>
    </dgm:pt>
    <dgm:pt modelId="{80BF312E-F706-4C65-972E-96321D0FB7C6}" type="parTrans" cxnId="{406E5317-FB2B-409E-95CE-F77B56E469FC}">
      <dgm:prSet/>
      <dgm:spPr/>
      <dgm:t>
        <a:bodyPr/>
        <a:lstStyle/>
        <a:p>
          <a:endParaRPr lang="en-GB"/>
        </a:p>
      </dgm:t>
    </dgm:pt>
    <dgm:pt modelId="{A3C5126E-C654-4520-9EA1-ADBFFCFB27B0}" type="sibTrans" cxnId="{406E5317-FB2B-409E-95CE-F77B56E469FC}">
      <dgm:prSet/>
      <dgm:spPr/>
      <dgm:t>
        <a:bodyPr/>
        <a:lstStyle/>
        <a:p>
          <a:endParaRPr lang="en-GB"/>
        </a:p>
      </dgm:t>
    </dgm:pt>
    <dgm:pt modelId="{F8A4BE95-B20F-4413-97BF-E099A283FBC4}">
      <dgm:prSet phldrT="[Text]"/>
      <dgm:spPr/>
      <dgm:t>
        <a:bodyPr/>
        <a:lstStyle/>
        <a:p>
          <a:r>
            <a:rPr lang="en-GB" dirty="0"/>
            <a:t>Digitally</a:t>
          </a:r>
        </a:p>
        <a:p>
          <a:r>
            <a:rPr lang="en-GB" dirty="0"/>
            <a:t>Excluded</a:t>
          </a:r>
        </a:p>
      </dgm:t>
    </dgm:pt>
    <dgm:pt modelId="{A43F0AFF-4388-49BD-ADD1-80CEE9ACC56D}" type="parTrans" cxnId="{D6C750A8-2F6F-4C43-A007-6145440AC05C}">
      <dgm:prSet/>
      <dgm:spPr/>
      <dgm:t>
        <a:bodyPr/>
        <a:lstStyle/>
        <a:p>
          <a:endParaRPr lang="en-GB"/>
        </a:p>
      </dgm:t>
    </dgm:pt>
    <dgm:pt modelId="{722A9755-1E04-4480-99C2-B3FBCBDD966A}" type="sibTrans" cxnId="{D6C750A8-2F6F-4C43-A007-6145440AC05C}">
      <dgm:prSet/>
      <dgm:spPr/>
      <dgm:t>
        <a:bodyPr/>
        <a:lstStyle/>
        <a:p>
          <a:endParaRPr lang="en-GB"/>
        </a:p>
      </dgm:t>
    </dgm:pt>
    <dgm:pt modelId="{075A65EF-51FF-4932-BA36-10A502543FE4}">
      <dgm:prSet phldrT="[Text]"/>
      <dgm:spPr/>
      <dgm:t>
        <a:bodyPr/>
        <a:lstStyle/>
        <a:p>
          <a:r>
            <a:rPr lang="en-GB" dirty="0"/>
            <a:t>Positive</a:t>
          </a:r>
        </a:p>
        <a:p>
          <a:r>
            <a:rPr lang="en-GB" dirty="0"/>
            <a:t>Engaged</a:t>
          </a:r>
        </a:p>
      </dgm:t>
    </dgm:pt>
    <dgm:pt modelId="{FE9FC425-9F84-412B-8F95-49D3A75C120C}" type="sibTrans" cxnId="{2090560C-3595-42C6-8A87-B75F51751D8D}">
      <dgm:prSet/>
      <dgm:spPr/>
      <dgm:t>
        <a:bodyPr/>
        <a:lstStyle/>
        <a:p>
          <a:endParaRPr lang="en-GB"/>
        </a:p>
      </dgm:t>
    </dgm:pt>
    <dgm:pt modelId="{D7D5D126-18EE-41ED-A0A8-7F92CB268129}" type="parTrans" cxnId="{2090560C-3595-42C6-8A87-B75F51751D8D}">
      <dgm:prSet/>
      <dgm:spPr/>
      <dgm:t>
        <a:bodyPr/>
        <a:lstStyle/>
        <a:p>
          <a:endParaRPr lang="en-GB"/>
        </a:p>
      </dgm:t>
    </dgm:pt>
    <dgm:pt modelId="{CCEF5781-9052-47C3-9E38-1C90ED07D441}" type="pres">
      <dgm:prSet presAssocID="{78A76953-2C30-442A-930C-0136A7182C51}" presName="diagram" presStyleCnt="0">
        <dgm:presLayoutVars>
          <dgm:chMax val="1"/>
          <dgm:dir/>
          <dgm:animLvl val="ctr"/>
          <dgm:resizeHandles val="exact"/>
        </dgm:presLayoutVars>
      </dgm:prSet>
      <dgm:spPr/>
    </dgm:pt>
    <dgm:pt modelId="{A7AEE677-5377-4D11-A1D3-A006C5EBF4E0}" type="pres">
      <dgm:prSet presAssocID="{78A76953-2C30-442A-930C-0136A7182C51}" presName="matrix" presStyleCnt="0"/>
      <dgm:spPr/>
    </dgm:pt>
    <dgm:pt modelId="{25E67FB4-1C71-43F9-811A-0BF818E2EAC2}" type="pres">
      <dgm:prSet presAssocID="{78A76953-2C30-442A-930C-0136A7182C51}" presName="tile1" presStyleLbl="node1" presStyleIdx="0" presStyleCnt="4" custAng="0"/>
      <dgm:spPr/>
    </dgm:pt>
    <dgm:pt modelId="{A6B89AAC-1C96-4C0F-8400-1426E26AA527}" type="pres">
      <dgm:prSet presAssocID="{78A76953-2C30-442A-930C-0136A7182C51}" presName="tile1text" presStyleLbl="node1" presStyleIdx="0" presStyleCnt="4">
        <dgm:presLayoutVars>
          <dgm:chMax val="0"/>
          <dgm:chPref val="0"/>
          <dgm:bulletEnabled val="1"/>
        </dgm:presLayoutVars>
      </dgm:prSet>
      <dgm:spPr/>
    </dgm:pt>
    <dgm:pt modelId="{6619B0C9-4F69-495A-84C1-A276F0A02C14}" type="pres">
      <dgm:prSet presAssocID="{78A76953-2C30-442A-930C-0136A7182C51}" presName="tile2" presStyleLbl="node1" presStyleIdx="1" presStyleCnt="4"/>
      <dgm:spPr/>
    </dgm:pt>
    <dgm:pt modelId="{8B50C826-3A2F-4A01-885C-71299CBA24F8}" type="pres">
      <dgm:prSet presAssocID="{78A76953-2C30-442A-930C-0136A7182C51}" presName="tile2text" presStyleLbl="node1" presStyleIdx="1" presStyleCnt="4">
        <dgm:presLayoutVars>
          <dgm:chMax val="0"/>
          <dgm:chPref val="0"/>
          <dgm:bulletEnabled val="1"/>
        </dgm:presLayoutVars>
      </dgm:prSet>
      <dgm:spPr/>
    </dgm:pt>
    <dgm:pt modelId="{28F18228-B857-44B1-8389-F84401A09C0D}" type="pres">
      <dgm:prSet presAssocID="{78A76953-2C30-442A-930C-0136A7182C51}" presName="tile3" presStyleLbl="node1" presStyleIdx="2" presStyleCnt="4" custLinFactNeighborY="10560"/>
      <dgm:spPr/>
    </dgm:pt>
    <dgm:pt modelId="{4EC6339A-EB19-4B18-B469-6531B3408D3B}" type="pres">
      <dgm:prSet presAssocID="{78A76953-2C30-442A-930C-0136A7182C51}" presName="tile3text" presStyleLbl="node1" presStyleIdx="2" presStyleCnt="4">
        <dgm:presLayoutVars>
          <dgm:chMax val="0"/>
          <dgm:chPref val="0"/>
          <dgm:bulletEnabled val="1"/>
        </dgm:presLayoutVars>
      </dgm:prSet>
      <dgm:spPr/>
    </dgm:pt>
    <dgm:pt modelId="{AD725E92-B5A9-4B19-B7D9-2C451A523AFE}" type="pres">
      <dgm:prSet presAssocID="{78A76953-2C30-442A-930C-0136A7182C51}" presName="tile4" presStyleLbl="node1" presStyleIdx="3" presStyleCnt="4"/>
      <dgm:spPr/>
    </dgm:pt>
    <dgm:pt modelId="{850BF9BD-4656-4C85-A2E0-821E36F822D7}" type="pres">
      <dgm:prSet presAssocID="{78A76953-2C30-442A-930C-0136A7182C51}" presName="tile4text" presStyleLbl="node1" presStyleIdx="3" presStyleCnt="4">
        <dgm:presLayoutVars>
          <dgm:chMax val="0"/>
          <dgm:chPref val="0"/>
          <dgm:bulletEnabled val="1"/>
        </dgm:presLayoutVars>
      </dgm:prSet>
      <dgm:spPr/>
    </dgm:pt>
    <dgm:pt modelId="{AE4069C2-83E3-49D4-BD2A-81DB64C0CBC1}" type="pres">
      <dgm:prSet presAssocID="{78A76953-2C30-442A-930C-0136A7182C51}" presName="centerTile" presStyleLbl="fgShp" presStyleIdx="0" presStyleCnt="1">
        <dgm:presLayoutVars>
          <dgm:chMax val="0"/>
          <dgm:chPref val="0"/>
        </dgm:presLayoutVars>
      </dgm:prSet>
      <dgm:spPr/>
    </dgm:pt>
  </dgm:ptLst>
  <dgm:cxnLst>
    <dgm:cxn modelId="{2090560C-3595-42C6-8A87-B75F51751D8D}" srcId="{7B224135-B426-4452-BA34-42E58069D13B}" destId="{075A65EF-51FF-4932-BA36-10A502543FE4}" srcOrd="0" destOrd="0" parTransId="{D7D5D126-18EE-41ED-A0A8-7F92CB268129}" sibTransId="{FE9FC425-9F84-412B-8F95-49D3A75C120C}"/>
    <dgm:cxn modelId="{406E5317-FB2B-409E-95CE-F77B56E469FC}" srcId="{7B224135-B426-4452-BA34-42E58069D13B}" destId="{5512CE7B-C9C3-46DA-B276-7DD27F415BB0}" srcOrd="2" destOrd="0" parTransId="{80BF312E-F706-4C65-972E-96321D0FB7C6}" sibTransId="{A3C5126E-C654-4520-9EA1-ADBFFCFB27B0}"/>
    <dgm:cxn modelId="{561B7121-36BF-4237-8673-47003B326389}" type="presOf" srcId="{37E8C299-15D8-41B1-9A45-8C7EE6337D41}" destId="{8B50C826-3A2F-4A01-885C-71299CBA24F8}" srcOrd="1" destOrd="0" presId="urn:microsoft.com/office/officeart/2005/8/layout/matrix1"/>
    <dgm:cxn modelId="{105F0726-6E65-4FA1-83DA-793FE579400F}" type="presOf" srcId="{37E8C299-15D8-41B1-9A45-8C7EE6337D41}" destId="{6619B0C9-4F69-495A-84C1-A276F0A02C14}" srcOrd="0" destOrd="0" presId="urn:microsoft.com/office/officeart/2005/8/layout/matrix1"/>
    <dgm:cxn modelId="{FA9E4F61-FC33-40DD-A1B1-8A9E9CAE3B1F}" type="presOf" srcId="{F8A4BE95-B20F-4413-97BF-E099A283FBC4}" destId="{AD725E92-B5A9-4B19-B7D9-2C451A523AFE}" srcOrd="0" destOrd="0" presId="urn:microsoft.com/office/officeart/2005/8/layout/matrix1"/>
    <dgm:cxn modelId="{1A0AF24E-5C19-4D5C-9DB0-B86D30D7E7AE}" type="presOf" srcId="{075A65EF-51FF-4932-BA36-10A502543FE4}" destId="{25E67FB4-1C71-43F9-811A-0BF818E2EAC2}" srcOrd="0" destOrd="0" presId="urn:microsoft.com/office/officeart/2005/8/layout/matrix1"/>
    <dgm:cxn modelId="{4D578850-C992-48D3-B617-50D4A28071AB}" srcId="{7B224135-B426-4452-BA34-42E58069D13B}" destId="{37E8C299-15D8-41B1-9A45-8C7EE6337D41}" srcOrd="1" destOrd="0" parTransId="{ABDBAEE0-0247-4603-9FA5-0EA920A6783F}" sibTransId="{3F356AEC-16F1-465E-B750-19A503B2C594}"/>
    <dgm:cxn modelId="{F88A9C78-9A91-484C-B2B6-938BE5B39462}" type="presOf" srcId="{7B224135-B426-4452-BA34-42E58069D13B}" destId="{AE4069C2-83E3-49D4-BD2A-81DB64C0CBC1}" srcOrd="0" destOrd="0" presId="urn:microsoft.com/office/officeart/2005/8/layout/matrix1"/>
    <dgm:cxn modelId="{EB639394-BFFD-4DA2-B5E2-58A6572CEF30}" type="presOf" srcId="{5512CE7B-C9C3-46DA-B276-7DD27F415BB0}" destId="{28F18228-B857-44B1-8389-F84401A09C0D}" srcOrd="0" destOrd="0" presId="urn:microsoft.com/office/officeart/2005/8/layout/matrix1"/>
    <dgm:cxn modelId="{D6C750A8-2F6F-4C43-A007-6145440AC05C}" srcId="{7B224135-B426-4452-BA34-42E58069D13B}" destId="{F8A4BE95-B20F-4413-97BF-E099A283FBC4}" srcOrd="3" destOrd="0" parTransId="{A43F0AFF-4388-49BD-ADD1-80CEE9ACC56D}" sibTransId="{722A9755-1E04-4480-99C2-B3FBCBDD966A}"/>
    <dgm:cxn modelId="{02A0ABDF-A436-48B5-B397-E990492BB4EF}" type="presOf" srcId="{075A65EF-51FF-4932-BA36-10A502543FE4}" destId="{A6B89AAC-1C96-4C0F-8400-1426E26AA527}" srcOrd="1" destOrd="0" presId="urn:microsoft.com/office/officeart/2005/8/layout/matrix1"/>
    <dgm:cxn modelId="{8306A4E5-B6DE-481C-AD69-29D5E15E0A2E}" type="presOf" srcId="{78A76953-2C30-442A-930C-0136A7182C51}" destId="{CCEF5781-9052-47C3-9E38-1C90ED07D441}" srcOrd="0" destOrd="0" presId="urn:microsoft.com/office/officeart/2005/8/layout/matrix1"/>
    <dgm:cxn modelId="{21D54FE7-3F3B-4C3C-8421-EB4183DBDC3A}" type="presOf" srcId="{F8A4BE95-B20F-4413-97BF-E099A283FBC4}" destId="{850BF9BD-4656-4C85-A2E0-821E36F822D7}" srcOrd="1" destOrd="0" presId="urn:microsoft.com/office/officeart/2005/8/layout/matrix1"/>
    <dgm:cxn modelId="{DE8A94E9-298E-438E-8B23-AD6BDA5F7C21}" srcId="{78A76953-2C30-442A-930C-0136A7182C51}" destId="{7B224135-B426-4452-BA34-42E58069D13B}" srcOrd="0" destOrd="0" parTransId="{C17AADA6-7447-41F7-B93C-2F116A94C418}" sibTransId="{0A8A3AF8-27E7-408B-ABD4-B0806D247ACA}"/>
    <dgm:cxn modelId="{169A57F3-26D8-4ADF-A01A-BA90C29464EB}" type="presOf" srcId="{5512CE7B-C9C3-46DA-B276-7DD27F415BB0}" destId="{4EC6339A-EB19-4B18-B469-6531B3408D3B}" srcOrd="1" destOrd="0" presId="urn:microsoft.com/office/officeart/2005/8/layout/matrix1"/>
    <dgm:cxn modelId="{AB6F193E-5983-49A7-9673-55355B91292D}" type="presParOf" srcId="{CCEF5781-9052-47C3-9E38-1C90ED07D441}" destId="{A7AEE677-5377-4D11-A1D3-A006C5EBF4E0}" srcOrd="0" destOrd="0" presId="urn:microsoft.com/office/officeart/2005/8/layout/matrix1"/>
    <dgm:cxn modelId="{16F32EEF-635E-4B8C-A94C-0905F4354CDD}" type="presParOf" srcId="{A7AEE677-5377-4D11-A1D3-A006C5EBF4E0}" destId="{25E67FB4-1C71-43F9-811A-0BF818E2EAC2}" srcOrd="0" destOrd="0" presId="urn:microsoft.com/office/officeart/2005/8/layout/matrix1"/>
    <dgm:cxn modelId="{688A07FD-B85F-4F5A-B4D7-C3D71809FBAF}" type="presParOf" srcId="{A7AEE677-5377-4D11-A1D3-A006C5EBF4E0}" destId="{A6B89AAC-1C96-4C0F-8400-1426E26AA527}" srcOrd="1" destOrd="0" presId="urn:microsoft.com/office/officeart/2005/8/layout/matrix1"/>
    <dgm:cxn modelId="{52AF0D19-6C14-4AC5-B7E5-181DC94F1A07}" type="presParOf" srcId="{A7AEE677-5377-4D11-A1D3-A006C5EBF4E0}" destId="{6619B0C9-4F69-495A-84C1-A276F0A02C14}" srcOrd="2" destOrd="0" presId="urn:microsoft.com/office/officeart/2005/8/layout/matrix1"/>
    <dgm:cxn modelId="{BB9A6035-432C-42E1-9B44-694A47E51837}" type="presParOf" srcId="{A7AEE677-5377-4D11-A1D3-A006C5EBF4E0}" destId="{8B50C826-3A2F-4A01-885C-71299CBA24F8}" srcOrd="3" destOrd="0" presId="urn:microsoft.com/office/officeart/2005/8/layout/matrix1"/>
    <dgm:cxn modelId="{80E98CB0-C2D8-428A-A99E-FE7888C3B11D}" type="presParOf" srcId="{A7AEE677-5377-4D11-A1D3-A006C5EBF4E0}" destId="{28F18228-B857-44B1-8389-F84401A09C0D}" srcOrd="4" destOrd="0" presId="urn:microsoft.com/office/officeart/2005/8/layout/matrix1"/>
    <dgm:cxn modelId="{7C4197C3-CF70-4738-86C8-B57414D32B9D}" type="presParOf" srcId="{A7AEE677-5377-4D11-A1D3-A006C5EBF4E0}" destId="{4EC6339A-EB19-4B18-B469-6531B3408D3B}" srcOrd="5" destOrd="0" presId="urn:microsoft.com/office/officeart/2005/8/layout/matrix1"/>
    <dgm:cxn modelId="{BC456BDB-6C07-401D-9DD0-9F536E549543}" type="presParOf" srcId="{A7AEE677-5377-4D11-A1D3-A006C5EBF4E0}" destId="{AD725E92-B5A9-4B19-B7D9-2C451A523AFE}" srcOrd="6" destOrd="0" presId="urn:microsoft.com/office/officeart/2005/8/layout/matrix1"/>
    <dgm:cxn modelId="{AED5A791-DB28-43C6-ABE3-E560FAAB41DE}" type="presParOf" srcId="{A7AEE677-5377-4D11-A1D3-A006C5EBF4E0}" destId="{850BF9BD-4656-4C85-A2E0-821E36F822D7}" srcOrd="7" destOrd="0" presId="urn:microsoft.com/office/officeart/2005/8/layout/matrix1"/>
    <dgm:cxn modelId="{A47ED05A-6AD4-49BE-A06C-BC6ADC020FD0}" type="presParOf" srcId="{CCEF5781-9052-47C3-9E38-1C90ED07D441}" destId="{AE4069C2-83E3-49D4-BD2A-81DB64C0CBC1}"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F77613-45EA-4CC4-9D58-0F16ECFECFB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19FBBDE3-D1DF-44E2-802B-833C0601F69D}">
      <dgm:prSet phldrT="[Text]"/>
      <dgm:spPr>
        <a:xfrm>
          <a:off x="0" y="430"/>
          <a:ext cx="1912683" cy="385228"/>
        </a:xfrm>
        <a:prstGeom prst="round2SameRect">
          <a:avLst>
            <a:gd name="adj1" fmla="val 16670"/>
            <a:gd name="adj2" fmla="val 0"/>
          </a:avLst>
        </a:prstGeom>
        <a:solidFill>
          <a:srgbClr val="0051A2">
            <a:hueOff val="0"/>
            <a:satOff val="0"/>
            <a:lumOff val="0"/>
            <a:alphaOff val="0"/>
          </a:srgbClr>
        </a:solidFill>
        <a:ln w="25400" cap="flat" cmpd="sng" algn="ctr">
          <a:solidFill>
            <a:srgbClr val="0051A2">
              <a:hueOff val="0"/>
              <a:satOff val="0"/>
              <a:lumOff val="0"/>
              <a:alphaOff val="0"/>
            </a:srgbClr>
          </a:solidFill>
          <a:prstDash val="solid"/>
        </a:ln>
        <a:effectLst/>
      </dgm:spPr>
      <dgm:t>
        <a:bodyPr/>
        <a:lstStyle/>
        <a:p>
          <a:pPr>
            <a:buNone/>
          </a:pPr>
          <a:r>
            <a:rPr lang="en-US" dirty="0">
              <a:solidFill>
                <a:sysClr val="window" lastClr="FFFFFF"/>
              </a:solidFill>
              <a:latin typeface="Arial"/>
              <a:ea typeface="+mn-ea"/>
              <a:cs typeface="+mn-cs"/>
            </a:rPr>
            <a:t>People</a:t>
          </a:r>
        </a:p>
      </dgm:t>
    </dgm:pt>
    <dgm:pt modelId="{3203E30C-C8DA-4054-8415-14C3F05F35C4}" type="parTrans" cxnId="{A71636F1-9217-44B8-B03F-D5B00A35E804}">
      <dgm:prSet/>
      <dgm:spPr/>
      <dgm:t>
        <a:bodyPr/>
        <a:lstStyle/>
        <a:p>
          <a:endParaRPr lang="en-US"/>
        </a:p>
      </dgm:t>
    </dgm:pt>
    <dgm:pt modelId="{5E81B4E7-0D12-4996-88F6-85D2B602AF8E}" type="sibTrans" cxnId="{A71636F1-9217-44B8-B03F-D5B00A35E804}">
      <dgm:prSet/>
      <dgm:spPr/>
      <dgm:t>
        <a:bodyPr/>
        <a:lstStyle/>
        <a:p>
          <a:endParaRPr lang="en-US"/>
        </a:p>
      </dgm:t>
    </dgm:pt>
    <dgm:pt modelId="{3BC93315-CCEF-4344-85D4-4168151DF2B9}">
      <dgm:prSet phldrT="[Text]"/>
      <dgm:spPr>
        <a:xfrm>
          <a:off x="1912683" y="430"/>
          <a:ext cx="5443791" cy="385228"/>
        </a:xfrm>
        <a:prstGeom prst="rect">
          <a:avLst/>
        </a:prstGeom>
        <a:noFill/>
        <a:ln>
          <a:noFill/>
        </a:ln>
        <a:effectLst/>
      </dgm:spPr>
      <dgm:t>
        <a:bodyPr/>
        <a:lstStyle/>
        <a:p>
          <a:pPr>
            <a:buNone/>
          </a:pPr>
          <a:endParaRPr lang="en-US">
            <a:solidFill>
              <a:sysClr val="windowText" lastClr="000000">
                <a:hueOff val="0"/>
                <a:satOff val="0"/>
                <a:lumOff val="0"/>
                <a:alphaOff val="0"/>
              </a:sysClr>
            </a:solidFill>
            <a:latin typeface="Arial"/>
            <a:ea typeface="+mn-ea"/>
            <a:cs typeface="+mn-cs"/>
          </a:endParaRPr>
        </a:p>
      </dgm:t>
    </dgm:pt>
    <dgm:pt modelId="{D01804D4-7924-44C5-889F-40610A408478}" type="parTrans" cxnId="{5EB84FAF-9CB1-4F5B-96A4-BB0B825F67F9}">
      <dgm:prSet/>
      <dgm:spPr/>
      <dgm:t>
        <a:bodyPr/>
        <a:lstStyle/>
        <a:p>
          <a:endParaRPr lang="en-US"/>
        </a:p>
      </dgm:t>
    </dgm:pt>
    <dgm:pt modelId="{5E5E1EB9-E1C2-4889-8B6A-9C0FE4EEDFC9}" type="sibTrans" cxnId="{5EB84FAF-9CB1-4F5B-96A4-BB0B825F67F9}">
      <dgm:prSet/>
      <dgm:spPr/>
      <dgm:t>
        <a:bodyPr/>
        <a:lstStyle/>
        <a:p>
          <a:endParaRPr lang="en-US"/>
        </a:p>
      </dgm:t>
    </dgm:pt>
    <dgm:pt modelId="{1E7F4014-D717-47D0-A9D1-4CF85826C5AA}">
      <dgm:prSet phldrT="[Text]"/>
      <dgm:spPr>
        <a:xfrm>
          <a:off x="0" y="385658"/>
          <a:ext cx="7356475" cy="770572"/>
        </a:xfrm>
        <a:prstGeom prst="rect">
          <a:avLst/>
        </a:prstGeom>
        <a:noFill/>
        <a:ln>
          <a:noFill/>
        </a:ln>
        <a:effectLst/>
      </dgm:spPr>
      <dgm:t>
        <a:bodyPr/>
        <a:lstStyle/>
        <a:p>
          <a:pPr>
            <a:buChar char="•"/>
          </a:pPr>
          <a:r>
            <a:rPr lang="en-US" dirty="0">
              <a:solidFill>
                <a:sysClr val="windowText" lastClr="000000">
                  <a:hueOff val="0"/>
                  <a:satOff val="0"/>
                  <a:lumOff val="0"/>
                  <a:alphaOff val="0"/>
                </a:sysClr>
              </a:solidFill>
              <a:latin typeface="Arial"/>
              <a:ea typeface="+mn-ea"/>
              <a:cs typeface="+mn-cs"/>
            </a:rPr>
            <a:t>Planning for the future</a:t>
          </a:r>
        </a:p>
      </dgm:t>
    </dgm:pt>
    <dgm:pt modelId="{BB51A183-4CF1-4BAE-BADE-E849ADBBE07C}" type="parTrans" cxnId="{BE53D11D-084F-483E-B075-0FCD4AD15316}">
      <dgm:prSet/>
      <dgm:spPr/>
      <dgm:t>
        <a:bodyPr/>
        <a:lstStyle/>
        <a:p>
          <a:endParaRPr lang="en-US"/>
        </a:p>
      </dgm:t>
    </dgm:pt>
    <dgm:pt modelId="{485F4E11-7D93-46AA-B873-979732C640C4}" type="sibTrans" cxnId="{BE53D11D-084F-483E-B075-0FCD4AD15316}">
      <dgm:prSet/>
      <dgm:spPr/>
      <dgm:t>
        <a:bodyPr/>
        <a:lstStyle/>
        <a:p>
          <a:endParaRPr lang="en-US"/>
        </a:p>
      </dgm:t>
    </dgm:pt>
    <dgm:pt modelId="{FF1C70E7-4CF1-44E0-B320-6105FEB6B4F2}">
      <dgm:prSet phldrT="[Text]"/>
      <dgm:spPr>
        <a:xfrm>
          <a:off x="0" y="1175493"/>
          <a:ext cx="1912683" cy="385228"/>
        </a:xfrm>
        <a:prstGeom prst="round2SameRect">
          <a:avLst>
            <a:gd name="adj1" fmla="val 16670"/>
            <a:gd name="adj2" fmla="val 0"/>
          </a:avLst>
        </a:prstGeom>
        <a:solidFill>
          <a:srgbClr val="0051A2">
            <a:hueOff val="0"/>
            <a:satOff val="0"/>
            <a:lumOff val="0"/>
            <a:alphaOff val="0"/>
          </a:srgbClr>
        </a:solidFill>
        <a:ln w="25400" cap="flat" cmpd="sng" algn="ctr">
          <a:solidFill>
            <a:srgbClr val="0051A2">
              <a:hueOff val="0"/>
              <a:satOff val="0"/>
              <a:lumOff val="0"/>
              <a:alphaOff val="0"/>
            </a:srgbClr>
          </a:solidFill>
          <a:prstDash val="solid"/>
        </a:ln>
        <a:effectLst/>
      </dgm:spPr>
      <dgm:t>
        <a:bodyPr/>
        <a:lstStyle/>
        <a:p>
          <a:pPr>
            <a:buNone/>
          </a:pPr>
          <a:r>
            <a:rPr lang="en-US" dirty="0">
              <a:solidFill>
                <a:sysClr val="window" lastClr="FFFFFF"/>
              </a:solidFill>
              <a:latin typeface="Arial"/>
              <a:ea typeface="+mn-ea"/>
              <a:cs typeface="+mn-cs"/>
            </a:rPr>
            <a:t>Process</a:t>
          </a:r>
        </a:p>
      </dgm:t>
    </dgm:pt>
    <dgm:pt modelId="{B3DBD22A-8153-4E24-B355-CD50F96D2580}" type="parTrans" cxnId="{BC85E180-1496-4F18-993F-8D60F6530A71}">
      <dgm:prSet/>
      <dgm:spPr/>
      <dgm:t>
        <a:bodyPr/>
        <a:lstStyle/>
        <a:p>
          <a:endParaRPr lang="en-US"/>
        </a:p>
      </dgm:t>
    </dgm:pt>
    <dgm:pt modelId="{5DAB78A0-D0B3-496E-9659-01A4CC98C8E2}" type="sibTrans" cxnId="{BC85E180-1496-4F18-993F-8D60F6530A71}">
      <dgm:prSet/>
      <dgm:spPr/>
      <dgm:t>
        <a:bodyPr/>
        <a:lstStyle/>
        <a:p>
          <a:endParaRPr lang="en-US"/>
        </a:p>
      </dgm:t>
    </dgm:pt>
    <dgm:pt modelId="{4D428414-0F39-42BB-A79A-19C9C967CA8A}">
      <dgm:prSet phldrT="[Text]"/>
      <dgm:spPr>
        <a:xfrm>
          <a:off x="1912683" y="1175493"/>
          <a:ext cx="5443791" cy="385228"/>
        </a:xfrm>
        <a:prstGeom prst="rect">
          <a:avLst/>
        </a:prstGeom>
        <a:noFill/>
        <a:ln>
          <a:noFill/>
        </a:ln>
        <a:effectLst/>
      </dgm:spPr>
      <dgm:t>
        <a:bodyPr/>
        <a:lstStyle/>
        <a:p>
          <a:pPr>
            <a:buNone/>
          </a:pPr>
          <a:endParaRPr lang="en-US">
            <a:solidFill>
              <a:sysClr val="windowText" lastClr="000000">
                <a:hueOff val="0"/>
                <a:satOff val="0"/>
                <a:lumOff val="0"/>
                <a:alphaOff val="0"/>
              </a:sysClr>
            </a:solidFill>
            <a:latin typeface="Arial"/>
            <a:ea typeface="+mn-ea"/>
            <a:cs typeface="+mn-cs"/>
          </a:endParaRPr>
        </a:p>
      </dgm:t>
    </dgm:pt>
    <dgm:pt modelId="{C93A6180-6014-401B-8E02-D3FDEDEDED5F}" type="parTrans" cxnId="{20F5D58A-FDFE-4843-8DF3-5CD6CACAA9A2}">
      <dgm:prSet/>
      <dgm:spPr/>
      <dgm:t>
        <a:bodyPr/>
        <a:lstStyle/>
        <a:p>
          <a:endParaRPr lang="en-US"/>
        </a:p>
      </dgm:t>
    </dgm:pt>
    <dgm:pt modelId="{882D4101-E8BA-454C-B876-5C5E2B4B751B}" type="sibTrans" cxnId="{20F5D58A-FDFE-4843-8DF3-5CD6CACAA9A2}">
      <dgm:prSet/>
      <dgm:spPr/>
      <dgm:t>
        <a:bodyPr/>
        <a:lstStyle/>
        <a:p>
          <a:endParaRPr lang="en-US"/>
        </a:p>
      </dgm:t>
    </dgm:pt>
    <dgm:pt modelId="{DB7E7C57-C3C9-40A5-B245-12D0CF80B6CD}">
      <dgm:prSet phldrT="[Text]"/>
      <dgm:spPr>
        <a:xfrm>
          <a:off x="0" y="1560721"/>
          <a:ext cx="7356475" cy="770572"/>
        </a:xfrm>
        <a:prstGeom prst="rect">
          <a:avLst/>
        </a:prstGeom>
        <a:noFill/>
        <a:ln>
          <a:noFill/>
        </a:ln>
        <a:effectLst/>
      </dgm:spPr>
      <dgm:t>
        <a:bodyPr/>
        <a:lstStyle/>
        <a:p>
          <a:pPr>
            <a:buChar char="•"/>
          </a:pPr>
          <a:r>
            <a:rPr lang="en-US" dirty="0">
              <a:solidFill>
                <a:sysClr val="windowText" lastClr="000000">
                  <a:hueOff val="0"/>
                  <a:satOff val="0"/>
                  <a:lumOff val="0"/>
                  <a:alphaOff val="0"/>
                </a:sysClr>
              </a:solidFill>
              <a:latin typeface="Arial"/>
              <a:ea typeface="+mn-ea"/>
              <a:cs typeface="+mn-cs"/>
            </a:rPr>
            <a:t>Processes will be fast, integrated and meet users’ needs</a:t>
          </a:r>
        </a:p>
      </dgm:t>
    </dgm:pt>
    <dgm:pt modelId="{537EFDB6-07C4-4D05-8D10-A2FB1B8A1010}" type="parTrans" cxnId="{2CA062F1-7121-41EA-A822-F8E22B985D9C}">
      <dgm:prSet/>
      <dgm:spPr/>
      <dgm:t>
        <a:bodyPr/>
        <a:lstStyle/>
        <a:p>
          <a:endParaRPr lang="en-US"/>
        </a:p>
      </dgm:t>
    </dgm:pt>
    <dgm:pt modelId="{CD149B71-7BCD-4702-B764-788EC22CEC97}" type="sibTrans" cxnId="{2CA062F1-7121-41EA-A822-F8E22B985D9C}">
      <dgm:prSet/>
      <dgm:spPr/>
      <dgm:t>
        <a:bodyPr/>
        <a:lstStyle/>
        <a:p>
          <a:endParaRPr lang="en-US"/>
        </a:p>
      </dgm:t>
    </dgm:pt>
    <dgm:pt modelId="{134CD067-16A9-484B-9D20-FBB02B834CDB}">
      <dgm:prSet phldrT="[Text]"/>
      <dgm:spPr>
        <a:xfrm>
          <a:off x="0" y="2350556"/>
          <a:ext cx="1912683" cy="385228"/>
        </a:xfrm>
        <a:prstGeom prst="round2SameRect">
          <a:avLst>
            <a:gd name="adj1" fmla="val 16670"/>
            <a:gd name="adj2" fmla="val 0"/>
          </a:avLst>
        </a:prstGeom>
        <a:solidFill>
          <a:srgbClr val="0051A2">
            <a:hueOff val="0"/>
            <a:satOff val="0"/>
            <a:lumOff val="0"/>
            <a:alphaOff val="0"/>
          </a:srgbClr>
        </a:solidFill>
        <a:ln w="25400" cap="flat" cmpd="sng" algn="ctr">
          <a:solidFill>
            <a:srgbClr val="0051A2">
              <a:hueOff val="0"/>
              <a:satOff val="0"/>
              <a:lumOff val="0"/>
              <a:alphaOff val="0"/>
            </a:srgbClr>
          </a:solidFill>
          <a:prstDash val="solid"/>
        </a:ln>
        <a:effectLst/>
      </dgm:spPr>
      <dgm:t>
        <a:bodyPr/>
        <a:lstStyle/>
        <a:p>
          <a:pPr>
            <a:buNone/>
          </a:pPr>
          <a:r>
            <a:rPr lang="en-US" dirty="0">
              <a:solidFill>
                <a:sysClr val="window" lastClr="FFFFFF"/>
              </a:solidFill>
              <a:latin typeface="Arial"/>
              <a:ea typeface="+mn-ea"/>
              <a:cs typeface="+mn-cs"/>
            </a:rPr>
            <a:t>Technology</a:t>
          </a:r>
        </a:p>
      </dgm:t>
    </dgm:pt>
    <dgm:pt modelId="{2A7197C9-C715-4543-9EFE-823CD004681A}" type="parTrans" cxnId="{1C4335D7-8ACD-4E9C-B178-D67AB6B617A2}">
      <dgm:prSet/>
      <dgm:spPr/>
      <dgm:t>
        <a:bodyPr/>
        <a:lstStyle/>
        <a:p>
          <a:endParaRPr lang="en-US"/>
        </a:p>
      </dgm:t>
    </dgm:pt>
    <dgm:pt modelId="{7384DDF0-5EB3-4AC6-A44E-F8336ECECA71}" type="sibTrans" cxnId="{1C4335D7-8ACD-4E9C-B178-D67AB6B617A2}">
      <dgm:prSet/>
      <dgm:spPr/>
      <dgm:t>
        <a:bodyPr/>
        <a:lstStyle/>
        <a:p>
          <a:endParaRPr lang="en-US"/>
        </a:p>
      </dgm:t>
    </dgm:pt>
    <dgm:pt modelId="{5F653CAF-A915-4AA8-A598-B954FFAB4185}">
      <dgm:prSet phldrT="[Text]"/>
      <dgm:spPr>
        <a:xfrm>
          <a:off x="1912683" y="2350556"/>
          <a:ext cx="5443791" cy="385228"/>
        </a:xfrm>
        <a:prstGeom prst="rect">
          <a:avLst/>
        </a:prstGeom>
        <a:noFill/>
        <a:ln>
          <a:noFill/>
        </a:ln>
        <a:effectLst/>
      </dgm:spPr>
      <dgm:t>
        <a:bodyPr/>
        <a:lstStyle/>
        <a:p>
          <a:pPr>
            <a:buNone/>
          </a:pPr>
          <a:endParaRPr lang="en-US">
            <a:solidFill>
              <a:sysClr val="windowText" lastClr="000000">
                <a:hueOff val="0"/>
                <a:satOff val="0"/>
                <a:lumOff val="0"/>
                <a:alphaOff val="0"/>
              </a:sysClr>
            </a:solidFill>
            <a:latin typeface="Arial"/>
            <a:ea typeface="+mn-ea"/>
            <a:cs typeface="+mn-cs"/>
          </a:endParaRPr>
        </a:p>
      </dgm:t>
    </dgm:pt>
    <dgm:pt modelId="{561F119C-D166-4DBC-BF71-2CE9EFF18F06}" type="parTrans" cxnId="{AE7B363E-7E3E-4187-AE0D-832C8202793E}">
      <dgm:prSet/>
      <dgm:spPr/>
      <dgm:t>
        <a:bodyPr/>
        <a:lstStyle/>
        <a:p>
          <a:endParaRPr lang="en-US"/>
        </a:p>
      </dgm:t>
    </dgm:pt>
    <dgm:pt modelId="{A18D270E-23FF-4720-B6E0-F335894D4C90}" type="sibTrans" cxnId="{AE7B363E-7E3E-4187-AE0D-832C8202793E}">
      <dgm:prSet/>
      <dgm:spPr/>
      <dgm:t>
        <a:bodyPr/>
        <a:lstStyle/>
        <a:p>
          <a:endParaRPr lang="en-US"/>
        </a:p>
      </dgm:t>
    </dgm:pt>
    <dgm:pt modelId="{314CCE33-A5A5-4987-B8AE-DEEBF5EBFE1B}">
      <dgm:prSet phldrT="[Text]"/>
      <dgm:spPr>
        <a:xfrm>
          <a:off x="0" y="2735784"/>
          <a:ext cx="7356475" cy="770572"/>
        </a:xfrm>
        <a:prstGeom prst="rect">
          <a:avLst/>
        </a:prstGeom>
        <a:noFill/>
        <a:ln>
          <a:noFill/>
        </a:ln>
        <a:effectLst/>
      </dgm:spPr>
      <dgm:t>
        <a:bodyPr/>
        <a:lstStyle/>
        <a:p>
          <a:pPr>
            <a:buChar char="•"/>
          </a:pPr>
          <a:r>
            <a:rPr lang="en-US" dirty="0">
              <a:solidFill>
                <a:sysClr val="windowText" lastClr="000000">
                  <a:hueOff val="0"/>
                  <a:satOff val="0"/>
                  <a:lumOff val="0"/>
                  <a:alphaOff val="0"/>
                </a:sysClr>
              </a:solidFill>
              <a:latin typeface="Arial"/>
              <a:ea typeface="+mn-ea"/>
              <a:cs typeface="+mn-cs"/>
            </a:rPr>
            <a:t>Risks are understood and assurance is received (cyber and data security)</a:t>
          </a:r>
        </a:p>
      </dgm:t>
    </dgm:pt>
    <dgm:pt modelId="{3D4ECB0A-22FD-4D51-8C59-11105C557655}" type="parTrans" cxnId="{777C4D63-E0A4-48EC-8DCB-612BC64FDC78}">
      <dgm:prSet/>
      <dgm:spPr/>
      <dgm:t>
        <a:bodyPr/>
        <a:lstStyle/>
        <a:p>
          <a:endParaRPr lang="en-US"/>
        </a:p>
      </dgm:t>
    </dgm:pt>
    <dgm:pt modelId="{F1DCDA9E-BA52-425D-AE94-A4D56F33ADC0}" type="sibTrans" cxnId="{777C4D63-E0A4-48EC-8DCB-612BC64FDC78}">
      <dgm:prSet/>
      <dgm:spPr/>
      <dgm:t>
        <a:bodyPr/>
        <a:lstStyle/>
        <a:p>
          <a:endParaRPr lang="en-US"/>
        </a:p>
      </dgm:t>
    </dgm:pt>
    <dgm:pt modelId="{4E1BD700-678D-4744-A142-744AE2CF6572}">
      <dgm:prSet phldrT="[Text]"/>
      <dgm:spPr>
        <a:xfrm>
          <a:off x="0" y="385658"/>
          <a:ext cx="7356475" cy="770572"/>
        </a:xfrm>
        <a:prstGeom prst="rect">
          <a:avLst/>
        </a:prstGeom>
        <a:noFill/>
        <a:ln>
          <a:noFill/>
        </a:ln>
        <a:effectLst/>
      </dgm:spPr>
      <dgm:t>
        <a:bodyPr/>
        <a:lstStyle/>
        <a:p>
          <a:pPr>
            <a:buChar char="•"/>
          </a:pPr>
          <a:r>
            <a:rPr lang="en-US" dirty="0">
              <a:solidFill>
                <a:sysClr val="windowText" lastClr="000000">
                  <a:hueOff val="0"/>
                  <a:satOff val="0"/>
                  <a:lumOff val="0"/>
                  <a:alphaOff val="0"/>
                </a:sysClr>
              </a:solidFill>
              <a:latin typeface="Arial"/>
              <a:ea typeface="+mn-ea"/>
              <a:cs typeface="+mn-cs"/>
            </a:rPr>
            <a:t>Culture (openness, experimentation, sharing and social power)</a:t>
          </a:r>
        </a:p>
      </dgm:t>
    </dgm:pt>
    <dgm:pt modelId="{B26A54DC-3F3F-4C3F-AEEE-12E4F0E40303}" type="parTrans" cxnId="{9E434759-EC8F-4A52-8F4F-4A9C9045C4BE}">
      <dgm:prSet/>
      <dgm:spPr/>
      <dgm:t>
        <a:bodyPr/>
        <a:lstStyle/>
        <a:p>
          <a:endParaRPr lang="en-US"/>
        </a:p>
      </dgm:t>
    </dgm:pt>
    <dgm:pt modelId="{661522E2-AB53-496D-B1F9-F10B8C7A55CB}" type="sibTrans" cxnId="{9E434759-EC8F-4A52-8F4F-4A9C9045C4BE}">
      <dgm:prSet/>
      <dgm:spPr/>
      <dgm:t>
        <a:bodyPr/>
        <a:lstStyle/>
        <a:p>
          <a:endParaRPr lang="en-US"/>
        </a:p>
      </dgm:t>
    </dgm:pt>
    <dgm:pt modelId="{6BED3CB4-07F8-41DD-AB98-B8E219894C38}">
      <dgm:prSet phldrT="[Text]"/>
      <dgm:spPr>
        <a:xfrm>
          <a:off x="0" y="385658"/>
          <a:ext cx="7356475" cy="770572"/>
        </a:xfrm>
        <a:prstGeom prst="rect">
          <a:avLst/>
        </a:prstGeom>
        <a:noFill/>
        <a:ln>
          <a:noFill/>
        </a:ln>
        <a:effectLst/>
      </dgm:spPr>
      <dgm:t>
        <a:bodyPr/>
        <a:lstStyle/>
        <a:p>
          <a:pPr>
            <a:buChar char="•"/>
          </a:pPr>
          <a:r>
            <a:rPr lang="en-US" dirty="0">
              <a:solidFill>
                <a:sysClr val="windowText" lastClr="000000">
                  <a:hueOff val="0"/>
                  <a:satOff val="0"/>
                  <a:lumOff val="0"/>
                  <a:alphaOff val="0"/>
                </a:sysClr>
              </a:solidFill>
              <a:latin typeface="Arial"/>
              <a:ea typeface="+mn-ea"/>
              <a:cs typeface="+mn-cs"/>
            </a:rPr>
            <a:t>Focus on user’s needs</a:t>
          </a:r>
        </a:p>
      </dgm:t>
    </dgm:pt>
    <dgm:pt modelId="{B039B8D8-3BCB-479C-BFE4-9AB9D134F90E}" type="parTrans" cxnId="{B20356E0-EAAF-4FC5-B2E6-BA4F66B03F55}">
      <dgm:prSet/>
      <dgm:spPr/>
      <dgm:t>
        <a:bodyPr/>
        <a:lstStyle/>
        <a:p>
          <a:endParaRPr lang="en-US"/>
        </a:p>
      </dgm:t>
    </dgm:pt>
    <dgm:pt modelId="{16F14F06-7F64-4AFD-A599-636A75C3540F}" type="sibTrans" cxnId="{B20356E0-EAAF-4FC5-B2E6-BA4F66B03F55}">
      <dgm:prSet/>
      <dgm:spPr/>
      <dgm:t>
        <a:bodyPr/>
        <a:lstStyle/>
        <a:p>
          <a:endParaRPr lang="en-US"/>
        </a:p>
      </dgm:t>
    </dgm:pt>
    <dgm:pt modelId="{A5756EF5-0E02-4169-82CD-A7E089841674}">
      <dgm:prSet phldrT="[Text]"/>
      <dgm:spPr>
        <a:xfrm>
          <a:off x="0" y="385658"/>
          <a:ext cx="7356475" cy="770572"/>
        </a:xfrm>
        <a:prstGeom prst="rect">
          <a:avLst/>
        </a:prstGeom>
        <a:noFill/>
        <a:ln>
          <a:noFill/>
        </a:ln>
        <a:effectLst/>
      </dgm:spPr>
      <dgm:t>
        <a:bodyPr/>
        <a:lstStyle/>
        <a:p>
          <a:pPr>
            <a:buChar char="•"/>
          </a:pPr>
          <a:r>
            <a:rPr lang="en-US" dirty="0">
              <a:solidFill>
                <a:sysClr val="windowText" lastClr="000000">
                  <a:hueOff val="0"/>
                  <a:satOff val="0"/>
                  <a:lumOff val="0"/>
                  <a:alphaOff val="0"/>
                </a:sysClr>
              </a:solidFill>
              <a:latin typeface="Arial"/>
              <a:ea typeface="+mn-ea"/>
              <a:cs typeface="+mn-cs"/>
            </a:rPr>
            <a:t>Staff /Citizens capabilities</a:t>
          </a:r>
        </a:p>
      </dgm:t>
    </dgm:pt>
    <dgm:pt modelId="{693B355F-0CCB-4953-AD0B-91FFE1708306}" type="parTrans" cxnId="{6B86B6D3-A72C-4BA8-8094-1A18FAFB7966}">
      <dgm:prSet/>
      <dgm:spPr/>
      <dgm:t>
        <a:bodyPr/>
        <a:lstStyle/>
        <a:p>
          <a:endParaRPr lang="en-US"/>
        </a:p>
      </dgm:t>
    </dgm:pt>
    <dgm:pt modelId="{D3715C1A-2D58-454A-BE9B-AE0190CD22F8}" type="sibTrans" cxnId="{6B86B6D3-A72C-4BA8-8094-1A18FAFB7966}">
      <dgm:prSet/>
      <dgm:spPr/>
      <dgm:t>
        <a:bodyPr/>
        <a:lstStyle/>
        <a:p>
          <a:endParaRPr lang="en-US"/>
        </a:p>
      </dgm:t>
    </dgm:pt>
    <dgm:pt modelId="{234BA2C5-FE6E-43C1-AF70-C47FFC957F3E}">
      <dgm:prSet phldrT="[Text]"/>
      <dgm:spPr>
        <a:xfrm>
          <a:off x="0" y="2735784"/>
          <a:ext cx="7356475" cy="770572"/>
        </a:xfrm>
        <a:prstGeom prst="rect">
          <a:avLst/>
        </a:prstGeom>
        <a:noFill/>
        <a:ln>
          <a:noFill/>
        </a:ln>
        <a:effectLst/>
      </dgm:spPr>
      <dgm:t>
        <a:bodyPr/>
        <a:lstStyle/>
        <a:p>
          <a:pPr>
            <a:buChar char="•"/>
          </a:pPr>
          <a:r>
            <a:rPr lang="en-US" dirty="0">
              <a:solidFill>
                <a:sysClr val="windowText" lastClr="000000">
                  <a:hueOff val="0"/>
                  <a:satOff val="0"/>
                  <a:lumOff val="0"/>
                  <a:alphaOff val="0"/>
                </a:sysClr>
              </a:solidFill>
              <a:latin typeface="Arial"/>
              <a:ea typeface="+mn-ea"/>
              <a:cs typeface="+mn-cs"/>
            </a:rPr>
            <a:t>Tech that is </a:t>
          </a:r>
          <a:r>
            <a:rPr lang="en-GB" dirty="0">
              <a:solidFill>
                <a:sysClr val="windowText" lastClr="000000">
                  <a:hueOff val="0"/>
                  <a:satOff val="0"/>
                  <a:lumOff val="0"/>
                  <a:alphaOff val="0"/>
                </a:sysClr>
              </a:solidFill>
              <a:latin typeface="Arial"/>
              <a:ea typeface="+mn-ea"/>
              <a:cs typeface="+mn-cs"/>
            </a:rPr>
            <a:t>scalable, interoperable, flexible, fixable, resilient and fit-for-purpose</a:t>
          </a:r>
          <a:endParaRPr lang="en-US" dirty="0">
            <a:solidFill>
              <a:sysClr val="windowText" lastClr="000000">
                <a:hueOff val="0"/>
                <a:satOff val="0"/>
                <a:lumOff val="0"/>
                <a:alphaOff val="0"/>
              </a:sysClr>
            </a:solidFill>
            <a:latin typeface="Arial"/>
            <a:ea typeface="+mn-ea"/>
            <a:cs typeface="+mn-cs"/>
          </a:endParaRPr>
        </a:p>
      </dgm:t>
    </dgm:pt>
    <dgm:pt modelId="{3B5CA48D-83FB-479A-8977-0016B7BBCB4D}" type="parTrans" cxnId="{35C92F7F-8925-434C-94E9-BC54F156E3FE}">
      <dgm:prSet/>
      <dgm:spPr/>
      <dgm:t>
        <a:bodyPr/>
        <a:lstStyle/>
        <a:p>
          <a:endParaRPr lang="en-US"/>
        </a:p>
      </dgm:t>
    </dgm:pt>
    <dgm:pt modelId="{8E7CADE5-770A-49A4-A296-1E5EF1C3F2A3}" type="sibTrans" cxnId="{35C92F7F-8925-434C-94E9-BC54F156E3FE}">
      <dgm:prSet/>
      <dgm:spPr/>
      <dgm:t>
        <a:bodyPr/>
        <a:lstStyle/>
        <a:p>
          <a:endParaRPr lang="en-US"/>
        </a:p>
      </dgm:t>
    </dgm:pt>
    <dgm:pt modelId="{5390C471-51CD-48EF-873A-2BC38E287A93}">
      <dgm:prSet phldrT="[Text]"/>
      <dgm:spPr>
        <a:xfrm>
          <a:off x="0" y="1560721"/>
          <a:ext cx="7356475" cy="770572"/>
        </a:xfrm>
        <a:noFill/>
        <a:ln>
          <a:noFill/>
        </a:ln>
        <a:effectLst/>
      </dgm:spPr>
      <dgm:t>
        <a:bodyPr/>
        <a:lstStyle/>
        <a:p>
          <a:pPr>
            <a:buChar char="•"/>
          </a:pPr>
          <a:r>
            <a:rPr lang="en-US" dirty="0">
              <a:solidFill>
                <a:sysClr val="windowText" lastClr="000000">
                  <a:hueOff val="0"/>
                  <a:satOff val="0"/>
                  <a:lumOff val="0"/>
                  <a:alphaOff val="0"/>
                </a:sysClr>
              </a:solidFill>
              <a:latin typeface="Arial"/>
              <a:ea typeface="+mn-ea"/>
              <a:cs typeface="+mn-cs"/>
            </a:rPr>
            <a:t>Facilitative and not hindering</a:t>
          </a:r>
        </a:p>
      </dgm:t>
    </dgm:pt>
    <dgm:pt modelId="{CBF72835-FD65-46C7-AE94-15CB9B626432}" type="parTrans" cxnId="{4CF54D00-5CE2-4605-87E2-0D7F1FB0534C}">
      <dgm:prSet/>
      <dgm:spPr/>
      <dgm:t>
        <a:bodyPr/>
        <a:lstStyle/>
        <a:p>
          <a:endParaRPr lang="en-GB"/>
        </a:p>
      </dgm:t>
    </dgm:pt>
    <dgm:pt modelId="{44301737-FA3B-4C55-9C96-481E09763750}" type="sibTrans" cxnId="{4CF54D00-5CE2-4605-87E2-0D7F1FB0534C}">
      <dgm:prSet/>
      <dgm:spPr/>
      <dgm:t>
        <a:bodyPr/>
        <a:lstStyle/>
        <a:p>
          <a:endParaRPr lang="en-GB"/>
        </a:p>
      </dgm:t>
    </dgm:pt>
    <dgm:pt modelId="{9CAB9905-E530-43C1-BCBC-26A3D5F57BA6}">
      <dgm:prSet phldrT="[Text]"/>
      <dgm:spPr>
        <a:xfrm>
          <a:off x="0" y="2735784"/>
          <a:ext cx="7356475" cy="770572"/>
        </a:xfrm>
        <a:noFill/>
        <a:ln>
          <a:noFill/>
        </a:ln>
        <a:effectLst/>
      </dgm:spPr>
      <dgm:t>
        <a:bodyPr/>
        <a:lstStyle/>
        <a:p>
          <a:pPr>
            <a:buChar char="•"/>
          </a:pPr>
          <a:r>
            <a:rPr lang="en-US" dirty="0">
              <a:solidFill>
                <a:sysClr val="windowText" lastClr="000000">
                  <a:hueOff val="0"/>
                  <a:satOff val="0"/>
                  <a:lumOff val="0"/>
                  <a:alphaOff val="0"/>
                </a:sysClr>
              </a:solidFill>
              <a:latin typeface="Arial"/>
              <a:ea typeface="+mn-ea"/>
              <a:cs typeface="+mn-cs"/>
            </a:rPr>
            <a:t>Having the right technology for the right people</a:t>
          </a:r>
        </a:p>
      </dgm:t>
    </dgm:pt>
    <dgm:pt modelId="{5254FC44-FD80-4E58-94CB-A4E938586688}" type="parTrans" cxnId="{66B88767-4DA3-4F4C-A20B-DBFF85F7AC02}">
      <dgm:prSet/>
      <dgm:spPr/>
      <dgm:t>
        <a:bodyPr/>
        <a:lstStyle/>
        <a:p>
          <a:endParaRPr lang="en-GB"/>
        </a:p>
      </dgm:t>
    </dgm:pt>
    <dgm:pt modelId="{58C66899-F080-4A27-B4EB-39CA1E267DB5}" type="sibTrans" cxnId="{66B88767-4DA3-4F4C-A20B-DBFF85F7AC02}">
      <dgm:prSet/>
      <dgm:spPr/>
      <dgm:t>
        <a:bodyPr/>
        <a:lstStyle/>
        <a:p>
          <a:endParaRPr lang="en-GB"/>
        </a:p>
      </dgm:t>
    </dgm:pt>
    <dgm:pt modelId="{45E88159-A43A-4402-8D8D-4FA6E8EAD52F}" type="pres">
      <dgm:prSet presAssocID="{85F77613-45EA-4CC4-9D58-0F16ECFECFB5}" presName="Name0" presStyleCnt="0">
        <dgm:presLayoutVars>
          <dgm:chMax/>
          <dgm:chPref val="3"/>
          <dgm:dir/>
          <dgm:animOne val="branch"/>
          <dgm:animLvl val="lvl"/>
        </dgm:presLayoutVars>
      </dgm:prSet>
      <dgm:spPr/>
    </dgm:pt>
    <dgm:pt modelId="{0BFA2965-EB40-4C3F-8B9B-C714717EF1D6}" type="pres">
      <dgm:prSet presAssocID="{19FBBDE3-D1DF-44E2-802B-833C0601F69D}" presName="composite" presStyleCnt="0"/>
      <dgm:spPr/>
    </dgm:pt>
    <dgm:pt modelId="{42FF47D4-3514-467E-8739-17856692A246}" type="pres">
      <dgm:prSet presAssocID="{19FBBDE3-D1DF-44E2-802B-833C0601F69D}" presName="FirstChild" presStyleLbl="revTx" presStyleIdx="0" presStyleCnt="6">
        <dgm:presLayoutVars>
          <dgm:chMax val="0"/>
          <dgm:chPref val="0"/>
          <dgm:bulletEnabled val="1"/>
        </dgm:presLayoutVars>
      </dgm:prSet>
      <dgm:spPr/>
    </dgm:pt>
    <dgm:pt modelId="{AA3D8C9D-A548-4942-8FB7-B1B3A37F0709}" type="pres">
      <dgm:prSet presAssocID="{19FBBDE3-D1DF-44E2-802B-833C0601F69D}" presName="Parent" presStyleLbl="alignNode1" presStyleIdx="0" presStyleCnt="3">
        <dgm:presLayoutVars>
          <dgm:chMax val="3"/>
          <dgm:chPref val="3"/>
          <dgm:bulletEnabled val="1"/>
        </dgm:presLayoutVars>
      </dgm:prSet>
      <dgm:spPr/>
    </dgm:pt>
    <dgm:pt modelId="{E50318E0-1E99-4484-9039-F9C23ACF9363}" type="pres">
      <dgm:prSet presAssocID="{19FBBDE3-D1DF-44E2-802B-833C0601F69D}" presName="Accent" presStyleLbl="parChTrans1D1" presStyleIdx="0" presStyleCnt="3"/>
      <dgm:spPr>
        <a:xfrm>
          <a:off x="0" y="385658"/>
          <a:ext cx="7356475" cy="0"/>
        </a:xfrm>
        <a:prstGeom prst="line">
          <a:avLst/>
        </a:prstGeom>
        <a:noFill/>
        <a:ln w="25400" cap="flat" cmpd="sng" algn="ctr">
          <a:solidFill>
            <a:srgbClr val="0051A2">
              <a:shade val="60000"/>
              <a:hueOff val="0"/>
              <a:satOff val="0"/>
              <a:lumOff val="0"/>
              <a:alphaOff val="0"/>
            </a:srgbClr>
          </a:solidFill>
          <a:prstDash val="solid"/>
        </a:ln>
        <a:effectLst/>
      </dgm:spPr>
    </dgm:pt>
    <dgm:pt modelId="{60761043-7F37-410C-96B8-420A7D0F3790}" type="pres">
      <dgm:prSet presAssocID="{19FBBDE3-D1DF-44E2-802B-833C0601F69D}" presName="Child" presStyleLbl="revTx" presStyleIdx="1" presStyleCnt="6">
        <dgm:presLayoutVars>
          <dgm:chMax val="0"/>
          <dgm:chPref val="0"/>
          <dgm:bulletEnabled val="1"/>
        </dgm:presLayoutVars>
      </dgm:prSet>
      <dgm:spPr/>
    </dgm:pt>
    <dgm:pt modelId="{DB9B4D47-7F4F-47DF-AEF4-A32A9C049B0B}" type="pres">
      <dgm:prSet presAssocID="{5E81B4E7-0D12-4996-88F6-85D2B602AF8E}" presName="sibTrans" presStyleCnt="0"/>
      <dgm:spPr/>
    </dgm:pt>
    <dgm:pt modelId="{E1161498-C42D-421B-A030-E099D3533A2F}" type="pres">
      <dgm:prSet presAssocID="{FF1C70E7-4CF1-44E0-B320-6105FEB6B4F2}" presName="composite" presStyleCnt="0"/>
      <dgm:spPr/>
    </dgm:pt>
    <dgm:pt modelId="{232647B2-1271-4C53-BAE0-ECC319FD072D}" type="pres">
      <dgm:prSet presAssocID="{FF1C70E7-4CF1-44E0-B320-6105FEB6B4F2}" presName="FirstChild" presStyleLbl="revTx" presStyleIdx="2" presStyleCnt="6">
        <dgm:presLayoutVars>
          <dgm:chMax val="0"/>
          <dgm:chPref val="0"/>
          <dgm:bulletEnabled val="1"/>
        </dgm:presLayoutVars>
      </dgm:prSet>
      <dgm:spPr/>
    </dgm:pt>
    <dgm:pt modelId="{43AD27D6-5543-4232-AAA1-F7E16F21ACD1}" type="pres">
      <dgm:prSet presAssocID="{FF1C70E7-4CF1-44E0-B320-6105FEB6B4F2}" presName="Parent" presStyleLbl="alignNode1" presStyleIdx="1" presStyleCnt="3">
        <dgm:presLayoutVars>
          <dgm:chMax val="3"/>
          <dgm:chPref val="3"/>
          <dgm:bulletEnabled val="1"/>
        </dgm:presLayoutVars>
      </dgm:prSet>
      <dgm:spPr/>
    </dgm:pt>
    <dgm:pt modelId="{A7DAF3C1-DE72-499D-864C-512ED8562A93}" type="pres">
      <dgm:prSet presAssocID="{FF1C70E7-4CF1-44E0-B320-6105FEB6B4F2}" presName="Accent" presStyleLbl="parChTrans1D1" presStyleIdx="1" presStyleCnt="3"/>
      <dgm:spPr>
        <a:xfrm>
          <a:off x="0" y="1560721"/>
          <a:ext cx="7356475" cy="0"/>
        </a:xfrm>
        <a:prstGeom prst="line">
          <a:avLst/>
        </a:prstGeom>
        <a:noFill/>
        <a:ln w="25400" cap="flat" cmpd="sng" algn="ctr">
          <a:solidFill>
            <a:srgbClr val="0051A2">
              <a:shade val="60000"/>
              <a:hueOff val="0"/>
              <a:satOff val="0"/>
              <a:lumOff val="0"/>
              <a:alphaOff val="0"/>
            </a:srgbClr>
          </a:solidFill>
          <a:prstDash val="solid"/>
        </a:ln>
        <a:effectLst/>
      </dgm:spPr>
    </dgm:pt>
    <dgm:pt modelId="{DE1A69CA-8F5A-4B6E-8750-4A38E2B6E9CF}" type="pres">
      <dgm:prSet presAssocID="{FF1C70E7-4CF1-44E0-B320-6105FEB6B4F2}" presName="Child" presStyleLbl="revTx" presStyleIdx="3" presStyleCnt="6">
        <dgm:presLayoutVars>
          <dgm:chMax val="0"/>
          <dgm:chPref val="0"/>
          <dgm:bulletEnabled val="1"/>
        </dgm:presLayoutVars>
      </dgm:prSet>
      <dgm:spPr>
        <a:prstGeom prst="rect">
          <a:avLst/>
        </a:prstGeom>
      </dgm:spPr>
    </dgm:pt>
    <dgm:pt modelId="{79BF883C-CCF6-4BF9-8E2E-85B9D84264C0}" type="pres">
      <dgm:prSet presAssocID="{5DAB78A0-D0B3-496E-9659-01A4CC98C8E2}" presName="sibTrans" presStyleCnt="0"/>
      <dgm:spPr/>
    </dgm:pt>
    <dgm:pt modelId="{B885DFC9-4BA1-4C3E-8D45-4E0BB074A2E5}" type="pres">
      <dgm:prSet presAssocID="{134CD067-16A9-484B-9D20-FBB02B834CDB}" presName="composite" presStyleCnt="0"/>
      <dgm:spPr/>
    </dgm:pt>
    <dgm:pt modelId="{EAB933FF-CD38-4EA8-B2BE-0C7BC82DA598}" type="pres">
      <dgm:prSet presAssocID="{134CD067-16A9-484B-9D20-FBB02B834CDB}" presName="FirstChild" presStyleLbl="revTx" presStyleIdx="4" presStyleCnt="6">
        <dgm:presLayoutVars>
          <dgm:chMax val="0"/>
          <dgm:chPref val="0"/>
          <dgm:bulletEnabled val="1"/>
        </dgm:presLayoutVars>
      </dgm:prSet>
      <dgm:spPr/>
    </dgm:pt>
    <dgm:pt modelId="{CF5AA6C0-49F5-484A-B220-A14E4DA2CCC0}" type="pres">
      <dgm:prSet presAssocID="{134CD067-16A9-484B-9D20-FBB02B834CDB}" presName="Parent" presStyleLbl="alignNode1" presStyleIdx="2" presStyleCnt="3">
        <dgm:presLayoutVars>
          <dgm:chMax val="3"/>
          <dgm:chPref val="3"/>
          <dgm:bulletEnabled val="1"/>
        </dgm:presLayoutVars>
      </dgm:prSet>
      <dgm:spPr/>
    </dgm:pt>
    <dgm:pt modelId="{8339CF65-9718-4E59-937D-61FA722346CD}" type="pres">
      <dgm:prSet presAssocID="{134CD067-16A9-484B-9D20-FBB02B834CDB}" presName="Accent" presStyleLbl="parChTrans1D1" presStyleIdx="2" presStyleCnt="3"/>
      <dgm:spPr>
        <a:xfrm>
          <a:off x="0" y="2735784"/>
          <a:ext cx="7356475" cy="0"/>
        </a:xfrm>
        <a:prstGeom prst="line">
          <a:avLst/>
        </a:prstGeom>
        <a:noFill/>
        <a:ln w="25400" cap="flat" cmpd="sng" algn="ctr">
          <a:solidFill>
            <a:srgbClr val="0051A2">
              <a:shade val="60000"/>
              <a:hueOff val="0"/>
              <a:satOff val="0"/>
              <a:lumOff val="0"/>
              <a:alphaOff val="0"/>
            </a:srgbClr>
          </a:solidFill>
          <a:prstDash val="solid"/>
        </a:ln>
        <a:effectLst/>
      </dgm:spPr>
    </dgm:pt>
    <dgm:pt modelId="{F3E6A6C5-78A8-4F62-9F58-1AD6682F9184}" type="pres">
      <dgm:prSet presAssocID="{134CD067-16A9-484B-9D20-FBB02B834CDB}" presName="Child" presStyleLbl="revTx" presStyleIdx="5" presStyleCnt="6">
        <dgm:presLayoutVars>
          <dgm:chMax val="0"/>
          <dgm:chPref val="0"/>
          <dgm:bulletEnabled val="1"/>
        </dgm:presLayoutVars>
      </dgm:prSet>
      <dgm:spPr>
        <a:prstGeom prst="rect">
          <a:avLst/>
        </a:prstGeom>
      </dgm:spPr>
    </dgm:pt>
  </dgm:ptLst>
  <dgm:cxnLst>
    <dgm:cxn modelId="{4CF54D00-5CE2-4605-87E2-0D7F1FB0534C}" srcId="{FF1C70E7-4CF1-44E0-B320-6105FEB6B4F2}" destId="{5390C471-51CD-48EF-873A-2BC38E287A93}" srcOrd="2" destOrd="0" parTransId="{CBF72835-FD65-46C7-AE94-15CB9B626432}" sibTransId="{44301737-FA3B-4C55-9C96-481E09763750}"/>
    <dgm:cxn modelId="{D8EED519-FBFE-405B-BCBC-34DAB46794F9}" type="presOf" srcId="{DB7E7C57-C3C9-40A5-B245-12D0CF80B6CD}" destId="{DE1A69CA-8F5A-4B6E-8750-4A38E2B6E9CF}" srcOrd="0" destOrd="0" presId="urn:microsoft.com/office/officeart/2011/layout/TabList"/>
    <dgm:cxn modelId="{BE53D11D-084F-483E-B075-0FCD4AD15316}" srcId="{19FBBDE3-D1DF-44E2-802B-833C0601F69D}" destId="{1E7F4014-D717-47D0-A9D1-4CF85826C5AA}" srcOrd="1" destOrd="0" parTransId="{BB51A183-4CF1-4BAE-BADE-E849ADBBE07C}" sibTransId="{485F4E11-7D93-46AA-B873-979732C640C4}"/>
    <dgm:cxn modelId="{2F56C12D-6E34-4B32-A415-C8873D2DBF28}" type="presOf" srcId="{134CD067-16A9-484B-9D20-FBB02B834CDB}" destId="{CF5AA6C0-49F5-484A-B220-A14E4DA2CCC0}" srcOrd="0" destOrd="0" presId="urn:microsoft.com/office/officeart/2011/layout/TabList"/>
    <dgm:cxn modelId="{AE7B363E-7E3E-4187-AE0D-832C8202793E}" srcId="{134CD067-16A9-484B-9D20-FBB02B834CDB}" destId="{5F653CAF-A915-4AA8-A598-B954FFAB4185}" srcOrd="0" destOrd="0" parTransId="{561F119C-D166-4DBC-BF71-2CE9EFF18F06}" sibTransId="{A18D270E-23FF-4720-B6E0-F335894D4C90}"/>
    <dgm:cxn modelId="{777C4D63-E0A4-48EC-8DCB-612BC64FDC78}" srcId="{134CD067-16A9-484B-9D20-FBB02B834CDB}" destId="{314CCE33-A5A5-4987-B8AE-DEEBF5EBFE1B}" srcOrd="1" destOrd="0" parTransId="{3D4ECB0A-22FD-4D51-8C59-11105C557655}" sibTransId="{F1DCDA9E-BA52-425D-AE94-A4D56F33ADC0}"/>
    <dgm:cxn modelId="{28FF2F64-9C86-4647-95B2-A938E40F9E23}" type="presOf" srcId="{A5756EF5-0E02-4169-82CD-A7E089841674}" destId="{60761043-7F37-410C-96B8-420A7D0F3790}" srcOrd="0" destOrd="2" presId="urn:microsoft.com/office/officeart/2011/layout/TabList"/>
    <dgm:cxn modelId="{66B88767-4DA3-4F4C-A20B-DBFF85F7AC02}" srcId="{134CD067-16A9-484B-9D20-FBB02B834CDB}" destId="{9CAB9905-E530-43C1-BCBC-26A3D5F57BA6}" srcOrd="3" destOrd="0" parTransId="{5254FC44-FD80-4E58-94CB-A4E938586688}" sibTransId="{58C66899-F080-4A27-B4EB-39CA1E267DB5}"/>
    <dgm:cxn modelId="{0D7AEC4A-8F6D-4C84-AEED-BFE2676B275D}" type="presOf" srcId="{5F653CAF-A915-4AA8-A598-B954FFAB4185}" destId="{EAB933FF-CD38-4EA8-B2BE-0C7BC82DA598}" srcOrd="0" destOrd="0" presId="urn:microsoft.com/office/officeart/2011/layout/TabList"/>
    <dgm:cxn modelId="{7C326379-8B9A-4002-A974-F06C3A47905F}" type="presOf" srcId="{314CCE33-A5A5-4987-B8AE-DEEBF5EBFE1B}" destId="{F3E6A6C5-78A8-4F62-9F58-1AD6682F9184}" srcOrd="0" destOrd="0" presId="urn:microsoft.com/office/officeart/2011/layout/TabList"/>
    <dgm:cxn modelId="{9E434759-EC8F-4A52-8F4F-4A9C9045C4BE}" srcId="{19FBBDE3-D1DF-44E2-802B-833C0601F69D}" destId="{4E1BD700-678D-4744-A142-744AE2CF6572}" srcOrd="2" destOrd="0" parTransId="{B26A54DC-3F3F-4C3F-AEEE-12E4F0E40303}" sibTransId="{661522E2-AB53-496D-B1F9-F10B8C7A55CB}"/>
    <dgm:cxn modelId="{E181757B-3F5A-43BC-B261-88CB7171B59E}" type="presOf" srcId="{234BA2C5-FE6E-43C1-AF70-C47FFC957F3E}" destId="{F3E6A6C5-78A8-4F62-9F58-1AD6682F9184}" srcOrd="0" destOrd="1" presId="urn:microsoft.com/office/officeart/2011/layout/TabList"/>
    <dgm:cxn modelId="{35C92F7F-8925-434C-94E9-BC54F156E3FE}" srcId="{134CD067-16A9-484B-9D20-FBB02B834CDB}" destId="{234BA2C5-FE6E-43C1-AF70-C47FFC957F3E}" srcOrd="2" destOrd="0" parTransId="{3B5CA48D-83FB-479A-8977-0016B7BBCB4D}" sibTransId="{8E7CADE5-770A-49A4-A296-1E5EF1C3F2A3}"/>
    <dgm:cxn modelId="{BC85E180-1496-4F18-993F-8D60F6530A71}" srcId="{85F77613-45EA-4CC4-9D58-0F16ECFECFB5}" destId="{FF1C70E7-4CF1-44E0-B320-6105FEB6B4F2}" srcOrd="1" destOrd="0" parTransId="{B3DBD22A-8153-4E24-B355-CD50F96D2580}" sibTransId="{5DAB78A0-D0B3-496E-9659-01A4CC98C8E2}"/>
    <dgm:cxn modelId="{91F30782-DDA7-45DD-BAFD-F58C64F2C3F3}" type="presOf" srcId="{85F77613-45EA-4CC4-9D58-0F16ECFECFB5}" destId="{45E88159-A43A-4402-8D8D-4FA6E8EAD52F}" srcOrd="0" destOrd="0" presId="urn:microsoft.com/office/officeart/2011/layout/TabList"/>
    <dgm:cxn modelId="{20F5D58A-FDFE-4843-8DF3-5CD6CACAA9A2}" srcId="{FF1C70E7-4CF1-44E0-B320-6105FEB6B4F2}" destId="{4D428414-0F39-42BB-A79A-19C9C967CA8A}" srcOrd="0" destOrd="0" parTransId="{C93A6180-6014-401B-8E02-D3FDEDEDED5F}" sibTransId="{882D4101-E8BA-454C-B876-5C5E2B4B751B}"/>
    <dgm:cxn modelId="{5EB84FAF-9CB1-4F5B-96A4-BB0B825F67F9}" srcId="{19FBBDE3-D1DF-44E2-802B-833C0601F69D}" destId="{3BC93315-CCEF-4344-85D4-4168151DF2B9}" srcOrd="0" destOrd="0" parTransId="{D01804D4-7924-44C5-889F-40610A408478}" sibTransId="{5E5E1EB9-E1C2-4889-8B6A-9C0FE4EEDFC9}"/>
    <dgm:cxn modelId="{858457B2-A766-438F-9FEC-47BC55C6A8EA}" type="presOf" srcId="{19FBBDE3-D1DF-44E2-802B-833C0601F69D}" destId="{AA3D8C9D-A548-4942-8FB7-B1B3A37F0709}" srcOrd="0" destOrd="0" presId="urn:microsoft.com/office/officeart/2011/layout/TabList"/>
    <dgm:cxn modelId="{3F0FE7B6-C3CA-45FA-9D7C-C7CD89BCA387}" type="presOf" srcId="{5390C471-51CD-48EF-873A-2BC38E287A93}" destId="{DE1A69CA-8F5A-4B6E-8750-4A38E2B6E9CF}" srcOrd="0" destOrd="1" presId="urn:microsoft.com/office/officeart/2011/layout/TabList"/>
    <dgm:cxn modelId="{CE01BBBA-976D-4C89-8264-4537715BD678}" type="presOf" srcId="{1E7F4014-D717-47D0-A9D1-4CF85826C5AA}" destId="{60761043-7F37-410C-96B8-420A7D0F3790}" srcOrd="0" destOrd="0" presId="urn:microsoft.com/office/officeart/2011/layout/TabList"/>
    <dgm:cxn modelId="{D4B863BC-23AC-4742-B0DF-2BBC14B9740F}" type="presOf" srcId="{FF1C70E7-4CF1-44E0-B320-6105FEB6B4F2}" destId="{43AD27D6-5543-4232-AAA1-F7E16F21ACD1}" srcOrd="0" destOrd="0" presId="urn:microsoft.com/office/officeart/2011/layout/TabList"/>
    <dgm:cxn modelId="{6B86B6D3-A72C-4BA8-8094-1A18FAFB7966}" srcId="{19FBBDE3-D1DF-44E2-802B-833C0601F69D}" destId="{A5756EF5-0E02-4169-82CD-A7E089841674}" srcOrd="3" destOrd="0" parTransId="{693B355F-0CCB-4953-AD0B-91FFE1708306}" sibTransId="{D3715C1A-2D58-454A-BE9B-AE0190CD22F8}"/>
    <dgm:cxn modelId="{1C4335D7-8ACD-4E9C-B178-D67AB6B617A2}" srcId="{85F77613-45EA-4CC4-9D58-0F16ECFECFB5}" destId="{134CD067-16A9-484B-9D20-FBB02B834CDB}" srcOrd="2" destOrd="0" parTransId="{2A7197C9-C715-4543-9EFE-823CD004681A}" sibTransId="{7384DDF0-5EB3-4AC6-A44E-F8336ECECA71}"/>
    <dgm:cxn modelId="{D23084D8-5D74-4174-85C0-09C741BFEFE7}" type="presOf" srcId="{4D428414-0F39-42BB-A79A-19C9C967CA8A}" destId="{232647B2-1271-4C53-BAE0-ECC319FD072D}" srcOrd="0" destOrd="0" presId="urn:microsoft.com/office/officeart/2011/layout/TabList"/>
    <dgm:cxn modelId="{1BD2DFD8-8BAB-47A4-A81D-27FB8766DD3D}" type="presOf" srcId="{9CAB9905-E530-43C1-BCBC-26A3D5F57BA6}" destId="{F3E6A6C5-78A8-4F62-9F58-1AD6682F9184}" srcOrd="0" destOrd="2" presId="urn:microsoft.com/office/officeart/2011/layout/TabList"/>
    <dgm:cxn modelId="{B20356E0-EAAF-4FC5-B2E6-BA4F66B03F55}" srcId="{19FBBDE3-D1DF-44E2-802B-833C0601F69D}" destId="{6BED3CB4-07F8-41DD-AB98-B8E219894C38}" srcOrd="4" destOrd="0" parTransId="{B039B8D8-3BCB-479C-BFE4-9AB9D134F90E}" sibTransId="{16F14F06-7F64-4AFD-A599-636A75C3540F}"/>
    <dgm:cxn modelId="{4D26D4E2-C29D-4AF6-8A44-C47D62D66EFA}" type="presOf" srcId="{4E1BD700-678D-4744-A142-744AE2CF6572}" destId="{60761043-7F37-410C-96B8-420A7D0F3790}" srcOrd="0" destOrd="1" presId="urn:microsoft.com/office/officeart/2011/layout/TabList"/>
    <dgm:cxn modelId="{FACF78E9-55A8-48DA-8859-FD05DBB9411E}" type="presOf" srcId="{6BED3CB4-07F8-41DD-AB98-B8E219894C38}" destId="{60761043-7F37-410C-96B8-420A7D0F3790}" srcOrd="0" destOrd="3" presId="urn:microsoft.com/office/officeart/2011/layout/TabList"/>
    <dgm:cxn modelId="{A71636F1-9217-44B8-B03F-D5B00A35E804}" srcId="{85F77613-45EA-4CC4-9D58-0F16ECFECFB5}" destId="{19FBBDE3-D1DF-44E2-802B-833C0601F69D}" srcOrd="0" destOrd="0" parTransId="{3203E30C-C8DA-4054-8415-14C3F05F35C4}" sibTransId="{5E81B4E7-0D12-4996-88F6-85D2B602AF8E}"/>
    <dgm:cxn modelId="{2CA062F1-7121-41EA-A822-F8E22B985D9C}" srcId="{FF1C70E7-4CF1-44E0-B320-6105FEB6B4F2}" destId="{DB7E7C57-C3C9-40A5-B245-12D0CF80B6CD}" srcOrd="1" destOrd="0" parTransId="{537EFDB6-07C4-4D05-8D10-A2FB1B8A1010}" sibTransId="{CD149B71-7BCD-4702-B764-788EC22CEC97}"/>
    <dgm:cxn modelId="{A9BBF4F3-C358-4BC6-BF04-DD2D47354FE8}" type="presOf" srcId="{3BC93315-CCEF-4344-85D4-4168151DF2B9}" destId="{42FF47D4-3514-467E-8739-17856692A246}" srcOrd="0" destOrd="0" presId="urn:microsoft.com/office/officeart/2011/layout/TabList"/>
    <dgm:cxn modelId="{5C03AC15-7659-4972-A5A5-2D9A023CD924}" type="presParOf" srcId="{45E88159-A43A-4402-8D8D-4FA6E8EAD52F}" destId="{0BFA2965-EB40-4C3F-8B9B-C714717EF1D6}" srcOrd="0" destOrd="0" presId="urn:microsoft.com/office/officeart/2011/layout/TabList"/>
    <dgm:cxn modelId="{C8A7FB42-98CA-4C8D-A694-A10A5F7EB0F7}" type="presParOf" srcId="{0BFA2965-EB40-4C3F-8B9B-C714717EF1D6}" destId="{42FF47D4-3514-467E-8739-17856692A246}" srcOrd="0" destOrd="0" presId="urn:microsoft.com/office/officeart/2011/layout/TabList"/>
    <dgm:cxn modelId="{A1B0CC46-562D-4BD1-A1FA-0544368F9C1C}" type="presParOf" srcId="{0BFA2965-EB40-4C3F-8B9B-C714717EF1D6}" destId="{AA3D8C9D-A548-4942-8FB7-B1B3A37F0709}" srcOrd="1" destOrd="0" presId="urn:microsoft.com/office/officeart/2011/layout/TabList"/>
    <dgm:cxn modelId="{9CA97E45-F082-470D-82F8-D8E13D738FDF}" type="presParOf" srcId="{0BFA2965-EB40-4C3F-8B9B-C714717EF1D6}" destId="{E50318E0-1E99-4484-9039-F9C23ACF9363}" srcOrd="2" destOrd="0" presId="urn:microsoft.com/office/officeart/2011/layout/TabList"/>
    <dgm:cxn modelId="{FA572C60-6F4B-41E4-85ED-B905AD36A75B}" type="presParOf" srcId="{45E88159-A43A-4402-8D8D-4FA6E8EAD52F}" destId="{60761043-7F37-410C-96B8-420A7D0F3790}" srcOrd="1" destOrd="0" presId="urn:microsoft.com/office/officeart/2011/layout/TabList"/>
    <dgm:cxn modelId="{5495FB6F-A669-450A-9822-C34EE977CC05}" type="presParOf" srcId="{45E88159-A43A-4402-8D8D-4FA6E8EAD52F}" destId="{DB9B4D47-7F4F-47DF-AEF4-A32A9C049B0B}" srcOrd="2" destOrd="0" presId="urn:microsoft.com/office/officeart/2011/layout/TabList"/>
    <dgm:cxn modelId="{53A5E3B4-72B1-4BC1-8E4E-860042FC6A35}" type="presParOf" srcId="{45E88159-A43A-4402-8D8D-4FA6E8EAD52F}" destId="{E1161498-C42D-421B-A030-E099D3533A2F}" srcOrd="3" destOrd="0" presId="urn:microsoft.com/office/officeart/2011/layout/TabList"/>
    <dgm:cxn modelId="{61A5D434-E8CE-4659-A83F-9F49FB02F0FA}" type="presParOf" srcId="{E1161498-C42D-421B-A030-E099D3533A2F}" destId="{232647B2-1271-4C53-BAE0-ECC319FD072D}" srcOrd="0" destOrd="0" presId="urn:microsoft.com/office/officeart/2011/layout/TabList"/>
    <dgm:cxn modelId="{96F51299-DE98-4C5C-A8EF-C7484D73D560}" type="presParOf" srcId="{E1161498-C42D-421B-A030-E099D3533A2F}" destId="{43AD27D6-5543-4232-AAA1-F7E16F21ACD1}" srcOrd="1" destOrd="0" presId="urn:microsoft.com/office/officeart/2011/layout/TabList"/>
    <dgm:cxn modelId="{62A4795F-8B0E-48FA-B1BF-0B2B16869C89}" type="presParOf" srcId="{E1161498-C42D-421B-A030-E099D3533A2F}" destId="{A7DAF3C1-DE72-499D-864C-512ED8562A93}" srcOrd="2" destOrd="0" presId="urn:microsoft.com/office/officeart/2011/layout/TabList"/>
    <dgm:cxn modelId="{3CC0279C-D156-4A2A-AD2B-545E68BBE3AF}" type="presParOf" srcId="{45E88159-A43A-4402-8D8D-4FA6E8EAD52F}" destId="{DE1A69CA-8F5A-4B6E-8750-4A38E2B6E9CF}" srcOrd="4" destOrd="0" presId="urn:microsoft.com/office/officeart/2011/layout/TabList"/>
    <dgm:cxn modelId="{D9E96CD0-E1C0-426F-BB4A-156778298F3A}" type="presParOf" srcId="{45E88159-A43A-4402-8D8D-4FA6E8EAD52F}" destId="{79BF883C-CCF6-4BF9-8E2E-85B9D84264C0}" srcOrd="5" destOrd="0" presId="urn:microsoft.com/office/officeart/2011/layout/TabList"/>
    <dgm:cxn modelId="{268FA981-4DF4-4F1E-A49E-CADB6B6234DE}" type="presParOf" srcId="{45E88159-A43A-4402-8D8D-4FA6E8EAD52F}" destId="{B885DFC9-4BA1-4C3E-8D45-4E0BB074A2E5}" srcOrd="6" destOrd="0" presId="urn:microsoft.com/office/officeart/2011/layout/TabList"/>
    <dgm:cxn modelId="{5FAEEA56-8188-4B4A-B11D-7C658AFF0BC9}" type="presParOf" srcId="{B885DFC9-4BA1-4C3E-8D45-4E0BB074A2E5}" destId="{EAB933FF-CD38-4EA8-B2BE-0C7BC82DA598}" srcOrd="0" destOrd="0" presId="urn:microsoft.com/office/officeart/2011/layout/TabList"/>
    <dgm:cxn modelId="{93371B09-972D-4D3E-889B-16A976D9DC4B}" type="presParOf" srcId="{B885DFC9-4BA1-4C3E-8D45-4E0BB074A2E5}" destId="{CF5AA6C0-49F5-484A-B220-A14E4DA2CCC0}" srcOrd="1" destOrd="0" presId="urn:microsoft.com/office/officeart/2011/layout/TabList"/>
    <dgm:cxn modelId="{2D17001F-484E-472D-8AD6-ACF176040C8B}" type="presParOf" srcId="{B885DFC9-4BA1-4C3E-8D45-4E0BB074A2E5}" destId="{8339CF65-9718-4E59-937D-61FA722346CD}" srcOrd="2" destOrd="0" presId="urn:microsoft.com/office/officeart/2011/layout/TabList"/>
    <dgm:cxn modelId="{D2FD485D-19E2-4AEA-BC6E-70FF2CB8E8D3}" type="presParOf" srcId="{45E88159-A43A-4402-8D8D-4FA6E8EAD52F}" destId="{F3E6A6C5-78A8-4F62-9F58-1AD6682F9184}"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67FB4-1C71-43F9-811A-0BF818E2EAC2}">
      <dsp:nvSpPr>
        <dsp:cNvPr id="0" name=""/>
        <dsp:cNvSpPr/>
      </dsp:nvSpPr>
      <dsp:spPr>
        <a:xfrm rot="16200000">
          <a:off x="382785" y="-382785"/>
          <a:ext cx="1520428" cy="2286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Positive</a:t>
          </a:r>
        </a:p>
        <a:p>
          <a:pPr marL="0" lvl="0" indent="0" algn="ctr" defTabSz="800100">
            <a:lnSpc>
              <a:spcPct val="90000"/>
            </a:lnSpc>
            <a:spcBef>
              <a:spcPct val="0"/>
            </a:spcBef>
            <a:spcAft>
              <a:spcPct val="35000"/>
            </a:spcAft>
            <a:buNone/>
          </a:pPr>
          <a:r>
            <a:rPr lang="en-GB" sz="1800" kern="1200" dirty="0"/>
            <a:t>Engaged</a:t>
          </a:r>
        </a:p>
      </dsp:txBody>
      <dsp:txXfrm rot="5400000">
        <a:off x="0" y="0"/>
        <a:ext cx="2286000" cy="1140321"/>
      </dsp:txXfrm>
    </dsp:sp>
    <dsp:sp modelId="{6619B0C9-4F69-495A-84C1-A276F0A02C14}">
      <dsp:nvSpPr>
        <dsp:cNvPr id="0" name=""/>
        <dsp:cNvSpPr/>
      </dsp:nvSpPr>
      <dsp:spPr>
        <a:xfrm>
          <a:off x="2286000" y="0"/>
          <a:ext cx="2286000" cy="152042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Neutral</a:t>
          </a:r>
        </a:p>
        <a:p>
          <a:pPr marL="0" lvl="0" indent="0" algn="ctr" defTabSz="800100">
            <a:lnSpc>
              <a:spcPct val="90000"/>
            </a:lnSpc>
            <a:spcBef>
              <a:spcPct val="0"/>
            </a:spcBef>
            <a:spcAft>
              <a:spcPct val="35000"/>
            </a:spcAft>
            <a:buNone/>
          </a:pPr>
          <a:r>
            <a:rPr lang="en-GB" sz="1800" kern="1200" dirty="0"/>
            <a:t>Ambivalent</a:t>
          </a:r>
        </a:p>
      </dsp:txBody>
      <dsp:txXfrm>
        <a:off x="2286000" y="0"/>
        <a:ext cx="2286000" cy="1140321"/>
      </dsp:txXfrm>
    </dsp:sp>
    <dsp:sp modelId="{28F18228-B857-44B1-8389-F84401A09C0D}">
      <dsp:nvSpPr>
        <dsp:cNvPr id="0" name=""/>
        <dsp:cNvSpPr/>
      </dsp:nvSpPr>
      <dsp:spPr>
        <a:xfrm rot="10800000">
          <a:off x="0" y="1520428"/>
          <a:ext cx="2286000" cy="152042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Negative</a:t>
          </a:r>
        </a:p>
        <a:p>
          <a:pPr marL="0" lvl="0" indent="0" algn="ctr" defTabSz="800100">
            <a:lnSpc>
              <a:spcPct val="90000"/>
            </a:lnSpc>
            <a:spcBef>
              <a:spcPct val="0"/>
            </a:spcBef>
            <a:spcAft>
              <a:spcPct val="35000"/>
            </a:spcAft>
            <a:buNone/>
          </a:pPr>
          <a:r>
            <a:rPr lang="en-GB" sz="1800" kern="1200" dirty="0"/>
            <a:t>Disengaged</a:t>
          </a:r>
        </a:p>
      </dsp:txBody>
      <dsp:txXfrm rot="10800000">
        <a:off x="0" y="1900535"/>
        <a:ext cx="2286000" cy="1140321"/>
      </dsp:txXfrm>
    </dsp:sp>
    <dsp:sp modelId="{AD725E92-B5A9-4B19-B7D9-2C451A523AFE}">
      <dsp:nvSpPr>
        <dsp:cNvPr id="0" name=""/>
        <dsp:cNvSpPr/>
      </dsp:nvSpPr>
      <dsp:spPr>
        <a:xfrm rot="5400000">
          <a:off x="2668785" y="1137642"/>
          <a:ext cx="1520428" cy="2286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Digitally</a:t>
          </a:r>
        </a:p>
        <a:p>
          <a:pPr marL="0" lvl="0" indent="0" algn="ctr" defTabSz="800100">
            <a:lnSpc>
              <a:spcPct val="90000"/>
            </a:lnSpc>
            <a:spcBef>
              <a:spcPct val="0"/>
            </a:spcBef>
            <a:spcAft>
              <a:spcPct val="35000"/>
            </a:spcAft>
            <a:buNone/>
          </a:pPr>
          <a:r>
            <a:rPr lang="en-GB" sz="1800" kern="1200" dirty="0"/>
            <a:t>Excluded</a:t>
          </a:r>
        </a:p>
      </dsp:txBody>
      <dsp:txXfrm rot="-5400000">
        <a:off x="2286000" y="1900535"/>
        <a:ext cx="2286000" cy="1140321"/>
      </dsp:txXfrm>
    </dsp:sp>
    <dsp:sp modelId="{AE4069C2-83E3-49D4-BD2A-81DB64C0CBC1}">
      <dsp:nvSpPr>
        <dsp:cNvPr id="0" name=""/>
        <dsp:cNvSpPr/>
      </dsp:nvSpPr>
      <dsp:spPr>
        <a:xfrm>
          <a:off x="1600199" y="1140321"/>
          <a:ext cx="1371600" cy="76021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Digital user Personas</a:t>
          </a:r>
        </a:p>
      </dsp:txBody>
      <dsp:txXfrm>
        <a:off x="1637310" y="1177432"/>
        <a:ext cx="1297378" cy="685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9CF65-9718-4E59-937D-61FA722346CD}">
      <dsp:nvSpPr>
        <dsp:cNvPr id="0" name=""/>
        <dsp:cNvSpPr/>
      </dsp:nvSpPr>
      <dsp:spPr>
        <a:xfrm>
          <a:off x="0" y="2808854"/>
          <a:ext cx="6285878" cy="0"/>
        </a:xfrm>
        <a:prstGeom prst="line">
          <a:avLst/>
        </a:prstGeom>
        <a:noFill/>
        <a:ln w="25400" cap="flat" cmpd="sng" algn="ctr">
          <a:solidFill>
            <a:srgbClr val="0051A2">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7DAF3C1-DE72-499D-864C-512ED8562A93}">
      <dsp:nvSpPr>
        <dsp:cNvPr id="0" name=""/>
        <dsp:cNvSpPr/>
      </dsp:nvSpPr>
      <dsp:spPr>
        <a:xfrm>
          <a:off x="0" y="1602406"/>
          <a:ext cx="6285878" cy="0"/>
        </a:xfrm>
        <a:prstGeom prst="line">
          <a:avLst/>
        </a:prstGeom>
        <a:noFill/>
        <a:ln w="25400" cap="flat" cmpd="sng" algn="ctr">
          <a:solidFill>
            <a:srgbClr val="0051A2">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50318E0-1E99-4484-9039-F9C23ACF9363}">
      <dsp:nvSpPr>
        <dsp:cNvPr id="0" name=""/>
        <dsp:cNvSpPr/>
      </dsp:nvSpPr>
      <dsp:spPr>
        <a:xfrm>
          <a:off x="0" y="395959"/>
          <a:ext cx="6285878" cy="0"/>
        </a:xfrm>
        <a:prstGeom prst="line">
          <a:avLst/>
        </a:prstGeom>
        <a:noFill/>
        <a:ln w="25400" cap="flat" cmpd="sng" algn="ctr">
          <a:solidFill>
            <a:srgbClr val="0051A2">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2FF47D4-3514-467E-8739-17856692A246}">
      <dsp:nvSpPr>
        <dsp:cNvPr id="0" name=""/>
        <dsp:cNvSpPr/>
      </dsp:nvSpPr>
      <dsp:spPr>
        <a:xfrm>
          <a:off x="1634328" y="441"/>
          <a:ext cx="4651549" cy="39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endParaRPr lang="en-US" sz="2200" kern="1200">
            <a:solidFill>
              <a:sysClr val="windowText" lastClr="000000">
                <a:hueOff val="0"/>
                <a:satOff val="0"/>
                <a:lumOff val="0"/>
                <a:alphaOff val="0"/>
              </a:sysClr>
            </a:solidFill>
            <a:latin typeface="Arial"/>
            <a:ea typeface="+mn-ea"/>
            <a:cs typeface="+mn-cs"/>
          </a:endParaRPr>
        </a:p>
      </dsp:txBody>
      <dsp:txXfrm>
        <a:off x="1634328" y="441"/>
        <a:ext cx="4651549" cy="395517"/>
      </dsp:txXfrm>
    </dsp:sp>
    <dsp:sp modelId="{AA3D8C9D-A548-4942-8FB7-B1B3A37F0709}">
      <dsp:nvSpPr>
        <dsp:cNvPr id="0" name=""/>
        <dsp:cNvSpPr/>
      </dsp:nvSpPr>
      <dsp:spPr>
        <a:xfrm>
          <a:off x="0" y="441"/>
          <a:ext cx="1634328" cy="395517"/>
        </a:xfrm>
        <a:prstGeom prst="round2SameRect">
          <a:avLst>
            <a:gd name="adj1" fmla="val 16670"/>
            <a:gd name="adj2" fmla="val 0"/>
          </a:avLst>
        </a:prstGeom>
        <a:solidFill>
          <a:srgbClr val="0051A2">
            <a:hueOff val="0"/>
            <a:satOff val="0"/>
            <a:lumOff val="0"/>
            <a:alphaOff val="0"/>
          </a:srgbClr>
        </a:solidFill>
        <a:ln w="25400" cap="flat" cmpd="sng" algn="ctr">
          <a:solidFill>
            <a:srgbClr val="0051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mn-cs"/>
            </a:rPr>
            <a:t>People</a:t>
          </a:r>
        </a:p>
      </dsp:txBody>
      <dsp:txXfrm>
        <a:off x="19311" y="19752"/>
        <a:ext cx="1595706" cy="376206"/>
      </dsp:txXfrm>
    </dsp:sp>
    <dsp:sp modelId="{60761043-7F37-410C-96B8-420A7D0F3790}">
      <dsp:nvSpPr>
        <dsp:cNvPr id="0" name=""/>
        <dsp:cNvSpPr/>
      </dsp:nvSpPr>
      <dsp:spPr>
        <a:xfrm>
          <a:off x="0" y="395959"/>
          <a:ext cx="6285878" cy="791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ea typeface="+mn-ea"/>
              <a:cs typeface="+mn-cs"/>
            </a:rPr>
            <a:t>Planning for the future</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ea typeface="+mn-ea"/>
              <a:cs typeface="+mn-cs"/>
            </a:rPr>
            <a:t>Culture (openness, experimentation, sharing and social power)</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ea typeface="+mn-ea"/>
              <a:cs typeface="+mn-cs"/>
            </a:rPr>
            <a:t>Staff /Citizens capabilities</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ea typeface="+mn-ea"/>
              <a:cs typeface="+mn-cs"/>
            </a:rPr>
            <a:t>Focus on user’s needs</a:t>
          </a:r>
        </a:p>
      </dsp:txBody>
      <dsp:txXfrm>
        <a:off x="0" y="395959"/>
        <a:ext cx="6285878" cy="791154"/>
      </dsp:txXfrm>
    </dsp:sp>
    <dsp:sp modelId="{232647B2-1271-4C53-BAE0-ECC319FD072D}">
      <dsp:nvSpPr>
        <dsp:cNvPr id="0" name=""/>
        <dsp:cNvSpPr/>
      </dsp:nvSpPr>
      <dsp:spPr>
        <a:xfrm>
          <a:off x="1634328" y="1206889"/>
          <a:ext cx="4651549" cy="39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endParaRPr lang="en-US" sz="2200" kern="1200">
            <a:solidFill>
              <a:sysClr val="windowText" lastClr="000000">
                <a:hueOff val="0"/>
                <a:satOff val="0"/>
                <a:lumOff val="0"/>
                <a:alphaOff val="0"/>
              </a:sysClr>
            </a:solidFill>
            <a:latin typeface="Arial"/>
            <a:ea typeface="+mn-ea"/>
            <a:cs typeface="+mn-cs"/>
          </a:endParaRPr>
        </a:p>
      </dsp:txBody>
      <dsp:txXfrm>
        <a:off x="1634328" y="1206889"/>
        <a:ext cx="4651549" cy="395517"/>
      </dsp:txXfrm>
    </dsp:sp>
    <dsp:sp modelId="{43AD27D6-5543-4232-AAA1-F7E16F21ACD1}">
      <dsp:nvSpPr>
        <dsp:cNvPr id="0" name=""/>
        <dsp:cNvSpPr/>
      </dsp:nvSpPr>
      <dsp:spPr>
        <a:xfrm>
          <a:off x="0" y="1206889"/>
          <a:ext cx="1634328" cy="395517"/>
        </a:xfrm>
        <a:prstGeom prst="round2SameRect">
          <a:avLst>
            <a:gd name="adj1" fmla="val 16670"/>
            <a:gd name="adj2" fmla="val 0"/>
          </a:avLst>
        </a:prstGeom>
        <a:solidFill>
          <a:srgbClr val="0051A2">
            <a:hueOff val="0"/>
            <a:satOff val="0"/>
            <a:lumOff val="0"/>
            <a:alphaOff val="0"/>
          </a:srgbClr>
        </a:solidFill>
        <a:ln w="25400" cap="flat" cmpd="sng" algn="ctr">
          <a:solidFill>
            <a:srgbClr val="0051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mn-cs"/>
            </a:rPr>
            <a:t>Process</a:t>
          </a:r>
        </a:p>
      </dsp:txBody>
      <dsp:txXfrm>
        <a:off x="19311" y="1226200"/>
        <a:ext cx="1595706" cy="376206"/>
      </dsp:txXfrm>
    </dsp:sp>
    <dsp:sp modelId="{DE1A69CA-8F5A-4B6E-8750-4A38E2B6E9CF}">
      <dsp:nvSpPr>
        <dsp:cNvPr id="0" name=""/>
        <dsp:cNvSpPr/>
      </dsp:nvSpPr>
      <dsp:spPr>
        <a:xfrm>
          <a:off x="0" y="1602406"/>
          <a:ext cx="6285878" cy="791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ea typeface="+mn-ea"/>
              <a:cs typeface="+mn-cs"/>
            </a:rPr>
            <a:t>Processes will be fast, integrated and meet users’ needs</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ea typeface="+mn-ea"/>
              <a:cs typeface="+mn-cs"/>
            </a:rPr>
            <a:t>Facilitative and not hindering</a:t>
          </a:r>
        </a:p>
      </dsp:txBody>
      <dsp:txXfrm>
        <a:off x="0" y="1602406"/>
        <a:ext cx="6285878" cy="791154"/>
      </dsp:txXfrm>
    </dsp:sp>
    <dsp:sp modelId="{EAB933FF-CD38-4EA8-B2BE-0C7BC82DA598}">
      <dsp:nvSpPr>
        <dsp:cNvPr id="0" name=""/>
        <dsp:cNvSpPr/>
      </dsp:nvSpPr>
      <dsp:spPr>
        <a:xfrm>
          <a:off x="1634328" y="2413336"/>
          <a:ext cx="4651549" cy="39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endParaRPr lang="en-US" sz="2200" kern="1200">
            <a:solidFill>
              <a:sysClr val="windowText" lastClr="000000">
                <a:hueOff val="0"/>
                <a:satOff val="0"/>
                <a:lumOff val="0"/>
                <a:alphaOff val="0"/>
              </a:sysClr>
            </a:solidFill>
            <a:latin typeface="Arial"/>
            <a:ea typeface="+mn-ea"/>
            <a:cs typeface="+mn-cs"/>
          </a:endParaRPr>
        </a:p>
      </dsp:txBody>
      <dsp:txXfrm>
        <a:off x="1634328" y="2413336"/>
        <a:ext cx="4651549" cy="395517"/>
      </dsp:txXfrm>
    </dsp:sp>
    <dsp:sp modelId="{CF5AA6C0-49F5-484A-B220-A14E4DA2CCC0}">
      <dsp:nvSpPr>
        <dsp:cNvPr id="0" name=""/>
        <dsp:cNvSpPr/>
      </dsp:nvSpPr>
      <dsp:spPr>
        <a:xfrm>
          <a:off x="0" y="2413336"/>
          <a:ext cx="1634328" cy="395517"/>
        </a:xfrm>
        <a:prstGeom prst="round2SameRect">
          <a:avLst>
            <a:gd name="adj1" fmla="val 16670"/>
            <a:gd name="adj2" fmla="val 0"/>
          </a:avLst>
        </a:prstGeom>
        <a:solidFill>
          <a:srgbClr val="0051A2">
            <a:hueOff val="0"/>
            <a:satOff val="0"/>
            <a:lumOff val="0"/>
            <a:alphaOff val="0"/>
          </a:srgbClr>
        </a:solidFill>
        <a:ln w="25400" cap="flat" cmpd="sng" algn="ctr">
          <a:solidFill>
            <a:srgbClr val="0051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mn-cs"/>
            </a:rPr>
            <a:t>Technology</a:t>
          </a:r>
        </a:p>
      </dsp:txBody>
      <dsp:txXfrm>
        <a:off x="19311" y="2432647"/>
        <a:ext cx="1595706" cy="376206"/>
      </dsp:txXfrm>
    </dsp:sp>
    <dsp:sp modelId="{F3E6A6C5-78A8-4F62-9F58-1AD6682F9184}">
      <dsp:nvSpPr>
        <dsp:cNvPr id="0" name=""/>
        <dsp:cNvSpPr/>
      </dsp:nvSpPr>
      <dsp:spPr>
        <a:xfrm>
          <a:off x="0" y="2808854"/>
          <a:ext cx="6285878" cy="791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ea typeface="+mn-ea"/>
              <a:cs typeface="+mn-cs"/>
            </a:rPr>
            <a:t>Risks are understood and assurance is received (cyber and data security)</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ea typeface="+mn-ea"/>
              <a:cs typeface="+mn-cs"/>
            </a:rPr>
            <a:t>Tech that is </a:t>
          </a:r>
          <a:r>
            <a:rPr lang="en-GB" sz="1200" kern="1200" dirty="0">
              <a:solidFill>
                <a:sysClr val="windowText" lastClr="000000">
                  <a:hueOff val="0"/>
                  <a:satOff val="0"/>
                  <a:lumOff val="0"/>
                  <a:alphaOff val="0"/>
                </a:sysClr>
              </a:solidFill>
              <a:latin typeface="Arial"/>
              <a:ea typeface="+mn-ea"/>
              <a:cs typeface="+mn-cs"/>
            </a:rPr>
            <a:t>scalable, interoperable, flexible, fixable, resilient and fit-for-purpose</a:t>
          </a:r>
          <a:endParaRPr lang="en-US" sz="1200" kern="1200" dirty="0">
            <a:solidFill>
              <a:sysClr val="windowText" lastClr="000000">
                <a:hueOff val="0"/>
                <a:satOff val="0"/>
                <a:lumOff val="0"/>
                <a:alphaOff val="0"/>
              </a:sysClr>
            </a:solidFill>
            <a:latin typeface="Arial"/>
            <a:ea typeface="+mn-ea"/>
            <a:cs typeface="+mn-cs"/>
          </a:endParaRP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ea typeface="+mn-ea"/>
              <a:cs typeface="+mn-cs"/>
            </a:rPr>
            <a:t>Having the right technology for the right people</a:t>
          </a:r>
        </a:p>
      </dsp:txBody>
      <dsp:txXfrm>
        <a:off x="0" y="2808854"/>
        <a:ext cx="6285878" cy="7911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None/>
            </a:pPr>
            <a:r>
              <a:rPr lang="en-US" b="1" dirty="0"/>
              <a:t>The Review was predicated on the following pre-suppositions:</a:t>
            </a:r>
            <a:endParaRPr lang="en-US" dirty="0"/>
          </a:p>
          <a:p>
            <a:pPr lvl="1">
              <a:buFont typeface="Arial" pitchFamily="34" charset="0"/>
              <a:buChar char="•"/>
            </a:pPr>
            <a:r>
              <a:rPr lang="en-US" dirty="0"/>
              <a:t>Patients are at the centre of new technologies</a:t>
            </a:r>
          </a:p>
          <a:p>
            <a:pPr lvl="1">
              <a:buFont typeface="Arial" pitchFamily="34" charset="0"/>
              <a:buChar char="•"/>
            </a:pPr>
            <a:r>
              <a:rPr lang="en-US" dirty="0"/>
              <a:t>Improve the accuracy of diagnoses and treatments, the efficiency of care, and workflow</a:t>
            </a:r>
          </a:p>
          <a:p>
            <a:pPr lvl="1">
              <a:buFont typeface="Arial" pitchFamily="34" charset="0"/>
              <a:buChar char="•"/>
            </a:pPr>
            <a:r>
              <a:rPr lang="en-US" dirty="0"/>
              <a:t>Patients empowered to take greater charge of their care using digital tools</a:t>
            </a:r>
          </a:p>
          <a:p>
            <a:pPr lvl="1">
              <a:buFont typeface="Arial" pitchFamily="34" charset="0"/>
              <a:buChar char="•"/>
            </a:pPr>
            <a:r>
              <a:rPr lang="en-US" dirty="0"/>
              <a:t>‘Gift of time’ in the patient-clinician relationship </a:t>
            </a:r>
          </a:p>
          <a:p>
            <a:pPr lvl="1">
              <a:buFont typeface="Arial" pitchFamily="34" charset="0"/>
              <a:buChar char="•"/>
            </a:pPr>
            <a:r>
              <a:rPr lang="en-US" dirty="0"/>
              <a:t>Education and training of the clinician workforce and the public</a:t>
            </a:r>
          </a:p>
          <a:p>
            <a:endParaRPr lang="en-GB" dirty="0"/>
          </a:p>
        </p:txBody>
      </p:sp>
      <p:sp>
        <p:nvSpPr>
          <p:cNvPr id="4" name="Slide Number Placeholder 3"/>
          <p:cNvSpPr>
            <a:spLocks noGrp="1"/>
          </p:cNvSpPr>
          <p:nvPr>
            <p:ph type="sldNum" sz="quarter" idx="10"/>
          </p:nvPr>
        </p:nvSpPr>
        <p:spPr/>
        <p:txBody>
          <a:bodyPr/>
          <a:lstStyle/>
          <a:p>
            <a:fld id="{7EBDE1E3-0301-C049-9A06-746B945F2785}" type="slidenum">
              <a:rPr lang="en-US" smtClean="0"/>
              <a:pPr/>
              <a:t>26</a:t>
            </a:fld>
            <a:endParaRPr lang="en-US" dirty="0"/>
          </a:p>
        </p:txBody>
      </p:sp>
    </p:spTree>
    <p:extLst>
      <p:ext uri="{BB962C8B-B14F-4D97-AF65-F5344CB8AC3E}">
        <p14:creationId xmlns:p14="http://schemas.microsoft.com/office/powerpoint/2010/main" val="20723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a:t>Commissioned by previous </a:t>
            </a:r>
            <a:r>
              <a:rPr lang="en-GB" dirty="0" err="1"/>
              <a:t>SofS</a:t>
            </a:r>
            <a:endParaRPr lang="en-GB" dirty="0"/>
          </a:p>
          <a:p>
            <a:r>
              <a:rPr lang="en-GB" dirty="0"/>
              <a:t>Eric </a:t>
            </a:r>
            <a:r>
              <a:rPr lang="en-GB" dirty="0" err="1"/>
              <a:t>Topol</a:t>
            </a:r>
            <a:r>
              <a:rPr lang="en-GB" dirty="0"/>
              <a:t> – renown cardiologist; digital medicine guru</a:t>
            </a:r>
          </a:p>
        </p:txBody>
      </p:sp>
      <p:sp>
        <p:nvSpPr>
          <p:cNvPr id="4" name="Slide Number Placeholder 3"/>
          <p:cNvSpPr>
            <a:spLocks noGrp="1"/>
          </p:cNvSpPr>
          <p:nvPr>
            <p:ph type="sldNum" sz="quarter" idx="10"/>
          </p:nvPr>
        </p:nvSpPr>
        <p:spPr/>
        <p:txBody>
          <a:bodyPr/>
          <a:lstStyle/>
          <a:p>
            <a:fld id="{7EBDE1E3-0301-C049-9A06-746B945F2785}"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6</a:t>
            </a:fld>
            <a:endParaRPr lang="en-US"/>
          </a:p>
        </p:txBody>
      </p:sp>
    </p:spTree>
    <p:extLst>
      <p:ext uri="{BB962C8B-B14F-4D97-AF65-F5344CB8AC3E}">
        <p14:creationId xmlns:p14="http://schemas.microsoft.com/office/powerpoint/2010/main" val="2925327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Telemedicine</a:t>
            </a:r>
          </a:p>
          <a:p>
            <a:r>
              <a:rPr lang="en-US" baseline="0" dirty="0"/>
              <a:t>Smart phones</a:t>
            </a:r>
          </a:p>
          <a:p>
            <a:r>
              <a:rPr lang="en-US" baseline="0" dirty="0"/>
              <a:t>Sensors for diagnostics &amp; remote monitoring</a:t>
            </a:r>
          </a:p>
          <a:p>
            <a:r>
              <a:rPr lang="en-US" baseline="0" dirty="0"/>
              <a:t>Arrow </a:t>
            </a:r>
            <a:r>
              <a:rPr lang="en-US" baseline="0" dirty="0" err="1"/>
              <a:t>heatmap</a:t>
            </a:r>
            <a:r>
              <a:rPr lang="en-US" baseline="0" dirty="0"/>
              <a:t> - perceived magnitude of Impact on Care  &amp; by inference the %of the workforce to be affected</a:t>
            </a:r>
          </a:p>
        </p:txBody>
      </p:sp>
      <p:sp>
        <p:nvSpPr>
          <p:cNvPr id="4" name="Slide Number Placeholder 3"/>
          <p:cNvSpPr>
            <a:spLocks noGrp="1"/>
          </p:cNvSpPr>
          <p:nvPr>
            <p:ph type="sldNum" sz="quarter" idx="10"/>
          </p:nvPr>
        </p:nvSpPr>
        <p:spPr/>
        <p:txBody>
          <a:bodyPr/>
          <a:lstStyle/>
          <a:p>
            <a:fld id="{7EBDE1E3-0301-C049-9A06-746B945F2785}" type="slidenum">
              <a:rPr lang="en-US" smtClean="0"/>
              <a:pPr/>
              <a:t>7</a:t>
            </a:fld>
            <a:endParaRPr lang="en-US" dirty="0"/>
          </a:p>
        </p:txBody>
      </p:sp>
    </p:spTree>
    <p:extLst>
      <p:ext uri="{BB962C8B-B14F-4D97-AF65-F5344CB8AC3E}">
        <p14:creationId xmlns:p14="http://schemas.microsoft.com/office/powerpoint/2010/main" val="331642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8</a:t>
            </a:fld>
            <a:endParaRPr lang="en-US"/>
          </a:p>
        </p:txBody>
      </p:sp>
    </p:spTree>
    <p:extLst>
      <p:ext uri="{BB962C8B-B14F-4D97-AF65-F5344CB8AC3E}">
        <p14:creationId xmlns:p14="http://schemas.microsoft.com/office/powerpoint/2010/main" val="414881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10</a:t>
            </a:fld>
            <a:endParaRPr lang="en-US"/>
          </a:p>
        </p:txBody>
      </p:sp>
    </p:spTree>
    <p:extLst>
      <p:ext uri="{BB962C8B-B14F-4D97-AF65-F5344CB8AC3E}">
        <p14:creationId xmlns:p14="http://schemas.microsoft.com/office/powerpoint/2010/main" val="176699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B0B3131-83C0-9847-95A8-B83A12FBB63A}" type="slidenum">
              <a:rPr lang="en-US" smtClean="0"/>
              <a:t>12</a:t>
            </a:fld>
            <a:endParaRPr lang="en-US"/>
          </a:p>
        </p:txBody>
      </p:sp>
    </p:spTree>
    <p:extLst>
      <p:ext uri="{BB962C8B-B14F-4D97-AF65-F5344CB8AC3E}">
        <p14:creationId xmlns:p14="http://schemas.microsoft.com/office/powerpoint/2010/main" val="2784179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a:p>
            <a:pPr marL="0" indent="0">
              <a:lnSpc>
                <a:spcPct val="120000"/>
              </a:lnSpc>
              <a:buNone/>
            </a:pPr>
            <a:r>
              <a:rPr lang="en-US" sz="2000" dirty="0">
                <a:solidFill>
                  <a:schemeClr val="bg1">
                    <a:lumMod val="50000"/>
                  </a:schemeClr>
                </a:solidFill>
              </a:rPr>
              <a:t>In 2019/20, our priorities to address these aims are focused on impacting boards, digital leaders, the tech/digital workforce and the general workforce. These include:</a:t>
            </a:r>
          </a:p>
          <a:p>
            <a:pPr marL="171450" lvl="0" indent="-171450">
              <a:buFont typeface="Arial" panose="020B0604020202020204" pitchFamily="34" charset="0"/>
              <a:buChar char="•"/>
            </a:pPr>
            <a:r>
              <a:rPr lang="en-GB" dirty="0"/>
              <a:t>Establish the board level leadership development model and start to deliver ‘digital boot camps’ for boards/leaders to build tech and data awareness, as a start to a longer dynamic learning programme.</a:t>
            </a:r>
          </a:p>
          <a:p>
            <a:pPr marL="171450" lvl="0" indent="-171450">
              <a:buFont typeface="Arial" panose="020B0604020202020204" pitchFamily="34" charset="0"/>
              <a:buChar char="•"/>
            </a:pPr>
            <a:r>
              <a:rPr lang="en-GB" dirty="0"/>
              <a:t>Provide an accreditation/credentialing framework for digital leaders working at system, regional and local levels. </a:t>
            </a:r>
          </a:p>
          <a:p>
            <a:pPr marL="171450" lvl="0" indent="-171450">
              <a:buFont typeface="Arial" panose="020B0604020202020204" pitchFamily="34" charset="0"/>
              <a:buChar char="•"/>
            </a:pPr>
            <a:r>
              <a:rPr lang="en-GB" dirty="0"/>
              <a:t>Develop a library of education, learning, knowledge and best practice resources to support the current workforce in expanding their digital skills (generic and specialist technology). </a:t>
            </a:r>
          </a:p>
          <a:p>
            <a:pPr marL="171450" lvl="0" indent="-171450">
              <a:buFont typeface="Arial" panose="020B0604020202020204" pitchFamily="34" charset="0"/>
              <a:buChar char="•"/>
            </a:pPr>
            <a:r>
              <a:rPr lang="en-GB" dirty="0"/>
              <a:t>Work to develop and integrate digital education and learning resources into academic and professional curricula.</a:t>
            </a:r>
          </a:p>
          <a:p>
            <a:pPr marL="171450" lvl="0" indent="-171450">
              <a:buFont typeface="Arial" panose="020B0604020202020204" pitchFamily="34" charset="0"/>
              <a:buChar char="•"/>
            </a:pPr>
            <a:r>
              <a:rPr lang="en-GB" dirty="0"/>
              <a:t>Building on the Topol Review, carry out an audit to assess and plan for future digital roles and skills required. </a:t>
            </a:r>
          </a:p>
          <a:p>
            <a:pPr marL="171450" lvl="0" indent="-171450">
              <a:buFont typeface="Arial" panose="020B0604020202020204" pitchFamily="34" charset="0"/>
              <a:buChar char="•"/>
            </a:pPr>
            <a:r>
              <a:rPr lang="en-GB" dirty="0"/>
              <a:t>Set out plans for an expanded NHS Digital Academy to develop digital leadership capability. </a:t>
            </a:r>
          </a:p>
          <a:p>
            <a:pPr marL="171450" lvl="0" indent="-171450">
              <a:buFont typeface="Arial" panose="020B0604020202020204" pitchFamily="34" charset="0"/>
              <a:buChar char="•"/>
            </a:pPr>
            <a:r>
              <a:rPr lang="en-GB" dirty="0"/>
              <a:t>Establish the Topol Programme for Digital Fellowships in Healthcare. </a:t>
            </a:r>
          </a:p>
          <a:p>
            <a:pPr marL="171450" indent="-171450">
              <a:buFont typeface="Arial" panose="020B0604020202020204" pitchFamily="34" charset="0"/>
              <a:buChar char="•"/>
            </a:pPr>
            <a:r>
              <a:rPr lang="en-GB" dirty="0"/>
              <a:t>Develop flexible career pathways, particularly for ‘scarce’ roles, and establish early pathway initiatives for the future digital talent. </a:t>
            </a:r>
          </a:p>
          <a:p>
            <a:pPr marL="171450" indent="-171450">
              <a:buFont typeface="Arial" panose="020B0604020202020204" pitchFamily="34" charset="0"/>
              <a:buChar char="•"/>
            </a:pPr>
            <a:r>
              <a:rPr lang="en-GB" dirty="0"/>
              <a:t>Continue to roll out the education and training interventions available from the HEE Genomics Education Programme to underpin the LTP commitments and the delivery of the NHS Genomic Medicine Service.</a:t>
            </a:r>
            <a:endParaRPr lang="en-US" sz="2000" dirty="0"/>
          </a:p>
          <a:p>
            <a:endParaRPr lang="en-US" baseline="0" dirty="0"/>
          </a:p>
          <a:p>
            <a:pPr marL="0" indent="0">
              <a:buNone/>
            </a:pPr>
            <a:endParaRPr lang="en-GB" dirty="0"/>
          </a:p>
        </p:txBody>
      </p:sp>
      <p:sp>
        <p:nvSpPr>
          <p:cNvPr id="4" name="Slide Number Placeholder 3"/>
          <p:cNvSpPr>
            <a:spLocks noGrp="1"/>
          </p:cNvSpPr>
          <p:nvPr>
            <p:ph type="sldNum" sz="quarter" idx="10"/>
          </p:nvPr>
        </p:nvSpPr>
        <p:spPr/>
        <p:txBody>
          <a:bodyPr/>
          <a:lstStyle/>
          <a:p>
            <a:fld id="{7EBDE1E3-0301-C049-9A06-746B945F2785}" type="slidenum">
              <a:rPr lang="en-US" smtClean="0"/>
              <a:pPr/>
              <a:t>14</a:t>
            </a:fld>
            <a:endParaRPr lang="en-US" dirty="0"/>
          </a:p>
        </p:txBody>
      </p:sp>
    </p:spTree>
    <p:extLst>
      <p:ext uri="{BB962C8B-B14F-4D97-AF65-F5344CB8AC3E}">
        <p14:creationId xmlns:p14="http://schemas.microsoft.com/office/powerpoint/2010/main" val="223443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a:p>
            <a:pPr marL="0" indent="0">
              <a:lnSpc>
                <a:spcPct val="120000"/>
              </a:lnSpc>
              <a:buNone/>
            </a:pPr>
            <a:r>
              <a:rPr lang="en-US" sz="2000" dirty="0">
                <a:solidFill>
                  <a:schemeClr val="bg1">
                    <a:lumMod val="50000"/>
                  </a:schemeClr>
                </a:solidFill>
              </a:rPr>
              <a:t>In 2019/20, our priorities to address these aims are focused on impacting boards, digital leaders, the tech/digital workforce and the general workforce. These include:</a:t>
            </a:r>
          </a:p>
          <a:p>
            <a:pPr marL="171450" lvl="0" indent="-171450">
              <a:buFont typeface="Arial" panose="020B0604020202020204" pitchFamily="34" charset="0"/>
              <a:buChar char="•"/>
            </a:pPr>
            <a:r>
              <a:rPr lang="en-GB" dirty="0"/>
              <a:t>Establish the board level leadership development model and start to deliver ‘digital boot camps’ for boards/leaders to build tech and data awareness, as a start to a longer dynamic learning programme.</a:t>
            </a:r>
          </a:p>
          <a:p>
            <a:pPr marL="171450" lvl="0" indent="-171450">
              <a:buFont typeface="Arial" panose="020B0604020202020204" pitchFamily="34" charset="0"/>
              <a:buChar char="•"/>
            </a:pPr>
            <a:r>
              <a:rPr lang="en-GB" dirty="0"/>
              <a:t>Provide an accreditation/credentialing framework for digital leaders working at system, regional and local levels. </a:t>
            </a:r>
          </a:p>
          <a:p>
            <a:pPr marL="171450" lvl="0" indent="-171450">
              <a:buFont typeface="Arial" panose="020B0604020202020204" pitchFamily="34" charset="0"/>
              <a:buChar char="•"/>
            </a:pPr>
            <a:r>
              <a:rPr lang="en-GB" dirty="0"/>
              <a:t>Develop a library of education, learning, knowledge and best practice resources to support the current workforce in expanding their digital skills (generic and specialist technology). </a:t>
            </a:r>
          </a:p>
          <a:p>
            <a:pPr marL="171450" lvl="0" indent="-171450">
              <a:buFont typeface="Arial" panose="020B0604020202020204" pitchFamily="34" charset="0"/>
              <a:buChar char="•"/>
            </a:pPr>
            <a:r>
              <a:rPr lang="en-GB" dirty="0"/>
              <a:t>Work to develop and integrate digital education and learning resources into academic and professional curricula.</a:t>
            </a:r>
          </a:p>
          <a:p>
            <a:pPr marL="171450" lvl="0" indent="-171450">
              <a:buFont typeface="Arial" panose="020B0604020202020204" pitchFamily="34" charset="0"/>
              <a:buChar char="•"/>
            </a:pPr>
            <a:r>
              <a:rPr lang="en-GB" dirty="0"/>
              <a:t>Building on the Topol Review, carry out an audit to assess and plan for future digital roles and skills required. </a:t>
            </a:r>
          </a:p>
          <a:p>
            <a:pPr marL="171450" lvl="0" indent="-171450">
              <a:buFont typeface="Arial" panose="020B0604020202020204" pitchFamily="34" charset="0"/>
              <a:buChar char="•"/>
            </a:pPr>
            <a:r>
              <a:rPr lang="en-GB" dirty="0"/>
              <a:t>Set out plans for an expanded NHS Digital Academy to develop digital leadership capability. </a:t>
            </a:r>
          </a:p>
          <a:p>
            <a:pPr marL="171450" lvl="0" indent="-171450">
              <a:buFont typeface="Arial" panose="020B0604020202020204" pitchFamily="34" charset="0"/>
              <a:buChar char="•"/>
            </a:pPr>
            <a:r>
              <a:rPr lang="en-GB" dirty="0"/>
              <a:t>Establish the Topol Programme for Digital Fellowships in Healthcare. </a:t>
            </a:r>
          </a:p>
          <a:p>
            <a:pPr marL="171450" indent="-171450">
              <a:buFont typeface="Arial" panose="020B0604020202020204" pitchFamily="34" charset="0"/>
              <a:buChar char="•"/>
            </a:pPr>
            <a:r>
              <a:rPr lang="en-GB" dirty="0"/>
              <a:t>Develop flexible career pathways, particularly for ‘scarce’ roles, and establish early pathway initiatives for the future digital talent. </a:t>
            </a:r>
          </a:p>
          <a:p>
            <a:pPr marL="171450" indent="-171450">
              <a:buFont typeface="Arial" panose="020B0604020202020204" pitchFamily="34" charset="0"/>
              <a:buChar char="•"/>
            </a:pPr>
            <a:r>
              <a:rPr lang="en-GB" dirty="0"/>
              <a:t>Continue to roll out the education and training interventions available from the HEE Genomics Education Programme to underpin the LTP commitments and the delivery of the NHS Genomic Medicine Service.</a:t>
            </a:r>
            <a:endParaRPr lang="en-US" sz="2000" dirty="0"/>
          </a:p>
          <a:p>
            <a:endParaRPr lang="en-US" baseline="0" dirty="0"/>
          </a:p>
          <a:p>
            <a:pPr marL="0" indent="0">
              <a:buNone/>
            </a:pPr>
            <a:endParaRPr lang="en-GB" dirty="0"/>
          </a:p>
        </p:txBody>
      </p:sp>
      <p:sp>
        <p:nvSpPr>
          <p:cNvPr id="4" name="Slide Number Placeholder 3"/>
          <p:cNvSpPr>
            <a:spLocks noGrp="1"/>
          </p:cNvSpPr>
          <p:nvPr>
            <p:ph type="sldNum" sz="quarter" idx="10"/>
          </p:nvPr>
        </p:nvSpPr>
        <p:spPr/>
        <p:txBody>
          <a:bodyPr/>
          <a:lstStyle/>
          <a:p>
            <a:fld id="{7EBDE1E3-0301-C049-9A06-746B945F2785}" type="slidenum">
              <a:rPr lang="en-US" smtClean="0"/>
              <a:pPr/>
              <a:t>15</a:t>
            </a:fld>
            <a:endParaRPr lang="en-US" dirty="0"/>
          </a:p>
        </p:txBody>
      </p:sp>
    </p:spTree>
    <p:extLst>
      <p:ext uri="{BB962C8B-B14F-4D97-AF65-F5344CB8AC3E}">
        <p14:creationId xmlns:p14="http://schemas.microsoft.com/office/powerpoint/2010/main" val="282293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rgbClr val="002060"/>
            </a:gs>
            <a:gs pos="20000">
              <a:srgbClr val="B7F2E3"/>
            </a:gs>
            <a:gs pos="33000">
              <a:srgbClr val="B7F2E3"/>
            </a:gs>
            <a:gs pos="100000">
              <a:srgbClr val="B7F2E3"/>
            </a:gs>
          </a:gsLst>
          <a:lin ang="16200000" scaled="0"/>
        </a:gradFill>
        <a:effectLst/>
      </p:bgPr>
    </p:bg>
    <p:spTree>
      <p:nvGrpSpPr>
        <p:cNvPr id="1" name="Shape 11"/>
        <p:cNvGrpSpPr/>
        <p:nvPr/>
      </p:nvGrpSpPr>
      <p:grpSpPr>
        <a:xfrm>
          <a:off x="0" y="0"/>
          <a:ext cx="0" cy="0"/>
          <a:chOff x="0" y="0"/>
          <a:chExt cx="0" cy="0"/>
        </a:xfrm>
      </p:grpSpPr>
      <p:cxnSp>
        <p:nvCxnSpPr>
          <p:cNvPr id="12" name="Google Shape;12;p10"/>
          <p:cNvCxnSpPr/>
          <p:nvPr/>
        </p:nvCxnSpPr>
        <p:spPr>
          <a:xfrm>
            <a:off x="0" y="2998150"/>
            <a:ext cx="9144000" cy="0"/>
          </a:xfrm>
          <a:prstGeom prst="straightConnector1">
            <a:avLst/>
          </a:prstGeom>
          <a:noFill/>
          <a:ln w="19050" cap="flat" cmpd="sng">
            <a:solidFill>
              <a:srgbClr val="002060"/>
            </a:solidFill>
            <a:prstDash val="solid"/>
            <a:round/>
            <a:headEnd type="none" w="sm" len="sm"/>
            <a:tailEnd type="none" w="sm" len="sm"/>
          </a:ln>
        </p:spPr>
      </p:cxnSp>
      <p:sp>
        <p:nvSpPr>
          <p:cNvPr id="13" name="Google Shape;13;p10"/>
          <p:cNvSpPr txBox="1">
            <a:spLocks noGrp="1"/>
          </p:cNvSpPr>
          <p:nvPr>
            <p:ph type="ctrTitle"/>
          </p:nvPr>
        </p:nvSpPr>
        <p:spPr>
          <a:xfrm>
            <a:off x="510450" y="1257300"/>
            <a:ext cx="8123100" cy="15885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chemeClr val="lt1"/>
              </a:buClr>
              <a:buSzPts val="4800"/>
              <a:buFont typeface="Corbel"/>
              <a:buNone/>
              <a:defRPr sz="4800">
                <a:solidFill>
                  <a:srgbClr val="002060"/>
                </a:solidFill>
                <a:latin typeface="Corbel"/>
                <a:ea typeface="Corbel"/>
                <a:cs typeface="Corbel"/>
                <a:sym typeface="Corbe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r>
              <a:rPr lang="en-GB"/>
              <a:t>Click to edit Master title style</a:t>
            </a:r>
            <a:endParaRPr/>
          </a:p>
        </p:txBody>
      </p:sp>
      <p:sp>
        <p:nvSpPr>
          <p:cNvPr id="14" name="Google Shape;14;p10"/>
          <p:cNvSpPr txBox="1">
            <a:spLocks noGrp="1"/>
          </p:cNvSpPr>
          <p:nvPr>
            <p:ph type="subTitle" idx="1"/>
          </p:nvPr>
        </p:nvSpPr>
        <p:spPr>
          <a:xfrm>
            <a:off x="510450" y="3182313"/>
            <a:ext cx="8123100" cy="630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400"/>
              <a:buFont typeface="Corbel"/>
              <a:buNone/>
              <a:defRPr sz="2400">
                <a:solidFill>
                  <a:srgbClr val="002060"/>
                </a:solidFill>
                <a:latin typeface="Corbel"/>
                <a:ea typeface="Corbel"/>
                <a:cs typeface="Corbel"/>
                <a:sym typeface="Corbe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r>
              <a:rPr lang="en-GB"/>
              <a:t>Click to edit Master subtitle style</a:t>
            </a:r>
            <a:endParaRPr/>
          </a:p>
        </p:txBody>
      </p:sp>
      <p:pic>
        <p:nvPicPr>
          <p:cNvPr id="15" name="Google Shape;15;p10"/>
          <p:cNvPicPr preferRelativeResize="0"/>
          <p:nvPr/>
        </p:nvPicPr>
        <p:blipFill rotWithShape="1">
          <a:blip r:embed="rId2">
            <a:alphaModFix/>
          </a:blip>
          <a:srcRect/>
          <a:stretch/>
        </p:blipFill>
        <p:spPr>
          <a:xfrm>
            <a:off x="8008170" y="86683"/>
            <a:ext cx="928576" cy="884604"/>
          </a:xfrm>
          <a:prstGeom prst="rect">
            <a:avLst/>
          </a:prstGeom>
          <a:noFill/>
          <a:ln>
            <a:noFill/>
          </a:ln>
        </p:spPr>
      </p:pic>
      <p:pic>
        <p:nvPicPr>
          <p:cNvPr id="16" name="Google Shape;16;p10"/>
          <p:cNvPicPr preferRelativeResize="0"/>
          <p:nvPr/>
        </p:nvPicPr>
        <p:blipFill rotWithShape="1">
          <a:blip r:embed="rId3">
            <a:alphaModFix/>
          </a:blip>
          <a:srcRect/>
          <a:stretch/>
        </p:blipFill>
        <p:spPr>
          <a:xfrm>
            <a:off x="207254" y="139585"/>
            <a:ext cx="990335" cy="7787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628650" y="639979"/>
            <a:ext cx="7886700" cy="62843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Corbe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101" name="Google Shape;101;p19"/>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sz="18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102" name="Google Shape;102;p19"/>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sz="18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103" name="Google Shape;103;p19"/>
          <p:cNvSpPr txBox="1">
            <a:spLocks noGrp="1"/>
          </p:cNvSpPr>
          <p:nvPr>
            <p:ph type="dt" idx="10"/>
          </p:nvPr>
        </p:nvSpPr>
        <p:spPr>
          <a:xfrm>
            <a:off x="11359" y="4879019"/>
            <a:ext cx="2057400" cy="1707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9"/>
          <p:cNvSpPr txBox="1">
            <a:spLocks noGrp="1"/>
          </p:cNvSpPr>
          <p:nvPr>
            <p:ph type="ftr" idx="11"/>
          </p:nvPr>
        </p:nvSpPr>
        <p:spPr>
          <a:xfrm>
            <a:off x="2091477" y="4879018"/>
            <a:ext cx="4961046" cy="1707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9"/>
          <p:cNvSpPr txBox="1">
            <a:spLocks noGrp="1"/>
          </p:cNvSpPr>
          <p:nvPr>
            <p:ph type="sldNum" idx="12"/>
          </p:nvPr>
        </p:nvSpPr>
        <p:spPr>
          <a:xfrm>
            <a:off x="7052523" y="4881683"/>
            <a:ext cx="2057400" cy="17079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1pPr>
            <a:lvl2pPr marL="0" lvl="1"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2pPr>
            <a:lvl3pPr marL="0" lvl="2"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3pPr>
            <a:lvl4pPr marL="0" lvl="3"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4pPr>
            <a:lvl5pPr marL="0" lvl="4"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5pPr>
            <a:lvl6pPr marL="0" lvl="5"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6pPr>
            <a:lvl7pPr marL="0" lvl="6"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7pPr>
            <a:lvl8pPr marL="0" lvl="7"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8pPr>
            <a:lvl9pPr marL="0" lvl="8"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a:t>
            </a:fld>
            <a:endParaRPr/>
          </a:p>
        </p:txBody>
      </p:sp>
      <p:pic>
        <p:nvPicPr>
          <p:cNvPr id="106" name="Google Shape;106;p19"/>
          <p:cNvPicPr preferRelativeResize="0"/>
          <p:nvPr/>
        </p:nvPicPr>
        <p:blipFill rotWithShape="1">
          <a:blip r:embed="rId2">
            <a:alphaModFix/>
          </a:blip>
          <a:srcRect/>
          <a:stretch/>
        </p:blipFill>
        <p:spPr>
          <a:xfrm>
            <a:off x="8443031" y="33933"/>
            <a:ext cx="636172" cy="606046"/>
          </a:xfrm>
          <a:prstGeom prst="rect">
            <a:avLst/>
          </a:prstGeom>
          <a:noFill/>
          <a:ln>
            <a:noFill/>
          </a:ln>
        </p:spPr>
      </p:pic>
      <p:pic>
        <p:nvPicPr>
          <p:cNvPr id="107" name="Google Shape;107;p19"/>
          <p:cNvPicPr preferRelativeResize="0"/>
          <p:nvPr/>
        </p:nvPicPr>
        <p:blipFill rotWithShape="1">
          <a:blip r:embed="rId3">
            <a:alphaModFix/>
          </a:blip>
          <a:srcRect/>
          <a:stretch/>
        </p:blipFill>
        <p:spPr>
          <a:xfrm>
            <a:off x="40404" y="33934"/>
            <a:ext cx="660564" cy="519468"/>
          </a:xfrm>
          <a:prstGeom prst="rect">
            <a:avLst/>
          </a:prstGeom>
          <a:noFill/>
          <a:ln>
            <a:noFill/>
          </a:ln>
        </p:spPr>
      </p:pic>
      <p:sp>
        <p:nvSpPr>
          <p:cNvPr id="108" name="Google Shape;108;p19"/>
          <p:cNvSpPr/>
          <p:nvPr/>
        </p:nvSpPr>
        <p:spPr>
          <a:xfrm>
            <a:off x="2832157" y="93685"/>
            <a:ext cx="34796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000" b="1" i="0" u="none" strike="noStrike" cap="none">
                <a:solidFill>
                  <a:srgbClr val="038F96"/>
                </a:solidFill>
                <a:latin typeface="Corbel"/>
                <a:ea typeface="Corbel"/>
                <a:cs typeface="Corbel"/>
                <a:sym typeface="Corbel"/>
              </a:rPr>
              <a:t>eXplainable Artificial Intelligence in healthcare Management 2020-EU-IA-0098 </a:t>
            </a:r>
            <a:endParaRPr sz="1000" b="1" i="0" u="none" strike="noStrike" cap="none">
              <a:solidFill>
                <a:srgbClr val="038F96"/>
              </a:solidFill>
              <a:latin typeface="Corbel"/>
              <a:ea typeface="Corbel"/>
              <a:cs typeface="Corbel"/>
              <a:sym typeface="Corbel"/>
            </a:endParaRPr>
          </a:p>
        </p:txBody>
      </p:sp>
      <p:sp>
        <p:nvSpPr>
          <p:cNvPr id="109" name="Google Shape;109;p19"/>
          <p:cNvSpPr/>
          <p:nvPr/>
        </p:nvSpPr>
        <p:spPr>
          <a:xfrm>
            <a:off x="0" y="5042716"/>
            <a:ext cx="9144000" cy="97800"/>
          </a:xfrm>
          <a:prstGeom prst="rect">
            <a:avLst/>
          </a:prstGeom>
          <a:gradFill>
            <a:gsLst>
              <a:gs pos="0">
                <a:srgbClr val="007490"/>
              </a:gs>
              <a:gs pos="5000">
                <a:srgbClr val="007490"/>
              </a:gs>
              <a:gs pos="43000">
                <a:srgbClr val="06AF9D"/>
              </a:gs>
              <a:gs pos="56000">
                <a:srgbClr val="00A59A"/>
              </a:gs>
              <a:gs pos="68000">
                <a:schemeClr val="lt2"/>
              </a:gs>
              <a:gs pos="99000">
                <a:srgbClr val="84D9CD"/>
              </a:gs>
              <a:gs pos="100000">
                <a:srgbClr val="84D9CD"/>
              </a:gs>
            </a:gsLst>
            <a:lin ang="0" scaled="0"/>
          </a:gradFill>
          <a:ln w="9525" cap="flat" cmpd="sng">
            <a:solidFill>
              <a:srgbClr val="F2F2F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628650" y="639979"/>
            <a:ext cx="7886700" cy="62843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112" name="Google Shape;112;p20"/>
          <p:cNvSpPr txBox="1">
            <a:spLocks noGrp="1"/>
          </p:cNvSpPr>
          <p:nvPr>
            <p:ph type="body" idx="1"/>
          </p:nvPr>
        </p:nvSpPr>
        <p:spPr>
          <a:xfrm rot="5400000">
            <a:off x="2940844" y="-942181"/>
            <a:ext cx="3262312" cy="78867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38F96"/>
              </a:buClr>
              <a:buSzPts val="2800"/>
              <a:buFont typeface="Noto Sans Symbols"/>
              <a:buChar char="▪"/>
              <a:defRPr/>
            </a:lvl1pPr>
            <a:lvl2pPr marL="914400" lvl="1" indent="-381000" algn="l">
              <a:lnSpc>
                <a:spcPct val="90000"/>
              </a:lnSpc>
              <a:spcBef>
                <a:spcPts val="500"/>
              </a:spcBef>
              <a:spcAft>
                <a:spcPts val="0"/>
              </a:spcAft>
              <a:buClr>
                <a:srgbClr val="00A59A"/>
              </a:buClr>
              <a:buSzPts val="2400"/>
              <a:buFont typeface="Noto Sans Symbols"/>
              <a:buChar char="▪"/>
              <a:defRPr/>
            </a:lvl2pPr>
            <a:lvl3pPr marL="1371600" lvl="2" indent="-355600" algn="l">
              <a:lnSpc>
                <a:spcPct val="90000"/>
              </a:lnSpc>
              <a:spcBef>
                <a:spcPts val="500"/>
              </a:spcBef>
              <a:spcAft>
                <a:spcPts val="0"/>
              </a:spcAft>
              <a:buClr>
                <a:srgbClr val="06AF9D"/>
              </a:buClr>
              <a:buSzPts val="2000"/>
              <a:buFont typeface="Noto Sans Symbols"/>
              <a:buChar char="▪"/>
              <a:defRPr/>
            </a:lvl3pPr>
            <a:lvl4pPr marL="1828800" lvl="3" indent="-342900" algn="l">
              <a:lnSpc>
                <a:spcPct val="90000"/>
              </a:lnSpc>
              <a:spcBef>
                <a:spcPts val="500"/>
              </a:spcBef>
              <a:spcAft>
                <a:spcPts val="0"/>
              </a:spcAft>
              <a:buClr>
                <a:srgbClr val="06AF9D"/>
              </a:buClr>
              <a:buSzPts val="1800"/>
              <a:buFont typeface="Noto Sans Symbols"/>
              <a:buChar char="▪"/>
              <a:defRPr/>
            </a:lvl4pPr>
            <a:lvl5pPr marL="2286000" lvl="4" indent="-342900" algn="l">
              <a:lnSpc>
                <a:spcPct val="90000"/>
              </a:lnSpc>
              <a:spcBef>
                <a:spcPts val="500"/>
              </a:spcBef>
              <a:spcAft>
                <a:spcPts val="0"/>
              </a:spcAft>
              <a:buClr>
                <a:srgbClr val="06AF9D"/>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113" name="Google Shape;113;p20"/>
          <p:cNvSpPr txBox="1">
            <a:spLocks noGrp="1"/>
          </p:cNvSpPr>
          <p:nvPr>
            <p:ph type="dt" idx="10"/>
          </p:nvPr>
        </p:nvSpPr>
        <p:spPr>
          <a:xfrm>
            <a:off x="11359" y="4879019"/>
            <a:ext cx="2057400" cy="1707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0"/>
          <p:cNvSpPr txBox="1">
            <a:spLocks noGrp="1"/>
          </p:cNvSpPr>
          <p:nvPr>
            <p:ph type="ftr" idx="11"/>
          </p:nvPr>
        </p:nvSpPr>
        <p:spPr>
          <a:xfrm>
            <a:off x="2091477" y="4879018"/>
            <a:ext cx="4961046" cy="1707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0"/>
          <p:cNvSpPr txBox="1">
            <a:spLocks noGrp="1"/>
          </p:cNvSpPr>
          <p:nvPr>
            <p:ph type="sldNum" idx="12"/>
          </p:nvPr>
        </p:nvSpPr>
        <p:spPr>
          <a:xfrm>
            <a:off x="7052523" y="4881683"/>
            <a:ext cx="2057400" cy="17079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1pPr>
            <a:lvl2pPr marL="0" lvl="1"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2pPr>
            <a:lvl3pPr marL="0" lvl="2"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3pPr>
            <a:lvl4pPr marL="0" lvl="3"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4pPr>
            <a:lvl5pPr marL="0" lvl="4"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5pPr>
            <a:lvl6pPr marL="0" lvl="5"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6pPr>
            <a:lvl7pPr marL="0" lvl="6"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7pPr>
            <a:lvl8pPr marL="0" lvl="7"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8pPr>
            <a:lvl9pPr marL="0" lvl="8"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a:t>
            </a:fld>
            <a:endParaRPr/>
          </a:p>
        </p:txBody>
      </p:sp>
      <p:pic>
        <p:nvPicPr>
          <p:cNvPr id="116" name="Google Shape;116;p20"/>
          <p:cNvPicPr preferRelativeResize="0"/>
          <p:nvPr/>
        </p:nvPicPr>
        <p:blipFill rotWithShape="1">
          <a:blip r:embed="rId2">
            <a:alphaModFix/>
          </a:blip>
          <a:srcRect/>
          <a:stretch/>
        </p:blipFill>
        <p:spPr>
          <a:xfrm>
            <a:off x="8443031" y="33933"/>
            <a:ext cx="636172" cy="606046"/>
          </a:xfrm>
          <a:prstGeom prst="rect">
            <a:avLst/>
          </a:prstGeom>
          <a:noFill/>
          <a:ln>
            <a:noFill/>
          </a:ln>
        </p:spPr>
      </p:pic>
      <p:pic>
        <p:nvPicPr>
          <p:cNvPr id="117" name="Google Shape;117;p20"/>
          <p:cNvPicPr preferRelativeResize="0"/>
          <p:nvPr/>
        </p:nvPicPr>
        <p:blipFill rotWithShape="1">
          <a:blip r:embed="rId3">
            <a:alphaModFix/>
          </a:blip>
          <a:srcRect/>
          <a:stretch/>
        </p:blipFill>
        <p:spPr>
          <a:xfrm>
            <a:off x="40404" y="33934"/>
            <a:ext cx="660564" cy="519468"/>
          </a:xfrm>
          <a:prstGeom prst="rect">
            <a:avLst/>
          </a:prstGeom>
          <a:noFill/>
          <a:ln>
            <a:noFill/>
          </a:ln>
        </p:spPr>
      </p:pic>
      <p:sp>
        <p:nvSpPr>
          <p:cNvPr id="118" name="Google Shape;118;p20"/>
          <p:cNvSpPr/>
          <p:nvPr/>
        </p:nvSpPr>
        <p:spPr>
          <a:xfrm>
            <a:off x="2832157" y="93685"/>
            <a:ext cx="34796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000" b="1" i="0" u="none" strike="noStrike" cap="none">
                <a:solidFill>
                  <a:srgbClr val="038F96"/>
                </a:solidFill>
                <a:latin typeface="Corbel"/>
                <a:ea typeface="Corbel"/>
                <a:cs typeface="Corbel"/>
                <a:sym typeface="Corbel"/>
              </a:rPr>
              <a:t>eXplainable Artificial Intelligence in healthcare Management 2020-EU-IA-0098 </a:t>
            </a:r>
            <a:endParaRPr sz="1000" b="1" i="0" u="none" strike="noStrike" cap="none">
              <a:solidFill>
                <a:srgbClr val="038F96"/>
              </a:solidFill>
              <a:latin typeface="Corbel"/>
              <a:ea typeface="Corbel"/>
              <a:cs typeface="Corbel"/>
              <a:sym typeface="Corbel"/>
            </a:endParaRPr>
          </a:p>
        </p:txBody>
      </p:sp>
      <p:sp>
        <p:nvSpPr>
          <p:cNvPr id="119" name="Google Shape;119;p20"/>
          <p:cNvSpPr/>
          <p:nvPr/>
        </p:nvSpPr>
        <p:spPr>
          <a:xfrm>
            <a:off x="0" y="5042716"/>
            <a:ext cx="9144000" cy="97800"/>
          </a:xfrm>
          <a:prstGeom prst="rect">
            <a:avLst/>
          </a:prstGeom>
          <a:gradFill>
            <a:gsLst>
              <a:gs pos="0">
                <a:srgbClr val="007490"/>
              </a:gs>
              <a:gs pos="5000">
                <a:srgbClr val="007490"/>
              </a:gs>
              <a:gs pos="43000">
                <a:srgbClr val="06AF9D"/>
              </a:gs>
              <a:gs pos="56000">
                <a:srgbClr val="00A59A"/>
              </a:gs>
              <a:gs pos="68000">
                <a:schemeClr val="lt2"/>
              </a:gs>
              <a:gs pos="99000">
                <a:srgbClr val="84D9CD"/>
              </a:gs>
              <a:gs pos="100000">
                <a:srgbClr val="84D9CD"/>
              </a:gs>
            </a:gsLst>
            <a:lin ang="0" scaled="0"/>
          </a:gradFill>
          <a:ln w="9525" cap="flat" cmpd="sng">
            <a:solidFill>
              <a:srgbClr val="F2F2F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rot="5400000">
            <a:off x="5471458" y="1797944"/>
            <a:ext cx="4123367" cy="154761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38F96"/>
              </a:buClr>
              <a:buSzPts val="3600"/>
              <a:buFont typeface="Corbel"/>
              <a:buNone/>
              <a:defRPr sz="3600">
                <a:solidFill>
                  <a:srgbClr val="038F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122" name="Google Shape;122;p21"/>
          <p:cNvSpPr txBox="1">
            <a:spLocks noGrp="1"/>
          </p:cNvSpPr>
          <p:nvPr>
            <p:ph type="body" idx="1"/>
          </p:nvPr>
        </p:nvSpPr>
        <p:spPr>
          <a:xfrm rot="5400000">
            <a:off x="1663939" y="-309563"/>
            <a:ext cx="4123367" cy="5762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38F96"/>
              </a:buClr>
              <a:buSzPts val="2800"/>
              <a:buFont typeface="Century Schoolbook"/>
              <a:buChar char="▪"/>
              <a:defRPr/>
            </a:lvl1pPr>
            <a:lvl2pPr marL="914400" lvl="1" indent="-381000" algn="l">
              <a:lnSpc>
                <a:spcPct val="90000"/>
              </a:lnSpc>
              <a:spcBef>
                <a:spcPts val="500"/>
              </a:spcBef>
              <a:spcAft>
                <a:spcPts val="0"/>
              </a:spcAft>
              <a:buClr>
                <a:srgbClr val="00A59A"/>
              </a:buClr>
              <a:buSzPts val="2400"/>
              <a:buFont typeface="Noto Sans Symbols"/>
              <a:buChar char="▪"/>
              <a:defRPr/>
            </a:lvl2pPr>
            <a:lvl3pPr marL="1371600" lvl="2" indent="-355600" algn="l">
              <a:lnSpc>
                <a:spcPct val="90000"/>
              </a:lnSpc>
              <a:spcBef>
                <a:spcPts val="500"/>
              </a:spcBef>
              <a:spcAft>
                <a:spcPts val="0"/>
              </a:spcAft>
              <a:buClr>
                <a:srgbClr val="06AF9D"/>
              </a:buClr>
              <a:buSzPts val="2000"/>
              <a:buFont typeface="Noto Sans Symbols"/>
              <a:buChar char="▪"/>
              <a:defRPr/>
            </a:lvl3pPr>
            <a:lvl4pPr marL="1828800" lvl="3" indent="-342900" algn="l">
              <a:lnSpc>
                <a:spcPct val="90000"/>
              </a:lnSpc>
              <a:spcBef>
                <a:spcPts val="500"/>
              </a:spcBef>
              <a:spcAft>
                <a:spcPts val="0"/>
              </a:spcAft>
              <a:buClr>
                <a:srgbClr val="06AF9D"/>
              </a:buClr>
              <a:buSzPts val="1800"/>
              <a:buFont typeface="Noto Sans Symbols"/>
              <a:buChar char="▪"/>
              <a:defRPr/>
            </a:lvl4pPr>
            <a:lvl5pPr marL="2286000" lvl="4" indent="-342900" algn="l">
              <a:lnSpc>
                <a:spcPct val="90000"/>
              </a:lnSpc>
              <a:spcBef>
                <a:spcPts val="500"/>
              </a:spcBef>
              <a:spcAft>
                <a:spcPts val="0"/>
              </a:spcAft>
              <a:buClr>
                <a:srgbClr val="06AF9D"/>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123" name="Google Shape;123;p21"/>
          <p:cNvSpPr txBox="1">
            <a:spLocks noGrp="1"/>
          </p:cNvSpPr>
          <p:nvPr>
            <p:ph type="dt" idx="10"/>
          </p:nvPr>
        </p:nvSpPr>
        <p:spPr>
          <a:xfrm>
            <a:off x="11359" y="4879019"/>
            <a:ext cx="2057400" cy="1707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1"/>
          <p:cNvSpPr txBox="1">
            <a:spLocks noGrp="1"/>
          </p:cNvSpPr>
          <p:nvPr>
            <p:ph type="ftr" idx="11"/>
          </p:nvPr>
        </p:nvSpPr>
        <p:spPr>
          <a:xfrm>
            <a:off x="2091477" y="4879018"/>
            <a:ext cx="4961046" cy="1707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1"/>
          <p:cNvSpPr txBox="1">
            <a:spLocks noGrp="1"/>
          </p:cNvSpPr>
          <p:nvPr>
            <p:ph type="sldNum" idx="12"/>
          </p:nvPr>
        </p:nvSpPr>
        <p:spPr>
          <a:xfrm>
            <a:off x="7052523" y="4881683"/>
            <a:ext cx="2057400" cy="17079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1pPr>
            <a:lvl2pPr marL="0" lvl="1"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2pPr>
            <a:lvl3pPr marL="0" lvl="2"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3pPr>
            <a:lvl4pPr marL="0" lvl="3"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4pPr>
            <a:lvl5pPr marL="0" lvl="4"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5pPr>
            <a:lvl6pPr marL="0" lvl="5"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6pPr>
            <a:lvl7pPr marL="0" lvl="6"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7pPr>
            <a:lvl8pPr marL="0" lvl="7"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8pPr>
            <a:lvl9pPr marL="0" lvl="8"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a:t>
            </a:fld>
            <a:endParaRPr/>
          </a:p>
        </p:txBody>
      </p:sp>
      <p:pic>
        <p:nvPicPr>
          <p:cNvPr id="126" name="Google Shape;126;p21"/>
          <p:cNvPicPr preferRelativeResize="0"/>
          <p:nvPr/>
        </p:nvPicPr>
        <p:blipFill rotWithShape="1">
          <a:blip r:embed="rId2">
            <a:alphaModFix/>
          </a:blip>
          <a:srcRect/>
          <a:stretch/>
        </p:blipFill>
        <p:spPr>
          <a:xfrm>
            <a:off x="8443031" y="33933"/>
            <a:ext cx="636172" cy="606046"/>
          </a:xfrm>
          <a:prstGeom prst="rect">
            <a:avLst/>
          </a:prstGeom>
          <a:noFill/>
          <a:ln>
            <a:noFill/>
          </a:ln>
        </p:spPr>
      </p:pic>
      <p:pic>
        <p:nvPicPr>
          <p:cNvPr id="127" name="Google Shape;127;p21"/>
          <p:cNvPicPr preferRelativeResize="0"/>
          <p:nvPr/>
        </p:nvPicPr>
        <p:blipFill rotWithShape="1">
          <a:blip r:embed="rId3">
            <a:alphaModFix/>
          </a:blip>
          <a:srcRect/>
          <a:stretch/>
        </p:blipFill>
        <p:spPr>
          <a:xfrm>
            <a:off x="40404" y="33934"/>
            <a:ext cx="660564" cy="519468"/>
          </a:xfrm>
          <a:prstGeom prst="rect">
            <a:avLst/>
          </a:prstGeom>
          <a:noFill/>
          <a:ln>
            <a:noFill/>
          </a:ln>
        </p:spPr>
      </p:pic>
      <p:sp>
        <p:nvSpPr>
          <p:cNvPr id="128" name="Google Shape;128;p21"/>
          <p:cNvSpPr/>
          <p:nvPr/>
        </p:nvSpPr>
        <p:spPr>
          <a:xfrm>
            <a:off x="2832157" y="93685"/>
            <a:ext cx="34796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000" b="1" i="0" u="none" strike="noStrike" cap="none">
                <a:solidFill>
                  <a:srgbClr val="038F96"/>
                </a:solidFill>
                <a:latin typeface="Corbel"/>
                <a:ea typeface="Corbel"/>
                <a:cs typeface="Corbel"/>
                <a:sym typeface="Corbel"/>
              </a:rPr>
              <a:t>eXplainable Artificial Intelligence in healthcare Management 2020-EU-IA-0098 </a:t>
            </a:r>
            <a:endParaRPr sz="1000" b="1" i="0" u="none" strike="noStrike" cap="none">
              <a:solidFill>
                <a:srgbClr val="038F96"/>
              </a:solidFill>
              <a:latin typeface="Corbel"/>
              <a:ea typeface="Corbel"/>
              <a:cs typeface="Corbel"/>
              <a:sym typeface="Corbel"/>
            </a:endParaRPr>
          </a:p>
        </p:txBody>
      </p:sp>
      <p:sp>
        <p:nvSpPr>
          <p:cNvPr id="129" name="Google Shape;129;p21"/>
          <p:cNvSpPr/>
          <p:nvPr/>
        </p:nvSpPr>
        <p:spPr>
          <a:xfrm>
            <a:off x="0" y="5042716"/>
            <a:ext cx="9144000" cy="97800"/>
          </a:xfrm>
          <a:prstGeom prst="rect">
            <a:avLst/>
          </a:prstGeom>
          <a:gradFill>
            <a:gsLst>
              <a:gs pos="0">
                <a:srgbClr val="007490"/>
              </a:gs>
              <a:gs pos="5000">
                <a:srgbClr val="007490"/>
              </a:gs>
              <a:gs pos="43000">
                <a:srgbClr val="06AF9D"/>
              </a:gs>
              <a:gs pos="56000">
                <a:srgbClr val="00A59A"/>
              </a:gs>
              <a:gs pos="68000">
                <a:schemeClr val="lt2"/>
              </a:gs>
              <a:gs pos="99000">
                <a:srgbClr val="84D9CD"/>
              </a:gs>
              <a:gs pos="100000">
                <a:srgbClr val="84D9CD"/>
              </a:gs>
            </a:gsLst>
            <a:lin ang="0" scaled="0"/>
          </a:gradFill>
          <a:ln w="9525" cap="flat" cmpd="sng">
            <a:solidFill>
              <a:srgbClr val="F2F2F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250033"/>
            <a:ext cx="8426450" cy="537788"/>
          </a:xfrm>
        </p:spPr>
        <p:txBody>
          <a:bodyPr wrap="none" lIns="0" tIns="0" rIns="0" bIns="0" anchor="t" anchorCtr="0">
            <a:normAutofit/>
          </a:bodyPr>
          <a:lstStyle>
            <a:lvl1pPr>
              <a:defRPr sz="2025" b="1" baseline="0">
                <a:solidFill>
                  <a:schemeClr val="accent3"/>
                </a:solidFill>
              </a:defRPr>
            </a:lvl1pPr>
          </a:lstStyle>
          <a:p>
            <a:r>
              <a:rPr lang="en-GB" dirty="0"/>
              <a:t>Title text</a:t>
            </a:r>
            <a:endParaRPr lang="en-US" dirty="0"/>
          </a:p>
        </p:txBody>
      </p:sp>
      <p:sp>
        <p:nvSpPr>
          <p:cNvPr id="7" name="Text Placeholder 6"/>
          <p:cNvSpPr>
            <a:spLocks noGrp="1"/>
          </p:cNvSpPr>
          <p:nvPr>
            <p:ph type="body" sz="quarter" idx="10"/>
          </p:nvPr>
        </p:nvSpPr>
        <p:spPr>
          <a:xfrm>
            <a:off x="358776" y="1146574"/>
            <a:ext cx="8426450" cy="3536156"/>
          </a:xfrm>
        </p:spPr>
        <p:txBody>
          <a:bodyPr/>
          <a:lstStyle>
            <a:lvl1pPr marL="257175" indent="-257175">
              <a:buFont typeface="Arial" charset="0"/>
              <a:buChar char="•"/>
              <a:defRPr sz="1350">
                <a:solidFill>
                  <a:schemeClr val="tx2"/>
                </a:solidFill>
              </a:defRPr>
            </a:lvl1pPr>
            <a:lvl2pPr marL="514350" indent="-257175">
              <a:buFont typeface="+mj-lt"/>
              <a:buAutoNum type="arabicPeriod"/>
              <a:defRPr/>
            </a:lvl2pPr>
            <a:lvl3pPr marL="771525" indent="-257175">
              <a:buFont typeface="+mj-lt"/>
              <a:buAutoNum type="arabicPeriod"/>
              <a:defRPr/>
            </a:lvl3pPr>
            <a:lvl4pPr marL="964406" indent="-192881">
              <a:buFont typeface="+mj-lt"/>
              <a:buAutoNum type="arabicPeriod"/>
              <a:defRPr/>
            </a:lvl4pPr>
            <a:lvl5pPr marL="1221581" indent="-192881">
              <a:buFont typeface="+mj-lt"/>
              <a:buAutoNum type="arabicPeriod"/>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79258542"/>
      </p:ext>
    </p:extLst>
  </p:cSld>
  <p:clrMapOvr>
    <a:masterClrMapping/>
  </p:clrMapOvr>
  <p:extLst>
    <p:ext uri="{DCECCB84-F9BA-43D5-87BE-67443E8EF086}">
      <p15:sldGuideLst xmlns:p15="http://schemas.microsoft.com/office/powerpoint/2012/main">
        <p15:guide id="1" orient="horz" pos="2160">
          <p15:clr>
            <a:srgbClr val="FBAE40"/>
          </p15:clr>
        </p15:guide>
        <p15:guide id="2" pos="301">
          <p15:clr>
            <a:srgbClr val="FBAE40"/>
          </p15:clr>
        </p15:guide>
        <p15:guide id="3" pos="3840">
          <p15:clr>
            <a:srgbClr val="FBAE40"/>
          </p15:clr>
        </p15:guide>
        <p15:guide id="4" pos="7379">
          <p15:clr>
            <a:srgbClr val="FBAE40"/>
          </p15:clr>
        </p15:guide>
        <p15:guide id="5" orient="horz" pos="210">
          <p15:clr>
            <a:srgbClr val="FBAE40"/>
          </p15:clr>
        </p15:guide>
        <p15:guide id="6"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769145"/>
            <a:ext cx="7772400" cy="509587"/>
          </a:xfrm>
          <a:prstGeom prst="rect">
            <a:avLst/>
          </a:prstGeom>
        </p:spPr>
        <p:txBody>
          <a:bodyPr/>
          <a:lstStyle>
            <a:lvl1pPr algn="l">
              <a:defRPr sz="27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1" y="1466193"/>
            <a:ext cx="7839075" cy="2790497"/>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907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856485"/>
            <a:ext cx="8426450" cy="537788"/>
          </a:xfrm>
        </p:spPr>
        <p:txBody>
          <a:bodyPr wrap="none" lIns="0" tIns="0" rIns="0" bIns="0" anchor="t" anchorCtr="0">
            <a:normAutofit/>
          </a:bodyPr>
          <a:lstStyle>
            <a:lvl1pPr>
              <a:defRPr sz="2025" b="1" baseline="0">
                <a:solidFill>
                  <a:schemeClr val="accent3"/>
                </a:solidFill>
              </a:defRPr>
            </a:lvl1pPr>
          </a:lstStyle>
          <a:p>
            <a:r>
              <a:rPr lang="en-GB" dirty="0"/>
              <a:t>Title text</a:t>
            </a:r>
            <a:endParaRPr lang="en-US" dirty="0"/>
          </a:p>
        </p:txBody>
      </p:sp>
      <p:sp>
        <p:nvSpPr>
          <p:cNvPr id="4" name="Text Placeholder 6"/>
          <p:cNvSpPr>
            <a:spLocks noGrp="1"/>
          </p:cNvSpPr>
          <p:nvPr>
            <p:ph type="body" sz="quarter" idx="10"/>
          </p:nvPr>
        </p:nvSpPr>
        <p:spPr>
          <a:xfrm>
            <a:off x="358776" y="1557727"/>
            <a:ext cx="8426451" cy="2986931"/>
          </a:xfrm>
        </p:spPr>
        <p:txBody>
          <a:bodyPr/>
          <a:lstStyle>
            <a:lvl1pPr marL="192881" indent="-192881">
              <a:buFont typeface="Arial" charset="0"/>
              <a:buChar char="•"/>
              <a:defRPr sz="1350">
                <a:solidFill>
                  <a:schemeClr val="tx2"/>
                </a:solidFill>
              </a:defRPr>
            </a:lvl1pPr>
            <a:lvl2pPr marL="514350" indent="-257175">
              <a:buFont typeface="Arial" charset="0"/>
              <a:buChar char="•"/>
              <a:defRPr/>
            </a:lvl2pPr>
            <a:lvl3pPr marL="771525" indent="-257175">
              <a:buFont typeface="Arial" charset="0"/>
              <a:buChar char="•"/>
              <a:defRPr/>
            </a:lvl3pPr>
            <a:lvl4pPr marL="964406" indent="-192881">
              <a:buFont typeface="Arial" charset="0"/>
              <a:buChar char="•"/>
              <a:defRPr/>
            </a:lvl4pPr>
            <a:lvl5pPr marL="1221581" indent="-192881">
              <a:buFont typeface="Arial" charset="0"/>
              <a:buChar char="•"/>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1809261879"/>
      </p:ext>
    </p:extLst>
  </p:cSld>
  <p:clrMapOvr>
    <a:masterClrMapping/>
  </p:clrMapOvr>
  <p:extLst>
    <p:ext uri="{DCECCB84-F9BA-43D5-87BE-67443E8EF086}">
      <p15:sldGuideLst xmlns:p15="http://schemas.microsoft.com/office/powerpoint/2012/main">
        <p15:guide id="1" orient="horz" pos="2160">
          <p15:clr>
            <a:srgbClr val="FBAE40"/>
          </p15:clr>
        </p15:guide>
        <p15:guide id="2" pos="301">
          <p15:clr>
            <a:srgbClr val="FBAE40"/>
          </p15:clr>
        </p15:guide>
        <p15:guide id="3" pos="3840">
          <p15:clr>
            <a:srgbClr val="FBAE40"/>
          </p15:clr>
        </p15:guide>
        <p15:guide id="4" pos="7379">
          <p15:clr>
            <a:srgbClr val="FBAE40"/>
          </p15:clr>
        </p15:guide>
        <p15:guide id="5" orient="horz" pos="210">
          <p15:clr>
            <a:srgbClr val="FBAE40"/>
          </p15:clr>
        </p15:guide>
        <p15:guide id="6" orient="horz" pos="40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419929" y="1046377"/>
            <a:ext cx="7886700"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419929" y="2141756"/>
            <a:ext cx="7886700" cy="17046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5"/>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1"/>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3"/>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419929" y="477837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Tree>
    <p:extLst>
      <p:ext uri="{BB962C8B-B14F-4D97-AF65-F5344CB8AC3E}">
        <p14:creationId xmlns:p14="http://schemas.microsoft.com/office/powerpoint/2010/main" val="198655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628650" y="639979"/>
            <a:ext cx="7886700" cy="62843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Corbe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19" name="Google Shape;19;p11"/>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0" name="Google Shape;20;p11"/>
          <p:cNvSpPr txBox="1">
            <a:spLocks noGrp="1"/>
          </p:cNvSpPr>
          <p:nvPr>
            <p:ph type="dt" idx="10"/>
          </p:nvPr>
        </p:nvSpPr>
        <p:spPr>
          <a:xfrm>
            <a:off x="11359" y="4879019"/>
            <a:ext cx="2057400" cy="1707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2091477" y="4879018"/>
            <a:ext cx="4961046" cy="1707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7052523" y="4881683"/>
            <a:ext cx="2057400" cy="17079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1pPr>
            <a:lvl2pPr marL="0" lvl="1"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2pPr>
            <a:lvl3pPr marL="0" lvl="2"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3pPr>
            <a:lvl4pPr marL="0" lvl="3"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4pPr>
            <a:lvl5pPr marL="0" lvl="4"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5pPr>
            <a:lvl6pPr marL="0" lvl="5"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6pPr>
            <a:lvl7pPr marL="0" lvl="6"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7pPr>
            <a:lvl8pPr marL="0" lvl="7"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8pPr>
            <a:lvl9pPr marL="0" lvl="8"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a:t>
            </a:fld>
            <a:endParaRPr/>
          </a:p>
        </p:txBody>
      </p:sp>
      <p:pic>
        <p:nvPicPr>
          <p:cNvPr id="23" name="Google Shape;23;p11"/>
          <p:cNvPicPr preferRelativeResize="0"/>
          <p:nvPr/>
        </p:nvPicPr>
        <p:blipFill rotWithShape="1">
          <a:blip r:embed="rId2">
            <a:alphaModFix/>
          </a:blip>
          <a:srcRect/>
          <a:stretch/>
        </p:blipFill>
        <p:spPr>
          <a:xfrm>
            <a:off x="8443031" y="33933"/>
            <a:ext cx="636172" cy="606046"/>
          </a:xfrm>
          <a:prstGeom prst="rect">
            <a:avLst/>
          </a:prstGeom>
          <a:noFill/>
          <a:ln>
            <a:noFill/>
          </a:ln>
        </p:spPr>
      </p:pic>
      <p:pic>
        <p:nvPicPr>
          <p:cNvPr id="24" name="Google Shape;24;p11"/>
          <p:cNvPicPr preferRelativeResize="0"/>
          <p:nvPr/>
        </p:nvPicPr>
        <p:blipFill rotWithShape="1">
          <a:blip r:embed="rId3">
            <a:alphaModFix/>
          </a:blip>
          <a:srcRect/>
          <a:stretch/>
        </p:blipFill>
        <p:spPr>
          <a:xfrm>
            <a:off x="40404" y="33934"/>
            <a:ext cx="660564" cy="519468"/>
          </a:xfrm>
          <a:prstGeom prst="rect">
            <a:avLst/>
          </a:prstGeom>
          <a:noFill/>
          <a:ln>
            <a:noFill/>
          </a:ln>
        </p:spPr>
      </p:pic>
      <p:sp>
        <p:nvSpPr>
          <p:cNvPr id="25" name="Google Shape;25;p11"/>
          <p:cNvSpPr/>
          <p:nvPr/>
        </p:nvSpPr>
        <p:spPr>
          <a:xfrm>
            <a:off x="2832157" y="93685"/>
            <a:ext cx="34796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000" b="1" i="0" u="none" strike="noStrike" cap="none">
                <a:solidFill>
                  <a:srgbClr val="038F96"/>
                </a:solidFill>
                <a:latin typeface="Corbel"/>
                <a:ea typeface="Corbel"/>
                <a:cs typeface="Corbel"/>
                <a:sym typeface="Corbel"/>
              </a:rPr>
              <a:t>eXplainable Artificial Intelligence in healthcare Management 2020-EU-IA-0098 </a:t>
            </a:r>
            <a:endParaRPr sz="1000" b="1" i="0" u="none" strike="noStrike" cap="none">
              <a:solidFill>
                <a:srgbClr val="038F96"/>
              </a:solidFill>
              <a:latin typeface="Corbel"/>
              <a:ea typeface="Corbel"/>
              <a:cs typeface="Corbel"/>
              <a:sym typeface="Corbel"/>
            </a:endParaRPr>
          </a:p>
        </p:txBody>
      </p:sp>
      <p:sp>
        <p:nvSpPr>
          <p:cNvPr id="26" name="Google Shape;26;p11"/>
          <p:cNvSpPr/>
          <p:nvPr/>
        </p:nvSpPr>
        <p:spPr>
          <a:xfrm>
            <a:off x="0" y="5042716"/>
            <a:ext cx="9144000" cy="97800"/>
          </a:xfrm>
          <a:prstGeom prst="rect">
            <a:avLst/>
          </a:prstGeom>
          <a:gradFill>
            <a:gsLst>
              <a:gs pos="0">
                <a:srgbClr val="007490"/>
              </a:gs>
              <a:gs pos="5000">
                <a:srgbClr val="007490"/>
              </a:gs>
              <a:gs pos="43000">
                <a:srgbClr val="06AF9D"/>
              </a:gs>
              <a:gs pos="56000">
                <a:srgbClr val="00A59A"/>
              </a:gs>
              <a:gs pos="68000">
                <a:schemeClr val="lt2"/>
              </a:gs>
              <a:gs pos="99000">
                <a:srgbClr val="84D9CD"/>
              </a:gs>
              <a:gs pos="100000">
                <a:srgbClr val="84D9CD"/>
              </a:gs>
            </a:gsLst>
            <a:lin ang="0" scaled="0"/>
          </a:gradFill>
          <a:ln w="9525" cap="flat" cmpd="sng">
            <a:solidFill>
              <a:srgbClr val="F2F2F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623888" y="1282700"/>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Corbe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29" name="Google Shape;29;p12"/>
          <p:cNvSpPr txBox="1">
            <a:spLocks noGrp="1"/>
          </p:cNvSpPr>
          <p:nvPr>
            <p:ph type="body" idx="1"/>
          </p:nvPr>
        </p:nvSpPr>
        <p:spPr>
          <a:xfrm>
            <a:off x="623888" y="3441700"/>
            <a:ext cx="7886700" cy="11255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007490"/>
                </a:solidFill>
              </a:defRPr>
            </a:lvl1pPr>
            <a:lvl2pPr marL="914400" lvl="1" indent="-228600" algn="l">
              <a:lnSpc>
                <a:spcPct val="90000"/>
              </a:lnSpc>
              <a:spcBef>
                <a:spcPts val="500"/>
              </a:spcBef>
              <a:spcAft>
                <a:spcPts val="0"/>
              </a:spcAft>
              <a:buSzPts val="2000"/>
              <a:buNone/>
              <a:defRPr sz="2000">
                <a:solidFill>
                  <a:srgbClr val="888A9C"/>
                </a:solidFill>
              </a:defRPr>
            </a:lvl2pPr>
            <a:lvl3pPr marL="1371600" lvl="2" indent="-228600" algn="l">
              <a:lnSpc>
                <a:spcPct val="90000"/>
              </a:lnSpc>
              <a:spcBef>
                <a:spcPts val="500"/>
              </a:spcBef>
              <a:spcAft>
                <a:spcPts val="0"/>
              </a:spcAft>
              <a:buSzPts val="1800"/>
              <a:buNone/>
              <a:defRPr sz="1800">
                <a:solidFill>
                  <a:srgbClr val="888A9C"/>
                </a:solidFill>
              </a:defRPr>
            </a:lvl3pPr>
            <a:lvl4pPr marL="1828800" lvl="3" indent="-228600" algn="l">
              <a:lnSpc>
                <a:spcPct val="90000"/>
              </a:lnSpc>
              <a:spcBef>
                <a:spcPts val="500"/>
              </a:spcBef>
              <a:spcAft>
                <a:spcPts val="0"/>
              </a:spcAft>
              <a:buSzPts val="1600"/>
              <a:buNone/>
              <a:defRPr sz="1600">
                <a:solidFill>
                  <a:srgbClr val="888A9C"/>
                </a:solidFill>
              </a:defRPr>
            </a:lvl4pPr>
            <a:lvl5pPr marL="2286000" lvl="4" indent="-228600" algn="l">
              <a:lnSpc>
                <a:spcPct val="90000"/>
              </a:lnSpc>
              <a:spcBef>
                <a:spcPts val="500"/>
              </a:spcBef>
              <a:spcAft>
                <a:spcPts val="0"/>
              </a:spcAft>
              <a:buSzPts val="1600"/>
              <a:buNone/>
              <a:defRPr sz="1600">
                <a:solidFill>
                  <a:srgbClr val="888A9C"/>
                </a:solidFill>
              </a:defRPr>
            </a:lvl5pPr>
            <a:lvl6pPr marL="2743200" lvl="5" indent="-228600" algn="l">
              <a:lnSpc>
                <a:spcPct val="90000"/>
              </a:lnSpc>
              <a:spcBef>
                <a:spcPts val="500"/>
              </a:spcBef>
              <a:spcAft>
                <a:spcPts val="0"/>
              </a:spcAft>
              <a:buClr>
                <a:srgbClr val="888A9C"/>
              </a:buClr>
              <a:buSzPts val="1600"/>
              <a:buNone/>
              <a:defRPr sz="1600">
                <a:solidFill>
                  <a:srgbClr val="888A9C"/>
                </a:solidFill>
              </a:defRPr>
            </a:lvl6pPr>
            <a:lvl7pPr marL="3200400" lvl="6" indent="-228600" algn="l">
              <a:lnSpc>
                <a:spcPct val="90000"/>
              </a:lnSpc>
              <a:spcBef>
                <a:spcPts val="500"/>
              </a:spcBef>
              <a:spcAft>
                <a:spcPts val="0"/>
              </a:spcAft>
              <a:buClr>
                <a:srgbClr val="888A9C"/>
              </a:buClr>
              <a:buSzPts val="1600"/>
              <a:buNone/>
              <a:defRPr sz="1600">
                <a:solidFill>
                  <a:srgbClr val="888A9C"/>
                </a:solidFill>
              </a:defRPr>
            </a:lvl7pPr>
            <a:lvl8pPr marL="3657600" lvl="7" indent="-228600" algn="l">
              <a:lnSpc>
                <a:spcPct val="90000"/>
              </a:lnSpc>
              <a:spcBef>
                <a:spcPts val="500"/>
              </a:spcBef>
              <a:spcAft>
                <a:spcPts val="0"/>
              </a:spcAft>
              <a:buClr>
                <a:srgbClr val="888A9C"/>
              </a:buClr>
              <a:buSzPts val="1600"/>
              <a:buNone/>
              <a:defRPr sz="1600">
                <a:solidFill>
                  <a:srgbClr val="888A9C"/>
                </a:solidFill>
              </a:defRPr>
            </a:lvl8pPr>
            <a:lvl9pPr marL="4114800" lvl="8" indent="-228600" algn="l">
              <a:lnSpc>
                <a:spcPct val="90000"/>
              </a:lnSpc>
              <a:spcBef>
                <a:spcPts val="500"/>
              </a:spcBef>
              <a:spcAft>
                <a:spcPts val="0"/>
              </a:spcAft>
              <a:buClr>
                <a:srgbClr val="888A9C"/>
              </a:buClr>
              <a:buSzPts val="1600"/>
              <a:buNone/>
              <a:defRPr sz="1600">
                <a:solidFill>
                  <a:srgbClr val="888A9C"/>
                </a:solidFill>
              </a:defRPr>
            </a:lvl9pPr>
          </a:lstStyle>
          <a:p>
            <a:pPr lvl="0"/>
            <a:r>
              <a:rPr lang="en-GB"/>
              <a:t>Click to edit Master text styles</a:t>
            </a:r>
          </a:p>
        </p:txBody>
      </p:sp>
      <p:sp>
        <p:nvSpPr>
          <p:cNvPr id="30" name="Google Shape;30;p12"/>
          <p:cNvSpPr txBox="1">
            <a:spLocks noGrp="1"/>
          </p:cNvSpPr>
          <p:nvPr>
            <p:ph type="dt" idx="10"/>
          </p:nvPr>
        </p:nvSpPr>
        <p:spPr>
          <a:xfrm>
            <a:off x="11359" y="4879019"/>
            <a:ext cx="2057400" cy="1707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2091477" y="4879018"/>
            <a:ext cx="4961046" cy="1707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7052523" y="4881683"/>
            <a:ext cx="2057400" cy="17079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1pPr>
            <a:lvl2pPr marL="0" lvl="1"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2pPr>
            <a:lvl3pPr marL="0" lvl="2"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3pPr>
            <a:lvl4pPr marL="0" lvl="3"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4pPr>
            <a:lvl5pPr marL="0" lvl="4"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5pPr>
            <a:lvl6pPr marL="0" lvl="5"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6pPr>
            <a:lvl7pPr marL="0" lvl="6"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7pPr>
            <a:lvl8pPr marL="0" lvl="7"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8pPr>
            <a:lvl9pPr marL="0" lvl="8"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a:t>
            </a:fld>
            <a:endParaRPr/>
          </a:p>
        </p:txBody>
      </p:sp>
      <p:pic>
        <p:nvPicPr>
          <p:cNvPr id="33" name="Google Shape;33;p12"/>
          <p:cNvPicPr preferRelativeResize="0"/>
          <p:nvPr/>
        </p:nvPicPr>
        <p:blipFill rotWithShape="1">
          <a:blip r:embed="rId2">
            <a:alphaModFix/>
          </a:blip>
          <a:srcRect/>
          <a:stretch/>
        </p:blipFill>
        <p:spPr>
          <a:xfrm>
            <a:off x="8443031" y="33933"/>
            <a:ext cx="636172" cy="606046"/>
          </a:xfrm>
          <a:prstGeom prst="rect">
            <a:avLst/>
          </a:prstGeom>
          <a:noFill/>
          <a:ln>
            <a:noFill/>
          </a:ln>
        </p:spPr>
      </p:pic>
      <p:pic>
        <p:nvPicPr>
          <p:cNvPr id="34" name="Google Shape;34;p12"/>
          <p:cNvPicPr preferRelativeResize="0"/>
          <p:nvPr/>
        </p:nvPicPr>
        <p:blipFill rotWithShape="1">
          <a:blip r:embed="rId3">
            <a:alphaModFix/>
          </a:blip>
          <a:srcRect/>
          <a:stretch/>
        </p:blipFill>
        <p:spPr>
          <a:xfrm>
            <a:off x="40404" y="33934"/>
            <a:ext cx="660564" cy="519468"/>
          </a:xfrm>
          <a:prstGeom prst="rect">
            <a:avLst/>
          </a:prstGeom>
          <a:noFill/>
          <a:ln>
            <a:noFill/>
          </a:ln>
        </p:spPr>
      </p:pic>
      <p:sp>
        <p:nvSpPr>
          <p:cNvPr id="35" name="Google Shape;35;p12"/>
          <p:cNvSpPr/>
          <p:nvPr/>
        </p:nvSpPr>
        <p:spPr>
          <a:xfrm>
            <a:off x="2832157" y="93685"/>
            <a:ext cx="34796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000" b="1" i="0" u="none" strike="noStrike" cap="none">
                <a:solidFill>
                  <a:srgbClr val="038F96"/>
                </a:solidFill>
                <a:latin typeface="Corbel"/>
                <a:ea typeface="Corbel"/>
                <a:cs typeface="Corbel"/>
                <a:sym typeface="Corbel"/>
              </a:rPr>
              <a:t>eXplainable Artificial Intelligence in healthcare Management 2020-EU-IA-0098 </a:t>
            </a:r>
            <a:endParaRPr sz="1000" b="1" i="0" u="none" strike="noStrike" cap="none">
              <a:solidFill>
                <a:srgbClr val="038F96"/>
              </a:solidFill>
              <a:latin typeface="Corbel"/>
              <a:ea typeface="Corbel"/>
              <a:cs typeface="Corbel"/>
              <a:sym typeface="Corbel"/>
            </a:endParaRPr>
          </a:p>
        </p:txBody>
      </p:sp>
      <p:sp>
        <p:nvSpPr>
          <p:cNvPr id="36" name="Google Shape;36;p12"/>
          <p:cNvSpPr/>
          <p:nvPr/>
        </p:nvSpPr>
        <p:spPr>
          <a:xfrm>
            <a:off x="0" y="5042716"/>
            <a:ext cx="9144000" cy="97800"/>
          </a:xfrm>
          <a:prstGeom prst="rect">
            <a:avLst/>
          </a:prstGeom>
          <a:gradFill>
            <a:gsLst>
              <a:gs pos="0">
                <a:srgbClr val="007490"/>
              </a:gs>
              <a:gs pos="5000">
                <a:srgbClr val="007490"/>
              </a:gs>
              <a:gs pos="43000">
                <a:srgbClr val="06AF9D"/>
              </a:gs>
              <a:gs pos="56000">
                <a:srgbClr val="00A59A"/>
              </a:gs>
              <a:gs pos="68000">
                <a:schemeClr val="lt2"/>
              </a:gs>
              <a:gs pos="99000">
                <a:srgbClr val="84D9CD"/>
              </a:gs>
              <a:gs pos="100000">
                <a:srgbClr val="84D9CD"/>
              </a:gs>
            </a:gsLst>
            <a:lin ang="0" scaled="0"/>
          </a:gradFill>
          <a:ln w="9525" cap="flat" cmpd="sng">
            <a:solidFill>
              <a:srgbClr val="F2F2F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37"/>
        <p:cNvGrpSpPr/>
        <p:nvPr/>
      </p:nvGrpSpPr>
      <p:grpSpPr>
        <a:xfrm>
          <a:off x="0" y="0"/>
          <a:ext cx="0" cy="0"/>
          <a:chOff x="0" y="0"/>
          <a:chExt cx="0" cy="0"/>
        </a:xfrm>
      </p:grpSpPr>
      <p:sp>
        <p:nvSpPr>
          <p:cNvPr id="38" name="Google Shape;38;p13"/>
          <p:cNvSpPr txBox="1">
            <a:spLocks noGrp="1"/>
          </p:cNvSpPr>
          <p:nvPr>
            <p:ph type="body" idx="1"/>
          </p:nvPr>
        </p:nvSpPr>
        <p:spPr>
          <a:xfrm>
            <a:off x="630238" y="1407120"/>
            <a:ext cx="3868737" cy="61912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000"/>
              <a:buNone/>
              <a:defRPr sz="2000" b="0">
                <a:solidFill>
                  <a:srgbClr val="00A59A"/>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39" name="Google Shape;39;p13"/>
          <p:cNvSpPr txBox="1">
            <a:spLocks noGrp="1"/>
          </p:cNvSpPr>
          <p:nvPr>
            <p:ph type="body" idx="2"/>
          </p:nvPr>
        </p:nvSpPr>
        <p:spPr>
          <a:xfrm>
            <a:off x="630238" y="2026245"/>
            <a:ext cx="3868737"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40" name="Google Shape;40;p13"/>
          <p:cNvSpPr txBox="1">
            <a:spLocks noGrp="1"/>
          </p:cNvSpPr>
          <p:nvPr>
            <p:ph type="body" idx="3"/>
          </p:nvPr>
        </p:nvSpPr>
        <p:spPr>
          <a:xfrm>
            <a:off x="4629150" y="1407120"/>
            <a:ext cx="3887788" cy="61912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000"/>
              <a:buNone/>
              <a:defRPr sz="2000" b="0">
                <a:solidFill>
                  <a:srgbClr val="00A59A"/>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41" name="Google Shape;41;p13"/>
          <p:cNvSpPr txBox="1">
            <a:spLocks noGrp="1"/>
          </p:cNvSpPr>
          <p:nvPr>
            <p:ph type="body" idx="4"/>
          </p:nvPr>
        </p:nvSpPr>
        <p:spPr>
          <a:xfrm>
            <a:off x="4629150" y="2026245"/>
            <a:ext cx="3887788"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42" name="Google Shape;42;p13"/>
          <p:cNvSpPr txBox="1">
            <a:spLocks noGrp="1"/>
          </p:cNvSpPr>
          <p:nvPr>
            <p:ph type="title"/>
          </p:nvPr>
        </p:nvSpPr>
        <p:spPr>
          <a:xfrm>
            <a:off x="628650" y="639979"/>
            <a:ext cx="7886700" cy="62843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Corbe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43" name="Google Shape;43;p13"/>
          <p:cNvSpPr txBox="1">
            <a:spLocks noGrp="1"/>
          </p:cNvSpPr>
          <p:nvPr>
            <p:ph type="dt" idx="10"/>
          </p:nvPr>
        </p:nvSpPr>
        <p:spPr>
          <a:xfrm>
            <a:off x="11359" y="4879019"/>
            <a:ext cx="2057400" cy="1707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ftr" idx="11"/>
          </p:nvPr>
        </p:nvSpPr>
        <p:spPr>
          <a:xfrm>
            <a:off x="2091477" y="4879018"/>
            <a:ext cx="4961046" cy="1707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3"/>
          <p:cNvSpPr txBox="1">
            <a:spLocks noGrp="1"/>
          </p:cNvSpPr>
          <p:nvPr>
            <p:ph type="sldNum" idx="12"/>
          </p:nvPr>
        </p:nvSpPr>
        <p:spPr>
          <a:xfrm>
            <a:off x="7052523" y="4881683"/>
            <a:ext cx="2057400" cy="17079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1pPr>
            <a:lvl2pPr marL="0" lvl="1"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2pPr>
            <a:lvl3pPr marL="0" lvl="2"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3pPr>
            <a:lvl4pPr marL="0" lvl="3"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4pPr>
            <a:lvl5pPr marL="0" lvl="4"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5pPr>
            <a:lvl6pPr marL="0" lvl="5"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6pPr>
            <a:lvl7pPr marL="0" lvl="6"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7pPr>
            <a:lvl8pPr marL="0" lvl="7"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8pPr>
            <a:lvl9pPr marL="0" lvl="8"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a:t>
            </a:fld>
            <a:endParaRPr/>
          </a:p>
        </p:txBody>
      </p:sp>
      <p:pic>
        <p:nvPicPr>
          <p:cNvPr id="46" name="Google Shape;46;p13"/>
          <p:cNvPicPr preferRelativeResize="0"/>
          <p:nvPr/>
        </p:nvPicPr>
        <p:blipFill rotWithShape="1">
          <a:blip r:embed="rId2">
            <a:alphaModFix/>
          </a:blip>
          <a:srcRect/>
          <a:stretch/>
        </p:blipFill>
        <p:spPr>
          <a:xfrm>
            <a:off x="8443031" y="33933"/>
            <a:ext cx="636172" cy="606046"/>
          </a:xfrm>
          <a:prstGeom prst="rect">
            <a:avLst/>
          </a:prstGeom>
          <a:noFill/>
          <a:ln>
            <a:noFill/>
          </a:ln>
        </p:spPr>
      </p:pic>
      <p:pic>
        <p:nvPicPr>
          <p:cNvPr id="47" name="Google Shape;47;p13"/>
          <p:cNvPicPr preferRelativeResize="0"/>
          <p:nvPr/>
        </p:nvPicPr>
        <p:blipFill rotWithShape="1">
          <a:blip r:embed="rId3">
            <a:alphaModFix/>
          </a:blip>
          <a:srcRect/>
          <a:stretch/>
        </p:blipFill>
        <p:spPr>
          <a:xfrm>
            <a:off x="40404" y="33934"/>
            <a:ext cx="660564" cy="519468"/>
          </a:xfrm>
          <a:prstGeom prst="rect">
            <a:avLst/>
          </a:prstGeom>
          <a:noFill/>
          <a:ln>
            <a:noFill/>
          </a:ln>
        </p:spPr>
      </p:pic>
      <p:sp>
        <p:nvSpPr>
          <p:cNvPr id="48" name="Google Shape;48;p13"/>
          <p:cNvSpPr/>
          <p:nvPr/>
        </p:nvSpPr>
        <p:spPr>
          <a:xfrm>
            <a:off x="2832157" y="93685"/>
            <a:ext cx="34796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000" b="1" i="0" u="none" strike="noStrike" cap="none">
                <a:solidFill>
                  <a:srgbClr val="038F96"/>
                </a:solidFill>
                <a:latin typeface="Corbel"/>
                <a:ea typeface="Corbel"/>
                <a:cs typeface="Corbel"/>
                <a:sym typeface="Corbel"/>
              </a:rPr>
              <a:t>eXplainable Artificial Intelligence in healthcare Management 2020-EU-IA-0098 </a:t>
            </a:r>
            <a:endParaRPr sz="1000" b="1" i="0" u="none" strike="noStrike" cap="none">
              <a:solidFill>
                <a:srgbClr val="038F96"/>
              </a:solidFill>
              <a:latin typeface="Corbel"/>
              <a:ea typeface="Corbel"/>
              <a:cs typeface="Corbel"/>
              <a:sym typeface="Corbel"/>
            </a:endParaRPr>
          </a:p>
        </p:txBody>
      </p:sp>
      <p:sp>
        <p:nvSpPr>
          <p:cNvPr id="49" name="Google Shape;49;p13"/>
          <p:cNvSpPr/>
          <p:nvPr/>
        </p:nvSpPr>
        <p:spPr>
          <a:xfrm>
            <a:off x="0" y="5042716"/>
            <a:ext cx="9144000" cy="97800"/>
          </a:xfrm>
          <a:prstGeom prst="rect">
            <a:avLst/>
          </a:prstGeom>
          <a:gradFill>
            <a:gsLst>
              <a:gs pos="0">
                <a:srgbClr val="007490"/>
              </a:gs>
              <a:gs pos="5000">
                <a:srgbClr val="007490"/>
              </a:gs>
              <a:gs pos="43000">
                <a:srgbClr val="06AF9D"/>
              </a:gs>
              <a:gs pos="56000">
                <a:srgbClr val="00A59A"/>
              </a:gs>
              <a:gs pos="68000">
                <a:schemeClr val="lt2"/>
              </a:gs>
              <a:gs pos="99000">
                <a:srgbClr val="84D9CD"/>
              </a:gs>
              <a:gs pos="100000">
                <a:srgbClr val="84D9CD"/>
              </a:gs>
            </a:gsLst>
            <a:lin ang="0" scaled="0"/>
          </a:gradFill>
          <a:ln w="9525" cap="flat" cmpd="sng">
            <a:solidFill>
              <a:srgbClr val="F2F2F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628650" y="639979"/>
            <a:ext cx="7886700" cy="62843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52" name="Google Shape;52;p14"/>
          <p:cNvSpPr txBox="1">
            <a:spLocks noGrp="1"/>
          </p:cNvSpPr>
          <p:nvPr>
            <p:ph type="dt" idx="10"/>
          </p:nvPr>
        </p:nvSpPr>
        <p:spPr>
          <a:xfrm>
            <a:off x="11359" y="4879019"/>
            <a:ext cx="2057400" cy="1707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2091477" y="4879018"/>
            <a:ext cx="4961046" cy="1707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7052523" y="4881683"/>
            <a:ext cx="2057400" cy="17079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1pPr>
            <a:lvl2pPr marL="0" lvl="1"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2pPr>
            <a:lvl3pPr marL="0" lvl="2"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3pPr>
            <a:lvl4pPr marL="0" lvl="3"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4pPr>
            <a:lvl5pPr marL="0" lvl="4"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5pPr>
            <a:lvl6pPr marL="0" lvl="5"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6pPr>
            <a:lvl7pPr marL="0" lvl="6"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7pPr>
            <a:lvl8pPr marL="0" lvl="7"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8pPr>
            <a:lvl9pPr marL="0" lvl="8"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a:t>
            </a:fld>
            <a:endParaRPr/>
          </a:p>
        </p:txBody>
      </p:sp>
      <p:pic>
        <p:nvPicPr>
          <p:cNvPr id="55" name="Google Shape;55;p14"/>
          <p:cNvPicPr preferRelativeResize="0"/>
          <p:nvPr/>
        </p:nvPicPr>
        <p:blipFill rotWithShape="1">
          <a:blip r:embed="rId2">
            <a:alphaModFix/>
          </a:blip>
          <a:srcRect/>
          <a:stretch/>
        </p:blipFill>
        <p:spPr>
          <a:xfrm>
            <a:off x="8443031" y="33933"/>
            <a:ext cx="636172" cy="606046"/>
          </a:xfrm>
          <a:prstGeom prst="rect">
            <a:avLst/>
          </a:prstGeom>
          <a:noFill/>
          <a:ln>
            <a:noFill/>
          </a:ln>
        </p:spPr>
      </p:pic>
      <p:pic>
        <p:nvPicPr>
          <p:cNvPr id="56" name="Google Shape;56;p14"/>
          <p:cNvPicPr preferRelativeResize="0"/>
          <p:nvPr/>
        </p:nvPicPr>
        <p:blipFill rotWithShape="1">
          <a:blip r:embed="rId3">
            <a:alphaModFix/>
          </a:blip>
          <a:srcRect/>
          <a:stretch/>
        </p:blipFill>
        <p:spPr>
          <a:xfrm>
            <a:off x="40404" y="33934"/>
            <a:ext cx="660564" cy="519468"/>
          </a:xfrm>
          <a:prstGeom prst="rect">
            <a:avLst/>
          </a:prstGeom>
          <a:noFill/>
          <a:ln>
            <a:noFill/>
          </a:ln>
        </p:spPr>
      </p:pic>
      <p:sp>
        <p:nvSpPr>
          <p:cNvPr id="57" name="Google Shape;57;p14"/>
          <p:cNvSpPr/>
          <p:nvPr/>
        </p:nvSpPr>
        <p:spPr>
          <a:xfrm>
            <a:off x="2832157" y="93685"/>
            <a:ext cx="34796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000" b="1" i="0" u="none" strike="noStrike" cap="none">
                <a:solidFill>
                  <a:srgbClr val="038F96"/>
                </a:solidFill>
                <a:latin typeface="Corbel"/>
                <a:ea typeface="Corbel"/>
                <a:cs typeface="Corbel"/>
                <a:sym typeface="Corbel"/>
              </a:rPr>
              <a:t>eXplainable Artificial Intelligence in healthcare Management 2020-EU-IA-0098 </a:t>
            </a:r>
            <a:endParaRPr sz="1000" b="1" i="0" u="none" strike="noStrike" cap="none">
              <a:solidFill>
                <a:srgbClr val="038F96"/>
              </a:solidFill>
              <a:latin typeface="Corbel"/>
              <a:ea typeface="Corbel"/>
              <a:cs typeface="Corbel"/>
              <a:sym typeface="Corbel"/>
            </a:endParaRPr>
          </a:p>
        </p:txBody>
      </p:sp>
      <p:sp>
        <p:nvSpPr>
          <p:cNvPr id="58" name="Google Shape;58;p14"/>
          <p:cNvSpPr/>
          <p:nvPr/>
        </p:nvSpPr>
        <p:spPr>
          <a:xfrm>
            <a:off x="0" y="5042716"/>
            <a:ext cx="9144000" cy="97800"/>
          </a:xfrm>
          <a:prstGeom prst="rect">
            <a:avLst/>
          </a:prstGeom>
          <a:gradFill>
            <a:gsLst>
              <a:gs pos="0">
                <a:srgbClr val="007490"/>
              </a:gs>
              <a:gs pos="5000">
                <a:srgbClr val="007490"/>
              </a:gs>
              <a:gs pos="43000">
                <a:srgbClr val="06AF9D"/>
              </a:gs>
              <a:gs pos="56000">
                <a:srgbClr val="00A59A"/>
              </a:gs>
              <a:gs pos="68000">
                <a:schemeClr val="lt2"/>
              </a:gs>
              <a:gs pos="99000">
                <a:srgbClr val="84D9CD"/>
              </a:gs>
              <a:gs pos="100000">
                <a:srgbClr val="84D9CD"/>
              </a:gs>
            </a:gsLst>
            <a:lin ang="0" scaled="0"/>
          </a:gradFill>
          <a:ln w="9525" cap="flat" cmpd="sng">
            <a:solidFill>
              <a:srgbClr val="F2F2F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9"/>
        <p:cNvGrpSpPr/>
        <p:nvPr/>
      </p:nvGrpSpPr>
      <p:grpSpPr>
        <a:xfrm>
          <a:off x="0" y="0"/>
          <a:ext cx="0" cy="0"/>
          <a:chOff x="0" y="0"/>
          <a:chExt cx="0" cy="0"/>
        </a:xfrm>
      </p:grpSpPr>
      <p:sp>
        <p:nvSpPr>
          <p:cNvPr id="60" name="Google Shape;60;p15"/>
          <p:cNvSpPr txBox="1">
            <a:spLocks noGrp="1"/>
          </p:cNvSpPr>
          <p:nvPr>
            <p:ph type="dt" idx="10"/>
          </p:nvPr>
        </p:nvSpPr>
        <p:spPr>
          <a:xfrm>
            <a:off x="11359" y="4879019"/>
            <a:ext cx="2057400" cy="1707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ftr" idx="11"/>
          </p:nvPr>
        </p:nvSpPr>
        <p:spPr>
          <a:xfrm>
            <a:off x="2091477" y="4879018"/>
            <a:ext cx="4961046" cy="1707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5"/>
          <p:cNvSpPr txBox="1">
            <a:spLocks noGrp="1"/>
          </p:cNvSpPr>
          <p:nvPr>
            <p:ph type="sldNum" idx="12"/>
          </p:nvPr>
        </p:nvSpPr>
        <p:spPr>
          <a:xfrm>
            <a:off x="7052523" y="4881683"/>
            <a:ext cx="2057400" cy="17079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1pPr>
            <a:lvl2pPr marL="0" lvl="1"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2pPr>
            <a:lvl3pPr marL="0" lvl="2"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3pPr>
            <a:lvl4pPr marL="0" lvl="3"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4pPr>
            <a:lvl5pPr marL="0" lvl="4"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5pPr>
            <a:lvl6pPr marL="0" lvl="5"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6pPr>
            <a:lvl7pPr marL="0" lvl="6"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7pPr>
            <a:lvl8pPr marL="0" lvl="7"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8pPr>
            <a:lvl9pPr marL="0" lvl="8"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a:t>
            </a:fld>
            <a:endParaRPr/>
          </a:p>
        </p:txBody>
      </p:sp>
      <p:pic>
        <p:nvPicPr>
          <p:cNvPr id="63" name="Google Shape;63;p15"/>
          <p:cNvPicPr preferRelativeResize="0"/>
          <p:nvPr/>
        </p:nvPicPr>
        <p:blipFill rotWithShape="1">
          <a:blip r:embed="rId2">
            <a:alphaModFix/>
          </a:blip>
          <a:srcRect/>
          <a:stretch/>
        </p:blipFill>
        <p:spPr>
          <a:xfrm>
            <a:off x="8443031" y="33933"/>
            <a:ext cx="636172" cy="606046"/>
          </a:xfrm>
          <a:prstGeom prst="rect">
            <a:avLst/>
          </a:prstGeom>
          <a:noFill/>
          <a:ln>
            <a:noFill/>
          </a:ln>
        </p:spPr>
      </p:pic>
      <p:pic>
        <p:nvPicPr>
          <p:cNvPr id="64" name="Google Shape;64;p15"/>
          <p:cNvPicPr preferRelativeResize="0"/>
          <p:nvPr/>
        </p:nvPicPr>
        <p:blipFill rotWithShape="1">
          <a:blip r:embed="rId3">
            <a:alphaModFix/>
          </a:blip>
          <a:srcRect/>
          <a:stretch/>
        </p:blipFill>
        <p:spPr>
          <a:xfrm>
            <a:off x="40404" y="33934"/>
            <a:ext cx="660564" cy="519468"/>
          </a:xfrm>
          <a:prstGeom prst="rect">
            <a:avLst/>
          </a:prstGeom>
          <a:noFill/>
          <a:ln>
            <a:noFill/>
          </a:ln>
        </p:spPr>
      </p:pic>
      <p:sp>
        <p:nvSpPr>
          <p:cNvPr id="65" name="Google Shape;65;p15"/>
          <p:cNvSpPr/>
          <p:nvPr/>
        </p:nvSpPr>
        <p:spPr>
          <a:xfrm>
            <a:off x="2832157" y="93685"/>
            <a:ext cx="34796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000" b="1" i="0" u="none" strike="noStrike" cap="none">
                <a:solidFill>
                  <a:srgbClr val="038F96"/>
                </a:solidFill>
                <a:latin typeface="Corbel"/>
                <a:ea typeface="Corbel"/>
                <a:cs typeface="Corbel"/>
                <a:sym typeface="Corbel"/>
              </a:rPr>
              <a:t>eXplainable Artificial Intelligence in healthcare Management 2020-EU-IA-0098 </a:t>
            </a:r>
            <a:endParaRPr sz="1000" b="1" i="0" u="none" strike="noStrike" cap="none">
              <a:solidFill>
                <a:srgbClr val="038F96"/>
              </a:solidFill>
              <a:latin typeface="Corbel"/>
              <a:ea typeface="Corbel"/>
              <a:cs typeface="Corbel"/>
              <a:sym typeface="Corbel"/>
            </a:endParaRPr>
          </a:p>
        </p:txBody>
      </p:sp>
      <p:sp>
        <p:nvSpPr>
          <p:cNvPr id="66" name="Google Shape;66;p15"/>
          <p:cNvSpPr/>
          <p:nvPr/>
        </p:nvSpPr>
        <p:spPr>
          <a:xfrm>
            <a:off x="0" y="5042716"/>
            <a:ext cx="9144000" cy="97800"/>
          </a:xfrm>
          <a:prstGeom prst="rect">
            <a:avLst/>
          </a:prstGeom>
          <a:gradFill>
            <a:gsLst>
              <a:gs pos="0">
                <a:srgbClr val="007490"/>
              </a:gs>
              <a:gs pos="5000">
                <a:srgbClr val="007490"/>
              </a:gs>
              <a:gs pos="43000">
                <a:srgbClr val="06AF9D"/>
              </a:gs>
              <a:gs pos="56000">
                <a:srgbClr val="00A59A"/>
              </a:gs>
              <a:gs pos="68000">
                <a:schemeClr val="lt2"/>
              </a:gs>
              <a:gs pos="99000">
                <a:srgbClr val="84D9CD"/>
              </a:gs>
              <a:gs pos="100000">
                <a:srgbClr val="84D9CD"/>
              </a:gs>
            </a:gsLst>
            <a:lin ang="0" scaled="0"/>
          </a:gradFill>
          <a:ln w="9525" cap="flat" cmpd="sng">
            <a:solidFill>
              <a:srgbClr val="F2F2F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811392" y="558559"/>
            <a:ext cx="2949575"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A59A"/>
              </a:buClr>
              <a:buSzPts val="2400"/>
              <a:buFont typeface="Corbel"/>
              <a:buNone/>
              <a:defRPr sz="2400">
                <a:solidFill>
                  <a:srgbClr val="00A59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69" name="Google Shape;69;p16"/>
          <p:cNvSpPr txBox="1">
            <a:spLocks noGrp="1"/>
          </p:cNvSpPr>
          <p:nvPr>
            <p:ph type="body" idx="1"/>
          </p:nvPr>
        </p:nvSpPr>
        <p:spPr>
          <a:xfrm>
            <a:off x="3887788" y="558559"/>
            <a:ext cx="4444820" cy="40528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38F96"/>
              </a:buClr>
              <a:buSzPts val="2800"/>
              <a:buFont typeface="Noto Sans Symbols"/>
              <a:buChar char="▪"/>
              <a:defRPr sz="2800"/>
            </a:lvl1pPr>
            <a:lvl2pPr marL="914400" lvl="1" indent="-381000" algn="l">
              <a:lnSpc>
                <a:spcPct val="90000"/>
              </a:lnSpc>
              <a:spcBef>
                <a:spcPts val="500"/>
              </a:spcBef>
              <a:spcAft>
                <a:spcPts val="0"/>
              </a:spcAft>
              <a:buClr>
                <a:srgbClr val="00A59A"/>
              </a:buClr>
              <a:buSzPts val="2400"/>
              <a:buFont typeface="Noto Sans Symbols"/>
              <a:buChar char="▪"/>
              <a:defRPr sz="2400"/>
            </a:lvl2pPr>
            <a:lvl3pPr marL="1371600" lvl="2" indent="-355600" algn="l">
              <a:lnSpc>
                <a:spcPct val="90000"/>
              </a:lnSpc>
              <a:spcBef>
                <a:spcPts val="500"/>
              </a:spcBef>
              <a:spcAft>
                <a:spcPts val="0"/>
              </a:spcAft>
              <a:buClr>
                <a:srgbClr val="06AF9D"/>
              </a:buClr>
              <a:buSzPts val="2000"/>
              <a:buFont typeface="Noto Sans Symbols"/>
              <a:buChar char="▪"/>
              <a:defRPr sz="2000"/>
            </a:lvl3pPr>
            <a:lvl4pPr marL="1828800" lvl="3" indent="-342900" algn="l">
              <a:lnSpc>
                <a:spcPct val="90000"/>
              </a:lnSpc>
              <a:spcBef>
                <a:spcPts val="500"/>
              </a:spcBef>
              <a:spcAft>
                <a:spcPts val="0"/>
              </a:spcAft>
              <a:buClr>
                <a:srgbClr val="06AF9D"/>
              </a:buClr>
              <a:buSzPts val="1800"/>
              <a:buFont typeface="Noto Sans Symbols"/>
              <a:buChar char="▪"/>
              <a:defRPr sz="1800"/>
            </a:lvl4pPr>
            <a:lvl5pPr marL="2286000" lvl="4" indent="-342900" algn="l">
              <a:lnSpc>
                <a:spcPct val="90000"/>
              </a:lnSpc>
              <a:spcBef>
                <a:spcPts val="500"/>
              </a:spcBef>
              <a:spcAft>
                <a:spcPts val="0"/>
              </a:spcAft>
              <a:buClr>
                <a:srgbClr val="06AF9D"/>
              </a:buClr>
              <a:buSzPts val="1800"/>
              <a:buFont typeface="Noto Sans Symbols"/>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GB"/>
              <a:t>Click to edit Master text styles</a:t>
            </a:r>
          </a:p>
        </p:txBody>
      </p:sp>
      <p:sp>
        <p:nvSpPr>
          <p:cNvPr id="70" name="Google Shape;70;p16"/>
          <p:cNvSpPr txBox="1">
            <a:spLocks noGrp="1"/>
          </p:cNvSpPr>
          <p:nvPr>
            <p:ph type="body" idx="2"/>
          </p:nvPr>
        </p:nvSpPr>
        <p:spPr>
          <a:xfrm>
            <a:off x="811392" y="1758709"/>
            <a:ext cx="2949575" cy="285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GB"/>
              <a:t>Click to edit Master text styles</a:t>
            </a:r>
          </a:p>
        </p:txBody>
      </p:sp>
      <p:sp>
        <p:nvSpPr>
          <p:cNvPr id="71" name="Google Shape;71;p16"/>
          <p:cNvSpPr txBox="1">
            <a:spLocks noGrp="1"/>
          </p:cNvSpPr>
          <p:nvPr>
            <p:ph type="dt" idx="10"/>
          </p:nvPr>
        </p:nvSpPr>
        <p:spPr>
          <a:xfrm>
            <a:off x="11359" y="4879019"/>
            <a:ext cx="2057400" cy="1707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2091477" y="4879018"/>
            <a:ext cx="4961046" cy="1707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052523" y="4881683"/>
            <a:ext cx="2057400" cy="17079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1pPr>
            <a:lvl2pPr marL="0" lvl="1"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2pPr>
            <a:lvl3pPr marL="0" lvl="2"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3pPr>
            <a:lvl4pPr marL="0" lvl="3"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4pPr>
            <a:lvl5pPr marL="0" lvl="4"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5pPr>
            <a:lvl6pPr marL="0" lvl="5"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6pPr>
            <a:lvl7pPr marL="0" lvl="6"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7pPr>
            <a:lvl8pPr marL="0" lvl="7"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8pPr>
            <a:lvl9pPr marL="0" lvl="8"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a:t>
            </a:fld>
            <a:endParaRPr/>
          </a:p>
        </p:txBody>
      </p:sp>
      <p:pic>
        <p:nvPicPr>
          <p:cNvPr id="74" name="Google Shape;74;p16"/>
          <p:cNvPicPr preferRelativeResize="0"/>
          <p:nvPr/>
        </p:nvPicPr>
        <p:blipFill rotWithShape="1">
          <a:blip r:embed="rId2">
            <a:alphaModFix/>
          </a:blip>
          <a:srcRect/>
          <a:stretch/>
        </p:blipFill>
        <p:spPr>
          <a:xfrm>
            <a:off x="8443031" y="33933"/>
            <a:ext cx="636172" cy="606046"/>
          </a:xfrm>
          <a:prstGeom prst="rect">
            <a:avLst/>
          </a:prstGeom>
          <a:noFill/>
          <a:ln>
            <a:noFill/>
          </a:ln>
        </p:spPr>
      </p:pic>
      <p:pic>
        <p:nvPicPr>
          <p:cNvPr id="75" name="Google Shape;75;p16"/>
          <p:cNvPicPr preferRelativeResize="0"/>
          <p:nvPr/>
        </p:nvPicPr>
        <p:blipFill rotWithShape="1">
          <a:blip r:embed="rId3">
            <a:alphaModFix/>
          </a:blip>
          <a:srcRect/>
          <a:stretch/>
        </p:blipFill>
        <p:spPr>
          <a:xfrm>
            <a:off x="40404" y="33934"/>
            <a:ext cx="660564" cy="519468"/>
          </a:xfrm>
          <a:prstGeom prst="rect">
            <a:avLst/>
          </a:prstGeom>
          <a:noFill/>
          <a:ln>
            <a:noFill/>
          </a:ln>
        </p:spPr>
      </p:pic>
      <p:sp>
        <p:nvSpPr>
          <p:cNvPr id="76" name="Google Shape;76;p16"/>
          <p:cNvSpPr/>
          <p:nvPr/>
        </p:nvSpPr>
        <p:spPr>
          <a:xfrm>
            <a:off x="2832157" y="93685"/>
            <a:ext cx="34796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000" b="1" i="0" u="none" strike="noStrike" cap="none">
                <a:solidFill>
                  <a:srgbClr val="038F96"/>
                </a:solidFill>
                <a:latin typeface="Corbel"/>
                <a:ea typeface="Corbel"/>
                <a:cs typeface="Corbel"/>
                <a:sym typeface="Corbel"/>
              </a:rPr>
              <a:t>eXplainable Artificial Intelligence in healthcare Management 2020-EU-IA-0098 </a:t>
            </a:r>
            <a:endParaRPr sz="1000" b="1" i="0" u="none" strike="noStrike" cap="none">
              <a:solidFill>
                <a:srgbClr val="038F96"/>
              </a:solidFill>
              <a:latin typeface="Corbel"/>
              <a:ea typeface="Corbel"/>
              <a:cs typeface="Corbel"/>
              <a:sym typeface="Corbel"/>
            </a:endParaRPr>
          </a:p>
        </p:txBody>
      </p:sp>
      <p:sp>
        <p:nvSpPr>
          <p:cNvPr id="77" name="Google Shape;77;p16"/>
          <p:cNvSpPr/>
          <p:nvPr/>
        </p:nvSpPr>
        <p:spPr>
          <a:xfrm>
            <a:off x="0" y="5042716"/>
            <a:ext cx="9144000" cy="97800"/>
          </a:xfrm>
          <a:prstGeom prst="rect">
            <a:avLst/>
          </a:prstGeom>
          <a:gradFill>
            <a:gsLst>
              <a:gs pos="0">
                <a:srgbClr val="007490"/>
              </a:gs>
              <a:gs pos="5000">
                <a:srgbClr val="007490"/>
              </a:gs>
              <a:gs pos="43000">
                <a:srgbClr val="06AF9D"/>
              </a:gs>
              <a:gs pos="56000">
                <a:srgbClr val="00A59A"/>
              </a:gs>
              <a:gs pos="68000">
                <a:schemeClr val="lt2"/>
              </a:gs>
              <a:gs pos="99000">
                <a:srgbClr val="84D9CD"/>
              </a:gs>
              <a:gs pos="100000">
                <a:srgbClr val="84D9CD"/>
              </a:gs>
            </a:gsLst>
            <a:lin ang="0" scaled="0"/>
          </a:gradFill>
          <a:ln w="9525" cap="flat" cmpd="sng">
            <a:solidFill>
              <a:srgbClr val="F2F2F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magine con didascalia">
  <p:cSld name="Immagine con didascalia">
    <p:spTree>
      <p:nvGrpSpPr>
        <p:cNvPr id="1" name="Shape 78"/>
        <p:cNvGrpSpPr/>
        <p:nvPr/>
      </p:nvGrpSpPr>
      <p:grpSpPr>
        <a:xfrm>
          <a:off x="0" y="0"/>
          <a:ext cx="0" cy="0"/>
          <a:chOff x="0" y="0"/>
          <a:chExt cx="0" cy="0"/>
        </a:xfrm>
      </p:grpSpPr>
      <p:sp>
        <p:nvSpPr>
          <p:cNvPr id="79" name="Google Shape;79;p17"/>
          <p:cNvSpPr>
            <a:spLocks noGrp="1"/>
          </p:cNvSpPr>
          <p:nvPr>
            <p:ph type="pic" idx="2"/>
          </p:nvPr>
        </p:nvSpPr>
        <p:spPr>
          <a:xfrm>
            <a:off x="3887788" y="558559"/>
            <a:ext cx="4444820" cy="405923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007490"/>
              </a:buClr>
              <a:buSzPts val="3200"/>
              <a:buFont typeface="Noto Sans Symbols"/>
              <a:buNone/>
              <a:defRPr sz="3200" b="0" i="0" u="none" strike="noStrike" cap="none">
                <a:solidFill>
                  <a:schemeClr val="dk1"/>
                </a:solidFill>
                <a:latin typeface="Corbel"/>
                <a:ea typeface="Corbel"/>
                <a:cs typeface="Corbel"/>
                <a:sym typeface="Corbel"/>
              </a:defRPr>
            </a:lvl1pPr>
            <a:lvl2pPr marR="0" lvl="1" algn="l" rtl="0">
              <a:lnSpc>
                <a:spcPct val="90000"/>
              </a:lnSpc>
              <a:spcBef>
                <a:spcPts val="500"/>
              </a:spcBef>
              <a:spcAft>
                <a:spcPts val="0"/>
              </a:spcAft>
              <a:buClr>
                <a:srgbClr val="038F96"/>
              </a:buClr>
              <a:buSzPts val="2800"/>
              <a:buFont typeface="Noto Sans Symbols"/>
              <a:buNone/>
              <a:defRPr sz="2800" b="0" i="0" u="none" strike="noStrike" cap="none">
                <a:solidFill>
                  <a:schemeClr val="dk1"/>
                </a:solidFill>
                <a:latin typeface="Corbel"/>
                <a:ea typeface="Corbel"/>
                <a:cs typeface="Corbel"/>
                <a:sym typeface="Corbel"/>
              </a:defRPr>
            </a:lvl2pPr>
            <a:lvl3pPr marR="0" lvl="2" algn="l" rtl="0">
              <a:lnSpc>
                <a:spcPct val="90000"/>
              </a:lnSpc>
              <a:spcBef>
                <a:spcPts val="500"/>
              </a:spcBef>
              <a:spcAft>
                <a:spcPts val="0"/>
              </a:spcAft>
              <a:buClr>
                <a:srgbClr val="06AF9D"/>
              </a:buClr>
              <a:buSzPts val="2400"/>
              <a:buFont typeface="Noto Sans Symbols"/>
              <a:buNone/>
              <a:defRPr sz="2400" b="0" i="0" u="none" strike="noStrike" cap="none">
                <a:solidFill>
                  <a:schemeClr val="dk1"/>
                </a:solidFill>
                <a:latin typeface="Corbel"/>
                <a:ea typeface="Corbel"/>
                <a:cs typeface="Corbel"/>
                <a:sym typeface="Corbel"/>
              </a:defRPr>
            </a:lvl3pPr>
            <a:lvl4pPr marR="0" lvl="3" algn="l" rtl="0">
              <a:lnSpc>
                <a:spcPct val="90000"/>
              </a:lnSpc>
              <a:spcBef>
                <a:spcPts val="500"/>
              </a:spcBef>
              <a:spcAft>
                <a:spcPts val="0"/>
              </a:spcAft>
              <a:buClr>
                <a:srgbClr val="06AF9D"/>
              </a:buClr>
              <a:buSzPts val="2000"/>
              <a:buFont typeface="Noto Sans Symbols"/>
              <a:buNone/>
              <a:defRPr sz="2000" b="0" i="0" u="none" strike="noStrike" cap="none">
                <a:solidFill>
                  <a:schemeClr val="dk1"/>
                </a:solidFill>
                <a:latin typeface="Corbel"/>
                <a:ea typeface="Corbel"/>
                <a:cs typeface="Corbel"/>
                <a:sym typeface="Corbel"/>
              </a:defRPr>
            </a:lvl4pPr>
            <a:lvl5pPr marR="0" lvl="4" algn="l" rtl="0">
              <a:lnSpc>
                <a:spcPct val="90000"/>
              </a:lnSpc>
              <a:spcBef>
                <a:spcPts val="500"/>
              </a:spcBef>
              <a:spcAft>
                <a:spcPts val="0"/>
              </a:spcAft>
              <a:buClr>
                <a:srgbClr val="06AF9D"/>
              </a:buClr>
              <a:buSzPts val="2000"/>
              <a:buFont typeface="Noto Sans Symbols"/>
              <a:buNone/>
              <a:defRPr sz="2000" b="0" i="0" u="none" strike="noStrike" cap="none">
                <a:solidFill>
                  <a:schemeClr val="dk1"/>
                </a:solidFill>
                <a:latin typeface="Corbel"/>
                <a:ea typeface="Corbel"/>
                <a:cs typeface="Corbel"/>
                <a:sym typeface="Corbe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9pPr>
          </a:lstStyle>
          <a:p>
            <a:r>
              <a:rPr lang="en-GB"/>
              <a:t>Click icon to add picture</a:t>
            </a:r>
            <a:endParaRPr/>
          </a:p>
        </p:txBody>
      </p:sp>
      <p:sp>
        <p:nvSpPr>
          <p:cNvPr id="80" name="Google Shape;80;p17"/>
          <p:cNvSpPr txBox="1">
            <a:spLocks noGrp="1"/>
          </p:cNvSpPr>
          <p:nvPr>
            <p:ph type="dt" idx="10"/>
          </p:nvPr>
        </p:nvSpPr>
        <p:spPr>
          <a:xfrm>
            <a:off x="11359" y="4879019"/>
            <a:ext cx="2057400" cy="1707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2091477" y="4879018"/>
            <a:ext cx="4961046" cy="1707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7052523" y="4881683"/>
            <a:ext cx="2057400" cy="17079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1pPr>
            <a:lvl2pPr marL="0" lvl="1"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2pPr>
            <a:lvl3pPr marL="0" lvl="2"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3pPr>
            <a:lvl4pPr marL="0" lvl="3"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4pPr>
            <a:lvl5pPr marL="0" lvl="4"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5pPr>
            <a:lvl6pPr marL="0" lvl="5"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6pPr>
            <a:lvl7pPr marL="0" lvl="6"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7pPr>
            <a:lvl8pPr marL="0" lvl="7"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8pPr>
            <a:lvl9pPr marL="0" lvl="8"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a:t>
            </a:fld>
            <a:endParaRPr/>
          </a:p>
        </p:txBody>
      </p:sp>
      <p:sp>
        <p:nvSpPr>
          <p:cNvPr id="83" name="Google Shape;83;p17"/>
          <p:cNvSpPr txBox="1">
            <a:spLocks noGrp="1"/>
          </p:cNvSpPr>
          <p:nvPr>
            <p:ph type="title"/>
          </p:nvPr>
        </p:nvSpPr>
        <p:spPr>
          <a:xfrm>
            <a:off x="811392" y="558559"/>
            <a:ext cx="2949575"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A59A"/>
              </a:buClr>
              <a:buSzPts val="2400"/>
              <a:buFont typeface="Corbel"/>
              <a:buNone/>
              <a:defRPr sz="2400">
                <a:solidFill>
                  <a:srgbClr val="00A59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84" name="Google Shape;84;p17"/>
          <p:cNvSpPr txBox="1">
            <a:spLocks noGrp="1"/>
          </p:cNvSpPr>
          <p:nvPr>
            <p:ph type="body" idx="1"/>
          </p:nvPr>
        </p:nvSpPr>
        <p:spPr>
          <a:xfrm>
            <a:off x="811392" y="1758709"/>
            <a:ext cx="2949575" cy="285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GB"/>
              <a:t>Click to edit Master text styles</a:t>
            </a:r>
          </a:p>
        </p:txBody>
      </p:sp>
      <p:pic>
        <p:nvPicPr>
          <p:cNvPr id="85" name="Google Shape;85;p17"/>
          <p:cNvPicPr preferRelativeResize="0"/>
          <p:nvPr/>
        </p:nvPicPr>
        <p:blipFill rotWithShape="1">
          <a:blip r:embed="rId2">
            <a:alphaModFix/>
          </a:blip>
          <a:srcRect/>
          <a:stretch/>
        </p:blipFill>
        <p:spPr>
          <a:xfrm>
            <a:off x="8443031" y="33933"/>
            <a:ext cx="636172" cy="606046"/>
          </a:xfrm>
          <a:prstGeom prst="rect">
            <a:avLst/>
          </a:prstGeom>
          <a:noFill/>
          <a:ln>
            <a:noFill/>
          </a:ln>
        </p:spPr>
      </p:pic>
      <p:pic>
        <p:nvPicPr>
          <p:cNvPr id="86" name="Google Shape;86;p17"/>
          <p:cNvPicPr preferRelativeResize="0"/>
          <p:nvPr/>
        </p:nvPicPr>
        <p:blipFill rotWithShape="1">
          <a:blip r:embed="rId3">
            <a:alphaModFix/>
          </a:blip>
          <a:srcRect/>
          <a:stretch/>
        </p:blipFill>
        <p:spPr>
          <a:xfrm>
            <a:off x="40404" y="33934"/>
            <a:ext cx="660564" cy="519468"/>
          </a:xfrm>
          <a:prstGeom prst="rect">
            <a:avLst/>
          </a:prstGeom>
          <a:noFill/>
          <a:ln>
            <a:noFill/>
          </a:ln>
        </p:spPr>
      </p:pic>
      <p:sp>
        <p:nvSpPr>
          <p:cNvPr id="87" name="Google Shape;87;p17"/>
          <p:cNvSpPr/>
          <p:nvPr/>
        </p:nvSpPr>
        <p:spPr>
          <a:xfrm>
            <a:off x="2832157" y="93685"/>
            <a:ext cx="34796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000" b="1" i="0" u="none" strike="noStrike" cap="none">
                <a:solidFill>
                  <a:srgbClr val="038F96"/>
                </a:solidFill>
                <a:latin typeface="Corbel"/>
                <a:ea typeface="Corbel"/>
                <a:cs typeface="Corbel"/>
                <a:sym typeface="Corbel"/>
              </a:rPr>
              <a:t>eXplainable Artificial Intelligence in healthcare Management 2020-EU-IA-0098 </a:t>
            </a:r>
            <a:endParaRPr sz="1000" b="1" i="0" u="none" strike="noStrike" cap="none">
              <a:solidFill>
                <a:srgbClr val="038F96"/>
              </a:solidFill>
              <a:latin typeface="Corbel"/>
              <a:ea typeface="Corbel"/>
              <a:cs typeface="Corbel"/>
              <a:sym typeface="Corbel"/>
            </a:endParaRPr>
          </a:p>
        </p:txBody>
      </p:sp>
      <p:sp>
        <p:nvSpPr>
          <p:cNvPr id="88" name="Google Shape;88;p17"/>
          <p:cNvSpPr/>
          <p:nvPr/>
        </p:nvSpPr>
        <p:spPr>
          <a:xfrm>
            <a:off x="0" y="5042716"/>
            <a:ext cx="9144000" cy="97800"/>
          </a:xfrm>
          <a:prstGeom prst="rect">
            <a:avLst/>
          </a:prstGeom>
          <a:gradFill>
            <a:gsLst>
              <a:gs pos="0">
                <a:srgbClr val="007490"/>
              </a:gs>
              <a:gs pos="5000">
                <a:srgbClr val="007490"/>
              </a:gs>
              <a:gs pos="43000">
                <a:srgbClr val="06AF9D"/>
              </a:gs>
              <a:gs pos="56000">
                <a:srgbClr val="00A59A"/>
              </a:gs>
              <a:gs pos="68000">
                <a:schemeClr val="lt2"/>
              </a:gs>
              <a:gs pos="99000">
                <a:srgbClr val="84D9CD"/>
              </a:gs>
              <a:gs pos="100000">
                <a:srgbClr val="84D9CD"/>
              </a:gs>
            </a:gsLst>
            <a:lin ang="0" scaled="0"/>
          </a:gradFill>
          <a:ln w="9525" cap="flat" cmpd="sng">
            <a:solidFill>
              <a:srgbClr val="F2F2F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89"/>
        <p:cNvGrpSpPr/>
        <p:nvPr/>
      </p:nvGrpSpPr>
      <p:grpSpPr>
        <a:xfrm>
          <a:off x="0" y="0"/>
          <a:ext cx="0" cy="0"/>
          <a:chOff x="0" y="0"/>
          <a:chExt cx="0" cy="0"/>
        </a:xfrm>
      </p:grpSpPr>
      <p:sp>
        <p:nvSpPr>
          <p:cNvPr id="90" name="Google Shape;90;p18"/>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400"/>
              <a:buFont typeface="Corbe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91" name="Google Shape;91;p18"/>
          <p:cNvSpPr txBox="1">
            <a:spLocks noGrp="1"/>
          </p:cNvSpPr>
          <p:nvPr>
            <p:ph type="subTitle" idx="1"/>
          </p:nvPr>
        </p:nvSpPr>
        <p:spPr>
          <a:xfrm>
            <a:off x="1143000" y="2701925"/>
            <a:ext cx="6858000" cy="12414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rgbClr val="007490"/>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GB"/>
              <a:t>Click to edit Master subtitle style</a:t>
            </a:r>
            <a:endParaRPr/>
          </a:p>
        </p:txBody>
      </p:sp>
      <p:sp>
        <p:nvSpPr>
          <p:cNvPr id="92" name="Google Shape;92;p18"/>
          <p:cNvSpPr txBox="1">
            <a:spLocks noGrp="1"/>
          </p:cNvSpPr>
          <p:nvPr>
            <p:ph type="dt" idx="10"/>
          </p:nvPr>
        </p:nvSpPr>
        <p:spPr>
          <a:xfrm>
            <a:off x="11359" y="4879019"/>
            <a:ext cx="2057400" cy="1707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8"/>
          <p:cNvSpPr txBox="1">
            <a:spLocks noGrp="1"/>
          </p:cNvSpPr>
          <p:nvPr>
            <p:ph type="ftr" idx="11"/>
          </p:nvPr>
        </p:nvSpPr>
        <p:spPr>
          <a:xfrm>
            <a:off x="2091477" y="4879018"/>
            <a:ext cx="4961046" cy="1707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007490"/>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8"/>
          <p:cNvSpPr txBox="1">
            <a:spLocks noGrp="1"/>
          </p:cNvSpPr>
          <p:nvPr>
            <p:ph type="sldNum" idx="12"/>
          </p:nvPr>
        </p:nvSpPr>
        <p:spPr>
          <a:xfrm>
            <a:off x="7052523" y="4881683"/>
            <a:ext cx="2057400" cy="17079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1pPr>
            <a:lvl2pPr marL="0" lvl="1"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2pPr>
            <a:lvl3pPr marL="0" lvl="2"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3pPr>
            <a:lvl4pPr marL="0" lvl="3"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4pPr>
            <a:lvl5pPr marL="0" lvl="4"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5pPr>
            <a:lvl6pPr marL="0" lvl="5"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6pPr>
            <a:lvl7pPr marL="0" lvl="6"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7pPr>
            <a:lvl8pPr marL="0" lvl="7"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8pPr>
            <a:lvl9pPr marL="0" lvl="8" indent="0" algn="r">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a:t>
            </a:fld>
            <a:endParaRPr/>
          </a:p>
        </p:txBody>
      </p:sp>
      <p:pic>
        <p:nvPicPr>
          <p:cNvPr id="95" name="Google Shape;95;p18"/>
          <p:cNvPicPr preferRelativeResize="0"/>
          <p:nvPr/>
        </p:nvPicPr>
        <p:blipFill rotWithShape="1">
          <a:blip r:embed="rId2">
            <a:alphaModFix/>
          </a:blip>
          <a:srcRect/>
          <a:stretch/>
        </p:blipFill>
        <p:spPr>
          <a:xfrm>
            <a:off x="8443031" y="33933"/>
            <a:ext cx="636172" cy="606046"/>
          </a:xfrm>
          <a:prstGeom prst="rect">
            <a:avLst/>
          </a:prstGeom>
          <a:noFill/>
          <a:ln>
            <a:noFill/>
          </a:ln>
        </p:spPr>
      </p:pic>
      <p:pic>
        <p:nvPicPr>
          <p:cNvPr id="96" name="Google Shape;96;p18"/>
          <p:cNvPicPr preferRelativeResize="0"/>
          <p:nvPr/>
        </p:nvPicPr>
        <p:blipFill rotWithShape="1">
          <a:blip r:embed="rId3">
            <a:alphaModFix/>
          </a:blip>
          <a:srcRect/>
          <a:stretch/>
        </p:blipFill>
        <p:spPr>
          <a:xfrm>
            <a:off x="40404" y="33934"/>
            <a:ext cx="660564" cy="519468"/>
          </a:xfrm>
          <a:prstGeom prst="rect">
            <a:avLst/>
          </a:prstGeom>
          <a:noFill/>
          <a:ln>
            <a:noFill/>
          </a:ln>
        </p:spPr>
      </p:pic>
      <p:sp>
        <p:nvSpPr>
          <p:cNvPr id="97" name="Google Shape;97;p18"/>
          <p:cNvSpPr/>
          <p:nvPr/>
        </p:nvSpPr>
        <p:spPr>
          <a:xfrm>
            <a:off x="2832157" y="93685"/>
            <a:ext cx="34796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000" b="1" i="0" u="none" strike="noStrike" cap="none">
                <a:solidFill>
                  <a:srgbClr val="038F96"/>
                </a:solidFill>
                <a:latin typeface="Corbel"/>
                <a:ea typeface="Corbel"/>
                <a:cs typeface="Corbel"/>
                <a:sym typeface="Corbel"/>
              </a:rPr>
              <a:t>eXplainable Artificial Intelligence in healthcare Management 2020-EU-IA-0098 </a:t>
            </a:r>
            <a:endParaRPr sz="1000" b="1" i="0" u="none" strike="noStrike" cap="none">
              <a:solidFill>
                <a:srgbClr val="038F96"/>
              </a:solidFill>
              <a:latin typeface="Corbel"/>
              <a:ea typeface="Corbel"/>
              <a:cs typeface="Corbel"/>
              <a:sym typeface="Corbel"/>
            </a:endParaRPr>
          </a:p>
        </p:txBody>
      </p:sp>
      <p:sp>
        <p:nvSpPr>
          <p:cNvPr id="98" name="Google Shape;98;p18"/>
          <p:cNvSpPr/>
          <p:nvPr/>
        </p:nvSpPr>
        <p:spPr>
          <a:xfrm>
            <a:off x="0" y="5042716"/>
            <a:ext cx="9144000" cy="97800"/>
          </a:xfrm>
          <a:prstGeom prst="rect">
            <a:avLst/>
          </a:prstGeom>
          <a:gradFill>
            <a:gsLst>
              <a:gs pos="0">
                <a:srgbClr val="007490"/>
              </a:gs>
              <a:gs pos="5000">
                <a:srgbClr val="007490"/>
              </a:gs>
              <a:gs pos="43000">
                <a:srgbClr val="06AF9D"/>
              </a:gs>
              <a:gs pos="56000">
                <a:srgbClr val="00A59A"/>
              </a:gs>
              <a:gs pos="68000">
                <a:schemeClr val="lt2"/>
              </a:gs>
              <a:gs pos="99000">
                <a:srgbClr val="84D9CD"/>
              </a:gs>
              <a:gs pos="100000">
                <a:srgbClr val="84D9CD"/>
              </a:gs>
            </a:gsLst>
            <a:lin ang="0" scaled="0"/>
          </a:gradFill>
          <a:ln w="9525" cap="flat" cmpd="sng">
            <a:solidFill>
              <a:srgbClr val="F2F2F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628650" y="639979"/>
            <a:ext cx="7886700" cy="62843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800"/>
              <a:buFont typeface="Corbel"/>
              <a:buNone/>
              <a:defRPr sz="2800" b="0"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7490"/>
              </a:buClr>
              <a:buSzPts val="2800"/>
              <a:buFont typeface="Noto Sans Symbols"/>
              <a:buChar char="▪"/>
              <a:defRPr sz="2800" b="0" i="0" u="none" strike="noStrike" cap="none">
                <a:solidFill>
                  <a:schemeClr val="dk1"/>
                </a:solidFill>
                <a:latin typeface="Corbel"/>
                <a:ea typeface="Corbel"/>
                <a:cs typeface="Corbel"/>
                <a:sym typeface="Corbel"/>
              </a:defRPr>
            </a:lvl1pPr>
            <a:lvl2pPr marL="914400" marR="0" lvl="1" indent="-381000" algn="l" rtl="0">
              <a:lnSpc>
                <a:spcPct val="90000"/>
              </a:lnSpc>
              <a:spcBef>
                <a:spcPts val="500"/>
              </a:spcBef>
              <a:spcAft>
                <a:spcPts val="0"/>
              </a:spcAft>
              <a:buClr>
                <a:srgbClr val="038F96"/>
              </a:buClr>
              <a:buSzPts val="2400"/>
              <a:buFont typeface="Noto Sans Symbols"/>
              <a:buChar char="▪"/>
              <a:defRPr sz="2400" b="0" i="0" u="none" strike="noStrike" cap="none">
                <a:solidFill>
                  <a:schemeClr val="dk1"/>
                </a:solidFill>
                <a:latin typeface="Corbel"/>
                <a:ea typeface="Corbel"/>
                <a:cs typeface="Corbel"/>
                <a:sym typeface="Corbel"/>
              </a:defRPr>
            </a:lvl2pPr>
            <a:lvl3pPr marL="1371600" marR="0" lvl="2" indent="-355600" algn="l" rtl="0">
              <a:lnSpc>
                <a:spcPct val="90000"/>
              </a:lnSpc>
              <a:spcBef>
                <a:spcPts val="500"/>
              </a:spcBef>
              <a:spcAft>
                <a:spcPts val="0"/>
              </a:spcAft>
              <a:buClr>
                <a:srgbClr val="06AF9D"/>
              </a:buClr>
              <a:buSzPts val="2000"/>
              <a:buFont typeface="Noto Sans Symbols"/>
              <a:buChar char="▪"/>
              <a:defRPr sz="2000" b="0" i="0" u="none" strike="noStrike" cap="none">
                <a:solidFill>
                  <a:schemeClr val="dk1"/>
                </a:solidFill>
                <a:latin typeface="Corbel"/>
                <a:ea typeface="Corbel"/>
                <a:cs typeface="Corbel"/>
                <a:sym typeface="Corbel"/>
              </a:defRPr>
            </a:lvl3pPr>
            <a:lvl4pPr marL="1828800" marR="0" lvl="3" indent="-342900" algn="l" rtl="0">
              <a:lnSpc>
                <a:spcPct val="90000"/>
              </a:lnSpc>
              <a:spcBef>
                <a:spcPts val="500"/>
              </a:spcBef>
              <a:spcAft>
                <a:spcPts val="0"/>
              </a:spcAft>
              <a:buClr>
                <a:srgbClr val="06AF9D"/>
              </a:buClr>
              <a:buSzPts val="1800"/>
              <a:buFont typeface="Noto Sans Symbols"/>
              <a:buChar char="▪"/>
              <a:defRPr sz="1800" b="0" i="0" u="none" strike="noStrike" cap="none">
                <a:solidFill>
                  <a:schemeClr val="dk1"/>
                </a:solidFill>
                <a:latin typeface="Corbel"/>
                <a:ea typeface="Corbel"/>
                <a:cs typeface="Corbel"/>
                <a:sym typeface="Corbel"/>
              </a:defRPr>
            </a:lvl4pPr>
            <a:lvl5pPr marL="2286000" marR="0" lvl="4" indent="-342900" algn="l" rtl="0">
              <a:lnSpc>
                <a:spcPct val="90000"/>
              </a:lnSpc>
              <a:spcBef>
                <a:spcPts val="500"/>
              </a:spcBef>
              <a:spcAft>
                <a:spcPts val="0"/>
              </a:spcAft>
              <a:buClr>
                <a:srgbClr val="06AF9D"/>
              </a:buClr>
              <a:buSzPts val="1800"/>
              <a:buFont typeface="Noto Sans Symbols"/>
              <a:buChar char="▪"/>
              <a:defRPr sz="1800" b="0" i="0" u="none" strike="noStrike" cap="none">
                <a:solidFill>
                  <a:schemeClr val="dk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8" name="Google Shape;8;p9"/>
          <p:cNvSpPr txBox="1">
            <a:spLocks noGrp="1"/>
          </p:cNvSpPr>
          <p:nvPr>
            <p:ph type="dt" idx="10"/>
          </p:nvPr>
        </p:nvSpPr>
        <p:spPr>
          <a:xfrm>
            <a:off x="11359" y="4879019"/>
            <a:ext cx="2057400" cy="17079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007490"/>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9"/>
          <p:cNvSpPr txBox="1">
            <a:spLocks noGrp="1"/>
          </p:cNvSpPr>
          <p:nvPr>
            <p:ph type="ftr" idx="11"/>
          </p:nvPr>
        </p:nvSpPr>
        <p:spPr>
          <a:xfrm>
            <a:off x="2091477" y="4879018"/>
            <a:ext cx="4961046" cy="17079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007490"/>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9"/>
          <p:cNvSpPr txBox="1">
            <a:spLocks noGrp="1"/>
          </p:cNvSpPr>
          <p:nvPr>
            <p:ph type="sldNum" idx="12"/>
          </p:nvPr>
        </p:nvSpPr>
        <p:spPr>
          <a:xfrm>
            <a:off x="7052523" y="4881683"/>
            <a:ext cx="2057400" cy="17079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1pPr>
            <a:lvl2pPr marL="0" marR="0" lvl="1" indent="0" algn="r" rtl="0">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2pPr>
            <a:lvl3pPr marL="0" marR="0" lvl="2" indent="0" algn="r" rtl="0">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3pPr>
            <a:lvl4pPr marL="0" marR="0" lvl="3" indent="0" algn="r" rtl="0">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4pPr>
            <a:lvl5pPr marL="0" marR="0" lvl="4" indent="0" algn="r" rtl="0">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5pPr>
            <a:lvl6pPr marL="0" marR="0" lvl="5" indent="0" algn="r" rtl="0">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6pPr>
            <a:lvl7pPr marL="0" marR="0" lvl="6" indent="0" algn="r" rtl="0">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7pPr>
            <a:lvl8pPr marL="0" marR="0" lvl="7" indent="0" algn="r" rtl="0">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8pPr>
            <a:lvl9pPr marL="0" marR="0" lvl="8" indent="0" algn="r" rtl="0">
              <a:lnSpc>
                <a:spcPct val="100000"/>
              </a:lnSpc>
              <a:spcBef>
                <a:spcPts val="0"/>
              </a:spcBef>
              <a:spcAft>
                <a:spcPts val="0"/>
              </a:spcAft>
              <a:buNone/>
              <a:defRPr sz="900" b="0" i="0" u="none" strike="noStrike" cap="none">
                <a:solidFill>
                  <a:srgbClr val="00749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emf"/><Relationship Id="rId7" Type="http://schemas.openxmlformats.org/officeDocument/2006/relationships/image" Target="../media/image40.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39.emf"/><Relationship Id="rId4" Type="http://schemas.openxmlformats.org/officeDocument/2006/relationships/image" Target="../media/image38.emf"/></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emf"/><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g"/></Relationships>
</file>

<file path=ppt/slides/_rels/slide2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hyperlink" Target="https://www.hee.nhs.uk/news-blogs-events/news/new-blended-learning-nursing-degree-offers-flexibility-choice" TargetMode="Externa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ckinsey.com/featured-insights/future-of-work/skill-shift-automation-and-the-future-of-the-workforce" TargetMode="External"/><Relationship Id="rId2" Type="http://schemas.openxmlformats.org/officeDocument/2006/relationships/hyperlink" Target="https://topol.hee.nhs.uk/" TargetMode="External"/><Relationship Id="rId1" Type="http://schemas.openxmlformats.org/officeDocument/2006/relationships/slideLayout" Target="../slideLayouts/slideLayout2.xml"/><Relationship Id="rId4" Type="http://schemas.openxmlformats.org/officeDocument/2006/relationships/hyperlink" Target="https://www.england.nhs.uk/digitaltechnology/nhs-digital-academy/"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_rels/slide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txBox="1">
            <a:spLocks noGrp="1"/>
          </p:cNvSpPr>
          <p:nvPr>
            <p:ph type="ctrTitle"/>
          </p:nvPr>
        </p:nvSpPr>
        <p:spPr>
          <a:xfrm>
            <a:off x="174812" y="1257300"/>
            <a:ext cx="8969188" cy="1588500"/>
          </a:xfrm>
          <a:prstGeom prst="rect">
            <a:avLst/>
          </a:prstGeom>
          <a:noFill/>
          <a:ln>
            <a:noFill/>
          </a:ln>
        </p:spPr>
        <p:txBody>
          <a:bodyPr spcFirstLastPara="1" wrap="square" lIns="91425" tIns="91425" rIns="91425" bIns="91425" anchor="b" anchorCtr="0">
            <a:normAutofit/>
          </a:bodyPr>
          <a:lstStyle/>
          <a:p>
            <a:pPr marL="0" lvl="0" indent="0" algn="l" rtl="0">
              <a:lnSpc>
                <a:spcPct val="90000"/>
              </a:lnSpc>
              <a:spcBef>
                <a:spcPts val="0"/>
              </a:spcBef>
              <a:spcAft>
                <a:spcPts val="0"/>
              </a:spcAft>
              <a:buClr>
                <a:schemeClr val="lt1"/>
              </a:buClr>
              <a:buSzPts val="4800"/>
              <a:buFont typeface="Corbel"/>
              <a:buNone/>
            </a:pPr>
            <a:r>
              <a:rPr lang="en-GB" dirty="0"/>
              <a:t>The impact of digital technologies on the healthcare workforce</a:t>
            </a:r>
          </a:p>
        </p:txBody>
      </p:sp>
      <p:sp>
        <p:nvSpPr>
          <p:cNvPr id="135" name="Google Shape;135;p1"/>
          <p:cNvSpPr txBox="1">
            <a:spLocks noGrp="1"/>
          </p:cNvSpPr>
          <p:nvPr>
            <p:ph type="subTitle" idx="1"/>
          </p:nvPr>
        </p:nvSpPr>
        <p:spPr>
          <a:xfrm>
            <a:off x="510450" y="3182312"/>
            <a:ext cx="8123100" cy="944013"/>
          </a:xfrm>
          <a:prstGeom prst="rect">
            <a:avLst/>
          </a:prstGeom>
          <a:noFill/>
          <a:ln>
            <a:noFill/>
          </a:ln>
        </p:spPr>
        <p:txBody>
          <a:bodyPr spcFirstLastPara="1" wrap="square" lIns="91425" tIns="91425" rIns="91425" bIns="91425" anchor="t" anchorCtr="0">
            <a:normAutofit/>
          </a:bodyPr>
          <a:lstStyle/>
          <a:p>
            <a:pPr marL="228600" lvl="0" indent="-228600" algn="l" rtl="0">
              <a:lnSpc>
                <a:spcPct val="100000"/>
              </a:lnSpc>
              <a:spcBef>
                <a:spcPts val="0"/>
              </a:spcBef>
              <a:spcAft>
                <a:spcPts val="0"/>
              </a:spcAft>
              <a:buClr>
                <a:schemeClr val="lt1"/>
              </a:buClr>
              <a:buSzPts val="2400"/>
              <a:buFont typeface="Corbel"/>
              <a:buNone/>
            </a:pPr>
            <a:r>
              <a:rPr lang="en-GB" dirty="0"/>
              <a:t>Henrietta Mbeah-Bankas PGCert. MSc, BSc </a:t>
            </a:r>
          </a:p>
          <a:p>
            <a:pPr marL="228600" lvl="0" indent="-228600" algn="l" rtl="0">
              <a:lnSpc>
                <a:spcPct val="100000"/>
              </a:lnSpc>
              <a:spcBef>
                <a:spcPts val="0"/>
              </a:spcBef>
              <a:spcAft>
                <a:spcPts val="0"/>
              </a:spcAft>
              <a:buClr>
                <a:schemeClr val="lt1"/>
              </a:buClr>
              <a:buSzPts val="2400"/>
              <a:buFont typeface="Corbel"/>
              <a:buNone/>
            </a:pPr>
            <a:r>
              <a:rPr lang="en-GB" dirty="0"/>
              <a:t>Head of Blended Learning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CF6D16E-D4D0-0E4D-80C1-86B54276DA9F}"/>
              </a:ext>
            </a:extLst>
          </p:cNvPr>
          <p:cNvSpPr txBox="1">
            <a:spLocks/>
          </p:cNvSpPr>
          <p:nvPr/>
        </p:nvSpPr>
        <p:spPr>
          <a:xfrm>
            <a:off x="1214437" y="71437"/>
            <a:ext cx="6654215" cy="509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725" dirty="0">
              <a:solidFill>
                <a:srgbClr val="A00054"/>
              </a:solidFill>
            </a:endParaRPr>
          </a:p>
        </p:txBody>
      </p:sp>
      <p:sp>
        <p:nvSpPr>
          <p:cNvPr id="3" name="Title 3">
            <a:extLst>
              <a:ext uri="{FF2B5EF4-FFF2-40B4-BE49-F238E27FC236}">
                <a16:creationId xmlns:a16="http://schemas.microsoft.com/office/drawing/2014/main" id="{4AC1EA77-CBE4-554A-8406-96B33FC30616}"/>
              </a:ext>
            </a:extLst>
          </p:cNvPr>
          <p:cNvSpPr txBox="1">
            <a:spLocks/>
          </p:cNvSpPr>
          <p:nvPr/>
        </p:nvSpPr>
        <p:spPr>
          <a:xfrm>
            <a:off x="1214437" y="581025"/>
            <a:ext cx="6654215" cy="509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725" dirty="0">
                <a:solidFill>
                  <a:srgbClr val="003893"/>
                </a:solidFill>
              </a:rPr>
              <a:t>Supporting our senior leaders</a:t>
            </a:r>
          </a:p>
        </p:txBody>
      </p:sp>
      <p:sp>
        <p:nvSpPr>
          <p:cNvPr id="4" name="Rectangle 3">
            <a:extLst>
              <a:ext uri="{FF2B5EF4-FFF2-40B4-BE49-F238E27FC236}">
                <a16:creationId xmlns:a16="http://schemas.microsoft.com/office/drawing/2014/main" id="{61890638-7C51-7B40-9AC9-A7DE637B3724}"/>
              </a:ext>
            </a:extLst>
          </p:cNvPr>
          <p:cNvSpPr/>
          <p:nvPr/>
        </p:nvSpPr>
        <p:spPr>
          <a:xfrm>
            <a:off x="3817588" y="1440183"/>
            <a:ext cx="2702798" cy="570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A00054"/>
              </a:buClr>
              <a:buSzPct val="105000"/>
            </a:pPr>
            <a:r>
              <a:rPr lang="en-US" sz="1500" dirty="0">
                <a:solidFill>
                  <a:schemeClr val="tx1"/>
                </a:solidFill>
                <a:latin typeface="Calibri Light" panose="020F0302020204030204" pitchFamily="34" charset="0"/>
                <a:cs typeface="Calibri Light" panose="020F0302020204030204" pitchFamily="34" charset="0"/>
              </a:rPr>
              <a:t>Board development </a:t>
            </a:r>
            <a:br>
              <a:rPr lang="en-US" sz="1500" dirty="0">
                <a:solidFill>
                  <a:schemeClr val="tx1"/>
                </a:solidFill>
                <a:latin typeface="Calibri Light" panose="020F0302020204030204" pitchFamily="34" charset="0"/>
                <a:cs typeface="Calibri Light" panose="020F0302020204030204" pitchFamily="34" charset="0"/>
              </a:rPr>
            </a:br>
            <a:r>
              <a:rPr lang="en-US" sz="1500" dirty="0">
                <a:solidFill>
                  <a:schemeClr val="tx1"/>
                </a:solidFill>
                <a:latin typeface="Calibri Light" panose="020F0302020204030204" pitchFamily="34" charset="0"/>
                <a:cs typeface="Calibri Light" panose="020F0302020204030204" pitchFamily="34" charset="0"/>
              </a:rPr>
              <a:t>and support</a:t>
            </a:r>
            <a:endParaRPr lang="en-GB" sz="1500" dirty="0">
              <a:solidFill>
                <a:schemeClr val="tx1"/>
              </a:solidFill>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A1574527-140A-CC40-8E12-1CEA4F04B329}"/>
              </a:ext>
            </a:extLst>
          </p:cNvPr>
          <p:cNvSpPr/>
          <p:nvPr/>
        </p:nvSpPr>
        <p:spPr>
          <a:xfrm flipV="1">
            <a:off x="2948975" y="1403269"/>
            <a:ext cx="776715" cy="706832"/>
          </a:xfrm>
          <a:prstGeom prst="rect">
            <a:avLst/>
          </a:prstGeom>
          <a:solidFill>
            <a:srgbClr val="A000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5F5450F-3E8F-9F46-8B33-115E85E5024A}"/>
              </a:ext>
            </a:extLst>
          </p:cNvPr>
          <p:cNvSpPr/>
          <p:nvPr/>
        </p:nvSpPr>
        <p:spPr>
          <a:xfrm>
            <a:off x="3817425" y="2544770"/>
            <a:ext cx="2702798" cy="3398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A00054"/>
              </a:buClr>
              <a:buSzPct val="105000"/>
            </a:pPr>
            <a:r>
              <a:rPr lang="en-US" sz="1500" dirty="0">
                <a:solidFill>
                  <a:schemeClr val="tx1"/>
                </a:solidFill>
                <a:latin typeface="Calibri Light" panose="020F0302020204030204" pitchFamily="34" charset="0"/>
                <a:cs typeface="Calibri Light" panose="020F0302020204030204" pitchFamily="34" charset="0"/>
              </a:rPr>
              <a:t>Digital into leadership learning</a:t>
            </a:r>
            <a:endParaRPr lang="en-GB" sz="1500" dirty="0">
              <a:solidFill>
                <a:schemeClr val="tx1"/>
              </a:solidFill>
              <a:latin typeface="Calibri Light" panose="020F030202020403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37D55E8A-9D0E-564F-A055-2D2D42FF64FB}"/>
              </a:ext>
            </a:extLst>
          </p:cNvPr>
          <p:cNvSpPr/>
          <p:nvPr/>
        </p:nvSpPr>
        <p:spPr>
          <a:xfrm>
            <a:off x="2939431" y="2472552"/>
            <a:ext cx="786260" cy="776715"/>
          </a:xfrm>
          <a:prstGeom prst="rect">
            <a:avLst/>
          </a:prstGeom>
          <a:solidFill>
            <a:srgbClr val="A000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pic>
        <p:nvPicPr>
          <p:cNvPr id="22" name="Picture 21">
            <a:extLst>
              <a:ext uri="{FF2B5EF4-FFF2-40B4-BE49-F238E27FC236}">
                <a16:creationId xmlns:a16="http://schemas.microsoft.com/office/drawing/2014/main" id="{6289279B-FCBF-6346-8A67-D16B05A26CF7}"/>
              </a:ext>
            </a:extLst>
          </p:cNvPr>
          <p:cNvPicPr>
            <a:picLocks noChangeAspect="1"/>
          </p:cNvPicPr>
          <p:nvPr/>
        </p:nvPicPr>
        <p:blipFill>
          <a:blip r:embed="rId3"/>
          <a:stretch>
            <a:fillRect/>
          </a:stretch>
        </p:blipFill>
        <p:spPr>
          <a:xfrm>
            <a:off x="2939430" y="2571750"/>
            <a:ext cx="681955" cy="985044"/>
          </a:xfrm>
          <a:prstGeom prst="rect">
            <a:avLst/>
          </a:prstGeom>
        </p:spPr>
      </p:pic>
      <p:pic>
        <p:nvPicPr>
          <p:cNvPr id="23" name="Picture 22">
            <a:extLst>
              <a:ext uri="{FF2B5EF4-FFF2-40B4-BE49-F238E27FC236}">
                <a16:creationId xmlns:a16="http://schemas.microsoft.com/office/drawing/2014/main" id="{53023B84-F872-824C-8A08-E36889EE3D0C}"/>
              </a:ext>
            </a:extLst>
          </p:cNvPr>
          <p:cNvPicPr>
            <a:picLocks noChangeAspect="1"/>
          </p:cNvPicPr>
          <p:nvPr/>
        </p:nvPicPr>
        <p:blipFill>
          <a:blip r:embed="rId4"/>
          <a:stretch>
            <a:fillRect/>
          </a:stretch>
        </p:blipFill>
        <p:spPr>
          <a:xfrm>
            <a:off x="2939431" y="1302547"/>
            <a:ext cx="786260" cy="776715"/>
          </a:xfrm>
          <a:prstGeom prst="rect">
            <a:avLst/>
          </a:prstGeom>
        </p:spPr>
      </p:pic>
      <p:sp>
        <p:nvSpPr>
          <p:cNvPr id="6" name="Title 5">
            <a:extLst>
              <a:ext uri="{FF2B5EF4-FFF2-40B4-BE49-F238E27FC236}">
                <a16:creationId xmlns:a16="http://schemas.microsoft.com/office/drawing/2014/main" id="{0A2C0210-D875-BFA1-848C-163F67A17CBB}"/>
              </a:ext>
            </a:extLst>
          </p:cNvPr>
          <p:cNvSpPr>
            <a:spLocks noGrp="1"/>
          </p:cNvSpPr>
          <p:nvPr>
            <p:ph type="title"/>
          </p:nvPr>
        </p:nvSpPr>
        <p:spPr>
          <a:xfrm>
            <a:off x="352590" y="1927086"/>
            <a:ext cx="2248734" cy="1090932"/>
          </a:xfrm>
        </p:spPr>
        <p:txBody>
          <a:bodyPr/>
          <a:lstStyle/>
          <a:p>
            <a:r>
              <a:rPr lang="en-US" sz="2800" b="1" dirty="0">
                <a:solidFill>
                  <a:srgbClr val="A00054"/>
                </a:solidFill>
              </a:rPr>
              <a:t>2 //</a:t>
            </a:r>
            <a:r>
              <a:rPr lang="en-US" sz="2800" dirty="0">
                <a:solidFill>
                  <a:srgbClr val="A00054"/>
                </a:solidFill>
              </a:rPr>
              <a:t> How are we set up to deliver? – Delivery workstreams</a:t>
            </a:r>
            <a:br>
              <a:rPr lang="en-US" sz="2800" dirty="0">
                <a:solidFill>
                  <a:srgbClr val="A00054"/>
                </a:solidFill>
              </a:rPr>
            </a:br>
            <a:endParaRPr lang="en-GB" dirty="0"/>
          </a:p>
        </p:txBody>
      </p:sp>
      <p:sp>
        <p:nvSpPr>
          <p:cNvPr id="7" name="Text Placeholder 6">
            <a:extLst>
              <a:ext uri="{FF2B5EF4-FFF2-40B4-BE49-F238E27FC236}">
                <a16:creationId xmlns:a16="http://schemas.microsoft.com/office/drawing/2014/main" id="{D832362C-08C2-6AEF-FE87-57947B4BE48F}"/>
              </a:ext>
            </a:extLst>
          </p:cNvPr>
          <p:cNvSpPr>
            <a:spLocks noGrp="1"/>
          </p:cNvSpPr>
          <p:nvPr>
            <p:ph type="body" idx="1"/>
          </p:nvPr>
        </p:nvSpPr>
        <p:spPr>
          <a:xfrm>
            <a:off x="628650" y="1225472"/>
            <a:ext cx="7886700" cy="3406853"/>
          </a:xfrm>
        </p:spPr>
        <p:txBody>
          <a:bodyPr>
            <a:normAutofit/>
          </a:bodyPr>
          <a:lstStyle/>
          <a:p>
            <a:pPr marL="114300" indent="0">
              <a:buNone/>
            </a:pPr>
            <a:r>
              <a:rPr lang="en-GB" sz="800" dirty="0"/>
              <a:t>.</a:t>
            </a:r>
          </a:p>
        </p:txBody>
      </p:sp>
    </p:spTree>
    <p:extLst>
      <p:ext uri="{BB962C8B-B14F-4D97-AF65-F5344CB8AC3E}">
        <p14:creationId xmlns:p14="http://schemas.microsoft.com/office/powerpoint/2010/main" val="63283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F0602D-F2F4-EE4C-BE91-1DC8A00238BF}"/>
              </a:ext>
            </a:extLst>
          </p:cNvPr>
          <p:cNvPicPr>
            <a:picLocks noChangeAspect="1"/>
          </p:cNvPicPr>
          <p:nvPr/>
        </p:nvPicPr>
        <p:blipFill>
          <a:blip r:embed="rId2"/>
          <a:stretch>
            <a:fillRect/>
          </a:stretch>
        </p:blipFill>
        <p:spPr>
          <a:xfrm>
            <a:off x="2336675" y="729983"/>
            <a:ext cx="4490395" cy="4243643"/>
          </a:xfrm>
          <a:prstGeom prst="rect">
            <a:avLst/>
          </a:prstGeom>
        </p:spPr>
      </p:pic>
      <p:sp>
        <p:nvSpPr>
          <p:cNvPr id="3" name="Title 3">
            <a:extLst>
              <a:ext uri="{FF2B5EF4-FFF2-40B4-BE49-F238E27FC236}">
                <a16:creationId xmlns:a16="http://schemas.microsoft.com/office/drawing/2014/main" id="{4AC1EA77-CBE4-554A-8406-96B33FC30616}"/>
              </a:ext>
            </a:extLst>
          </p:cNvPr>
          <p:cNvSpPr txBox="1">
            <a:spLocks/>
          </p:cNvSpPr>
          <p:nvPr/>
        </p:nvSpPr>
        <p:spPr>
          <a:xfrm>
            <a:off x="3905655" y="2185893"/>
            <a:ext cx="1486645" cy="9206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725" dirty="0">
                <a:solidFill>
                  <a:srgbClr val="003893"/>
                </a:solidFill>
              </a:rPr>
              <a:t>Supporting our digital experts</a:t>
            </a:r>
          </a:p>
        </p:txBody>
      </p:sp>
      <p:sp>
        <p:nvSpPr>
          <p:cNvPr id="2" name="Title 3">
            <a:extLst>
              <a:ext uri="{FF2B5EF4-FFF2-40B4-BE49-F238E27FC236}">
                <a16:creationId xmlns:a16="http://schemas.microsoft.com/office/drawing/2014/main" id="{ACF6D16E-D4D0-0E4D-80C1-86B54276DA9F}"/>
              </a:ext>
            </a:extLst>
          </p:cNvPr>
          <p:cNvSpPr txBox="1">
            <a:spLocks/>
          </p:cNvSpPr>
          <p:nvPr/>
        </p:nvSpPr>
        <p:spPr>
          <a:xfrm>
            <a:off x="1321869" y="338614"/>
            <a:ext cx="6654215" cy="509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725" b="1" dirty="0">
                <a:solidFill>
                  <a:srgbClr val="A00054"/>
                </a:solidFill>
              </a:rPr>
              <a:t>2 //</a:t>
            </a:r>
            <a:r>
              <a:rPr lang="en-US" sz="1725" dirty="0">
                <a:solidFill>
                  <a:srgbClr val="A00054"/>
                </a:solidFill>
              </a:rPr>
              <a:t> How are we set up to deliver? – Delivery workstreams</a:t>
            </a:r>
          </a:p>
        </p:txBody>
      </p:sp>
      <p:sp>
        <p:nvSpPr>
          <p:cNvPr id="4" name="Rectangle 3">
            <a:extLst>
              <a:ext uri="{FF2B5EF4-FFF2-40B4-BE49-F238E27FC236}">
                <a16:creationId xmlns:a16="http://schemas.microsoft.com/office/drawing/2014/main" id="{4AD3A511-25A6-BA41-AF3A-507D42B2F6BD}"/>
              </a:ext>
            </a:extLst>
          </p:cNvPr>
          <p:cNvSpPr/>
          <p:nvPr/>
        </p:nvSpPr>
        <p:spPr>
          <a:xfrm>
            <a:off x="3178912" y="1012972"/>
            <a:ext cx="1037603" cy="66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E28C05"/>
              </a:buClr>
              <a:buSzPct val="105000"/>
            </a:pPr>
            <a:r>
              <a:rPr lang="en-US" sz="1200" dirty="0">
                <a:solidFill>
                  <a:schemeClr val="bg1"/>
                </a:solidFill>
                <a:latin typeface="Calibri Light" panose="020F0302020204030204" pitchFamily="34" charset="0"/>
                <a:cs typeface="Calibri Light" panose="020F0302020204030204" pitchFamily="34" charset="0"/>
              </a:rPr>
              <a:t>Digital professions (standards)</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7E319723-5EA9-6D46-B2EF-2350FDB000C1}"/>
              </a:ext>
            </a:extLst>
          </p:cNvPr>
          <p:cNvSpPr/>
          <p:nvPr/>
        </p:nvSpPr>
        <p:spPr>
          <a:xfrm>
            <a:off x="2646114" y="2598168"/>
            <a:ext cx="1051600" cy="66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E28C05"/>
              </a:buClr>
              <a:buSzPct val="105000"/>
            </a:pPr>
            <a:r>
              <a:rPr lang="en-US" sz="1200" dirty="0">
                <a:solidFill>
                  <a:schemeClr val="bg1"/>
                </a:solidFill>
                <a:latin typeface="Calibri Light" panose="020F0302020204030204" pitchFamily="34" charset="0"/>
                <a:cs typeface="Calibri Light" panose="020F0302020204030204" pitchFamily="34" charset="0"/>
              </a:rPr>
              <a:t>Collaborative digital communities</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854B1AB9-19FD-B641-A65A-D0A913A14D2C}"/>
              </a:ext>
            </a:extLst>
          </p:cNvPr>
          <p:cNvSpPr/>
          <p:nvPr/>
        </p:nvSpPr>
        <p:spPr>
          <a:xfrm>
            <a:off x="4013089" y="3605917"/>
            <a:ext cx="1117823" cy="66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E28C05"/>
              </a:buClr>
              <a:buSzPct val="105000"/>
            </a:pPr>
            <a:r>
              <a:rPr lang="en-US" sz="1200" dirty="0">
                <a:solidFill>
                  <a:schemeClr val="bg1"/>
                </a:solidFill>
                <a:latin typeface="Calibri Light" panose="020F0302020204030204" pitchFamily="34" charset="0"/>
                <a:cs typeface="Calibri Light" panose="020F0302020204030204" pitchFamily="34" charset="0"/>
              </a:rPr>
              <a:t>Digital diversity and inclusion</a:t>
            </a:r>
            <a:r>
              <a:rPr lang="en-GB" sz="1200" dirty="0">
                <a:solidFill>
                  <a:schemeClr val="bg1"/>
                </a:solidFill>
                <a:latin typeface="Calibri Light" panose="020F0302020204030204" pitchFamily="34" charset="0"/>
                <a:cs typeface="Calibri Light" panose="020F0302020204030204" pitchFamily="34" charset="0"/>
              </a:rPr>
              <a:t> </a:t>
            </a:r>
          </a:p>
        </p:txBody>
      </p:sp>
      <p:sp>
        <p:nvSpPr>
          <p:cNvPr id="12" name="Rectangle 11">
            <a:extLst>
              <a:ext uri="{FF2B5EF4-FFF2-40B4-BE49-F238E27FC236}">
                <a16:creationId xmlns:a16="http://schemas.microsoft.com/office/drawing/2014/main" id="{3AACFEF8-3476-E348-903A-B7B4D085A729}"/>
              </a:ext>
            </a:extLst>
          </p:cNvPr>
          <p:cNvSpPr/>
          <p:nvPr/>
        </p:nvSpPr>
        <p:spPr>
          <a:xfrm>
            <a:off x="4954450" y="927187"/>
            <a:ext cx="1037603" cy="84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E28C05"/>
              </a:buClr>
              <a:buSzPct val="105000"/>
            </a:pPr>
            <a:r>
              <a:rPr lang="en-US" sz="1200" dirty="0">
                <a:solidFill>
                  <a:schemeClr val="bg1"/>
                </a:solidFill>
                <a:latin typeface="Calibri Light" panose="020F0302020204030204" pitchFamily="34" charset="0"/>
                <a:cs typeface="Calibri Light" panose="020F0302020204030204" pitchFamily="34" charset="0"/>
              </a:rPr>
              <a:t>Roles, pathways (current roles)</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131C77CB-A4F8-DE41-AA4A-673A6F4E9C88}"/>
              </a:ext>
            </a:extLst>
          </p:cNvPr>
          <p:cNvSpPr/>
          <p:nvPr/>
        </p:nvSpPr>
        <p:spPr>
          <a:xfrm>
            <a:off x="5460284" y="2382384"/>
            <a:ext cx="1037603" cy="1032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E28C05"/>
              </a:buClr>
              <a:buSzPct val="105000"/>
            </a:pPr>
            <a:r>
              <a:rPr lang="en-US" sz="1200" dirty="0">
                <a:solidFill>
                  <a:schemeClr val="bg1"/>
                </a:solidFill>
                <a:latin typeface="Calibri Light" panose="020F0302020204030204" pitchFamily="34" charset="0"/>
                <a:cs typeface="Calibri Light" panose="020F0302020204030204" pitchFamily="34" charset="0"/>
              </a:rPr>
              <a:t>Skills development networks: 'ISDN in a Box' </a:t>
            </a:r>
            <a:endParaRPr lang="en-GB" sz="12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3093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95EB19-C60C-FD48-AA60-53042A8CB18A}"/>
              </a:ext>
            </a:extLst>
          </p:cNvPr>
          <p:cNvPicPr>
            <a:picLocks noChangeAspect="1"/>
          </p:cNvPicPr>
          <p:nvPr/>
        </p:nvPicPr>
        <p:blipFill>
          <a:blip r:embed="rId3"/>
          <a:stretch>
            <a:fillRect/>
          </a:stretch>
        </p:blipFill>
        <p:spPr>
          <a:xfrm>
            <a:off x="3147953" y="727885"/>
            <a:ext cx="2967134" cy="3464729"/>
          </a:xfrm>
          <a:prstGeom prst="rect">
            <a:avLst/>
          </a:prstGeom>
        </p:spPr>
      </p:pic>
      <p:sp>
        <p:nvSpPr>
          <p:cNvPr id="4" name="Rectangle 3">
            <a:extLst>
              <a:ext uri="{FF2B5EF4-FFF2-40B4-BE49-F238E27FC236}">
                <a16:creationId xmlns:a16="http://schemas.microsoft.com/office/drawing/2014/main" id="{C05D47C4-F3EE-7844-8BC0-02E7D95DED25}"/>
              </a:ext>
            </a:extLst>
          </p:cNvPr>
          <p:cNvSpPr/>
          <p:nvPr/>
        </p:nvSpPr>
        <p:spPr>
          <a:xfrm>
            <a:off x="3632369" y="856826"/>
            <a:ext cx="2314694" cy="293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003893"/>
              </a:buClr>
              <a:buSzPct val="105000"/>
            </a:pPr>
            <a:r>
              <a:rPr lang="en-US" sz="1200" dirty="0">
                <a:solidFill>
                  <a:schemeClr val="bg1"/>
                </a:solidFill>
                <a:latin typeface="Calibri Light" panose="020F0302020204030204" pitchFamily="34" charset="0"/>
                <a:cs typeface="Calibri Light" panose="020F0302020204030204" pitchFamily="34" charset="0"/>
              </a:rPr>
              <a:t>Digital workforce planning</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CE96B8D1-A43F-8548-A1FD-3EADC2358A83}"/>
              </a:ext>
            </a:extLst>
          </p:cNvPr>
          <p:cNvSpPr/>
          <p:nvPr/>
        </p:nvSpPr>
        <p:spPr>
          <a:xfrm>
            <a:off x="3474173" y="2166529"/>
            <a:ext cx="2314694" cy="293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003893"/>
              </a:buClr>
              <a:buSzPct val="105000"/>
            </a:pPr>
            <a:r>
              <a:rPr lang="en-US" sz="1200" dirty="0">
                <a:solidFill>
                  <a:schemeClr val="bg1"/>
                </a:solidFill>
                <a:latin typeface="Calibri Light" panose="020F0302020204030204" pitchFamily="34" charset="0"/>
                <a:cs typeface="Calibri Light" panose="020F0302020204030204" pitchFamily="34" charset="0"/>
              </a:rPr>
              <a:t>Roles, pathways (emerging roles)</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9F40A246-E765-1340-8F59-C91DF31729A0}"/>
              </a:ext>
            </a:extLst>
          </p:cNvPr>
          <p:cNvSpPr/>
          <p:nvPr/>
        </p:nvSpPr>
        <p:spPr>
          <a:xfrm>
            <a:off x="3414653" y="2837722"/>
            <a:ext cx="2314694" cy="293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003893"/>
              </a:buClr>
              <a:buSzPct val="105000"/>
            </a:pPr>
            <a:r>
              <a:rPr lang="en-US" sz="1200" dirty="0">
                <a:solidFill>
                  <a:schemeClr val="bg1"/>
                </a:solidFill>
                <a:latin typeface="Calibri Light" panose="020F0302020204030204" pitchFamily="34" charset="0"/>
                <a:cs typeface="Calibri Light" panose="020F0302020204030204" pitchFamily="34" charset="0"/>
              </a:rPr>
              <a:t>Future digital workforce models</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952B2331-D3EC-AC48-ABC7-D7D93A3860EB}"/>
              </a:ext>
            </a:extLst>
          </p:cNvPr>
          <p:cNvSpPr/>
          <p:nvPr/>
        </p:nvSpPr>
        <p:spPr>
          <a:xfrm>
            <a:off x="4257945" y="3425101"/>
            <a:ext cx="1167807" cy="47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003893"/>
              </a:buClr>
              <a:buSzPct val="105000"/>
            </a:pPr>
            <a:r>
              <a:rPr lang="en-US" sz="1200" dirty="0">
                <a:solidFill>
                  <a:schemeClr val="bg1"/>
                </a:solidFill>
                <a:latin typeface="Calibri Light" panose="020F0302020204030204" pitchFamily="34" charset="0"/>
                <a:cs typeface="Calibri Light" panose="020F0302020204030204" pitchFamily="34" charset="0"/>
              </a:rPr>
              <a:t>Industry collaboration</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DDC6897C-3D8C-FC49-A5C9-E50BEE9BAE98}"/>
              </a:ext>
            </a:extLst>
          </p:cNvPr>
          <p:cNvSpPr/>
          <p:nvPr/>
        </p:nvSpPr>
        <p:spPr>
          <a:xfrm>
            <a:off x="3632369" y="1270406"/>
            <a:ext cx="2314694" cy="66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003893"/>
              </a:buClr>
              <a:buSzPct val="105000"/>
            </a:pPr>
            <a:r>
              <a:rPr lang="en-US" sz="1200" dirty="0">
                <a:solidFill>
                  <a:schemeClr val="bg1"/>
                </a:solidFill>
                <a:latin typeface="Calibri Light" panose="020F0302020204030204" pitchFamily="34" charset="0"/>
                <a:cs typeface="Calibri Light" panose="020F0302020204030204" pitchFamily="34" charset="0"/>
              </a:rPr>
              <a:t>Fellowships / freedom to innovate </a:t>
            </a:r>
            <a:br>
              <a:rPr lang="en-US" sz="1200" dirty="0">
                <a:solidFill>
                  <a:schemeClr val="bg1"/>
                </a:solidFill>
                <a:latin typeface="Calibri Light" panose="020F0302020204030204" pitchFamily="34" charset="0"/>
                <a:cs typeface="Calibri Light" panose="020F0302020204030204" pitchFamily="34" charset="0"/>
              </a:rPr>
            </a:br>
            <a:r>
              <a:rPr lang="en-US" sz="1200" dirty="0">
                <a:solidFill>
                  <a:schemeClr val="bg1"/>
                </a:solidFill>
                <a:latin typeface="Calibri Light" panose="020F0302020204030204" pitchFamily="34" charset="0"/>
                <a:cs typeface="Calibri Light" panose="020F0302020204030204" pitchFamily="34" charset="0"/>
              </a:rPr>
              <a:t>(including The </a:t>
            </a:r>
            <a:r>
              <a:rPr lang="en-US" sz="1200" dirty="0" err="1">
                <a:solidFill>
                  <a:schemeClr val="bg1"/>
                </a:solidFill>
                <a:latin typeface="Calibri Light" panose="020F0302020204030204" pitchFamily="34" charset="0"/>
                <a:cs typeface="Calibri Light" panose="020F0302020204030204" pitchFamily="34" charset="0"/>
              </a:rPr>
              <a:t>Topol</a:t>
            </a:r>
            <a:r>
              <a:rPr lang="en-US" sz="1200" dirty="0">
                <a:solidFill>
                  <a:schemeClr val="bg1"/>
                </a:solidFill>
                <a:latin typeface="Calibri Light" panose="020F0302020204030204" pitchFamily="34" charset="0"/>
                <a:cs typeface="Calibri Light" panose="020F0302020204030204" pitchFamily="34" charset="0"/>
              </a:rPr>
              <a:t> Digital Fellowships)</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16" name="Title 3">
            <a:extLst>
              <a:ext uri="{FF2B5EF4-FFF2-40B4-BE49-F238E27FC236}">
                <a16:creationId xmlns:a16="http://schemas.microsoft.com/office/drawing/2014/main" id="{AA7C39A2-F239-BB4D-A6F2-8DA1BBA13CCB}"/>
              </a:ext>
            </a:extLst>
          </p:cNvPr>
          <p:cNvSpPr txBox="1">
            <a:spLocks/>
          </p:cNvSpPr>
          <p:nvPr/>
        </p:nvSpPr>
        <p:spPr>
          <a:xfrm>
            <a:off x="1514740" y="4549208"/>
            <a:ext cx="6654215" cy="509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725" dirty="0">
                <a:solidFill>
                  <a:srgbClr val="003893"/>
                </a:solidFill>
              </a:rPr>
              <a:t>Building our future digital workforce</a:t>
            </a:r>
          </a:p>
        </p:txBody>
      </p:sp>
    </p:spTree>
    <p:extLst>
      <p:ext uri="{BB962C8B-B14F-4D97-AF65-F5344CB8AC3E}">
        <p14:creationId xmlns:p14="http://schemas.microsoft.com/office/powerpoint/2010/main" val="90948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F0602D-F2F4-EE4C-BE91-1DC8A00238BF}"/>
              </a:ext>
            </a:extLst>
          </p:cNvPr>
          <p:cNvPicPr>
            <a:picLocks noChangeAspect="1"/>
          </p:cNvPicPr>
          <p:nvPr/>
        </p:nvPicPr>
        <p:blipFill>
          <a:blip r:embed="rId2"/>
          <a:stretch>
            <a:fillRect/>
          </a:stretch>
        </p:blipFill>
        <p:spPr>
          <a:xfrm>
            <a:off x="2618063" y="689865"/>
            <a:ext cx="3873089" cy="3851082"/>
          </a:xfrm>
          <a:prstGeom prst="rect">
            <a:avLst/>
          </a:prstGeom>
        </p:spPr>
      </p:pic>
      <p:sp>
        <p:nvSpPr>
          <p:cNvPr id="3" name="Title 3">
            <a:extLst>
              <a:ext uri="{FF2B5EF4-FFF2-40B4-BE49-F238E27FC236}">
                <a16:creationId xmlns:a16="http://schemas.microsoft.com/office/drawing/2014/main" id="{4AC1EA77-CBE4-554A-8406-96B33FC30616}"/>
              </a:ext>
            </a:extLst>
          </p:cNvPr>
          <p:cNvSpPr txBox="1">
            <a:spLocks/>
          </p:cNvSpPr>
          <p:nvPr/>
        </p:nvSpPr>
        <p:spPr>
          <a:xfrm>
            <a:off x="3905655" y="2185893"/>
            <a:ext cx="1486645" cy="9206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725" dirty="0">
              <a:solidFill>
                <a:srgbClr val="003893"/>
              </a:solidFill>
            </a:endParaRPr>
          </a:p>
        </p:txBody>
      </p:sp>
      <p:sp>
        <p:nvSpPr>
          <p:cNvPr id="2" name="Title 3">
            <a:extLst>
              <a:ext uri="{FF2B5EF4-FFF2-40B4-BE49-F238E27FC236}">
                <a16:creationId xmlns:a16="http://schemas.microsoft.com/office/drawing/2014/main" id="{ACF6D16E-D4D0-0E4D-80C1-86B54276DA9F}"/>
              </a:ext>
            </a:extLst>
          </p:cNvPr>
          <p:cNvSpPr txBox="1">
            <a:spLocks/>
          </p:cNvSpPr>
          <p:nvPr/>
        </p:nvSpPr>
        <p:spPr>
          <a:xfrm>
            <a:off x="1190510" y="354438"/>
            <a:ext cx="6654215" cy="509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1725" dirty="0">
                <a:solidFill>
                  <a:srgbClr val="A00054"/>
                </a:solidFill>
              </a:rPr>
              <a:t>We commission and support a variety of learning </a:t>
            </a:r>
            <a:r>
              <a:rPr lang="en-US" sz="1725" dirty="0" err="1">
                <a:solidFill>
                  <a:srgbClr val="A00054"/>
                </a:solidFill>
              </a:rPr>
              <a:t>programmes</a:t>
            </a:r>
            <a:r>
              <a:rPr lang="en-US" sz="1725" dirty="0">
                <a:solidFill>
                  <a:srgbClr val="A00054"/>
                </a:solidFill>
              </a:rPr>
              <a:t>…</a:t>
            </a:r>
          </a:p>
        </p:txBody>
      </p:sp>
      <p:sp>
        <p:nvSpPr>
          <p:cNvPr id="4" name="Rectangle 3">
            <a:extLst>
              <a:ext uri="{FF2B5EF4-FFF2-40B4-BE49-F238E27FC236}">
                <a16:creationId xmlns:a16="http://schemas.microsoft.com/office/drawing/2014/main" id="{4AD3A511-25A6-BA41-AF3A-507D42B2F6BD}"/>
              </a:ext>
            </a:extLst>
          </p:cNvPr>
          <p:cNvSpPr/>
          <p:nvPr/>
        </p:nvSpPr>
        <p:spPr>
          <a:xfrm>
            <a:off x="3178911" y="909098"/>
            <a:ext cx="1229316" cy="870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r>
              <a:rPr lang="en-GB" sz="825" b="1" dirty="0"/>
              <a:t>Postgraduate Diploma in Healthcare Leadership </a:t>
            </a:r>
            <a:r>
              <a:rPr lang="en-GB" sz="825" dirty="0"/>
              <a:t>(Imperial College London  &amp; Partners)</a:t>
            </a:r>
            <a:endParaRPr lang="en-GB" sz="825" b="1" dirty="0"/>
          </a:p>
        </p:txBody>
      </p:sp>
      <p:sp>
        <p:nvSpPr>
          <p:cNvPr id="6" name="Rectangle 5">
            <a:extLst>
              <a:ext uri="{FF2B5EF4-FFF2-40B4-BE49-F238E27FC236}">
                <a16:creationId xmlns:a16="http://schemas.microsoft.com/office/drawing/2014/main" id="{7E319723-5EA9-6D46-B2EF-2350FDB000C1}"/>
              </a:ext>
            </a:extLst>
          </p:cNvPr>
          <p:cNvSpPr/>
          <p:nvPr/>
        </p:nvSpPr>
        <p:spPr>
          <a:xfrm>
            <a:off x="2741970" y="2520883"/>
            <a:ext cx="1051600" cy="75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r>
              <a:rPr lang="en-GB" sz="1050" dirty="0"/>
              <a:t>Digital Futures ICS Teams (Yale University)</a:t>
            </a:r>
          </a:p>
        </p:txBody>
      </p:sp>
      <p:sp>
        <p:nvSpPr>
          <p:cNvPr id="8" name="Rectangle 7">
            <a:extLst>
              <a:ext uri="{FF2B5EF4-FFF2-40B4-BE49-F238E27FC236}">
                <a16:creationId xmlns:a16="http://schemas.microsoft.com/office/drawing/2014/main" id="{854B1AB9-19FD-B641-A65A-D0A913A14D2C}"/>
              </a:ext>
            </a:extLst>
          </p:cNvPr>
          <p:cNvSpPr/>
          <p:nvPr/>
        </p:nvSpPr>
        <p:spPr>
          <a:xfrm>
            <a:off x="4013089" y="3421252"/>
            <a:ext cx="1117823" cy="1032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endParaRPr lang="en-GB" sz="1200" dirty="0"/>
          </a:p>
          <a:p>
            <a:pPr algn="ctr"/>
            <a:r>
              <a:rPr lang="en-GB" sz="1200" dirty="0"/>
              <a:t>Florence Nightingale Digital Scholars</a:t>
            </a:r>
          </a:p>
        </p:txBody>
      </p:sp>
      <p:sp>
        <p:nvSpPr>
          <p:cNvPr id="12" name="Rectangle 11">
            <a:extLst>
              <a:ext uri="{FF2B5EF4-FFF2-40B4-BE49-F238E27FC236}">
                <a16:creationId xmlns:a16="http://schemas.microsoft.com/office/drawing/2014/main" id="{3AACFEF8-3476-E348-903A-B7B4D085A729}"/>
              </a:ext>
            </a:extLst>
          </p:cNvPr>
          <p:cNvSpPr/>
          <p:nvPr/>
        </p:nvSpPr>
        <p:spPr>
          <a:xfrm>
            <a:off x="4873498" y="881020"/>
            <a:ext cx="1037603" cy="940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r>
              <a:rPr lang="it-IT" sz="900" dirty="0"/>
              <a:t>Expansion of the </a:t>
            </a:r>
            <a:r>
              <a:rPr lang="it-IT" sz="900" b="1" dirty="0"/>
              <a:t>NHS Graduate Digital, Data &amp; Technology </a:t>
            </a:r>
            <a:r>
              <a:rPr lang="it-IT" sz="900" dirty="0"/>
              <a:t>Scheme</a:t>
            </a:r>
            <a:endParaRPr lang="en-GB" sz="900" dirty="0"/>
          </a:p>
        </p:txBody>
      </p:sp>
      <p:sp>
        <p:nvSpPr>
          <p:cNvPr id="14" name="Rectangle 13">
            <a:extLst>
              <a:ext uri="{FF2B5EF4-FFF2-40B4-BE49-F238E27FC236}">
                <a16:creationId xmlns:a16="http://schemas.microsoft.com/office/drawing/2014/main" id="{131C77CB-A4F8-DE41-AA4A-673A6F4E9C88}"/>
              </a:ext>
            </a:extLst>
          </p:cNvPr>
          <p:cNvSpPr/>
          <p:nvPr/>
        </p:nvSpPr>
        <p:spPr>
          <a:xfrm>
            <a:off x="5483274" y="2370991"/>
            <a:ext cx="1014613" cy="1078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r>
              <a:rPr lang="en-GB" sz="1050" dirty="0" err="1"/>
              <a:t>Topol</a:t>
            </a:r>
            <a:r>
              <a:rPr lang="en-GB" sz="1050" dirty="0"/>
              <a:t> Programme for Digital Fellowships (Cohort 2 shortlisting)</a:t>
            </a:r>
          </a:p>
        </p:txBody>
      </p:sp>
      <p:pic>
        <p:nvPicPr>
          <p:cNvPr id="13" name="Picture 14" descr=" Graduates into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197" y="1042040"/>
            <a:ext cx="1279478" cy="6559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80" y="1295403"/>
            <a:ext cx="1429088" cy="53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6" descr="https://lh3.google.com/u/0/d/1SqFSSAOrvh5bPJY318Y1uQIfZ04UWVy3=w1366-h628-iv1"/>
          <p:cNvSpPr>
            <a:spLocks noChangeAspect="1" noChangeArrowheads="1"/>
          </p:cNvSpPr>
          <p:nvPr/>
        </p:nvSpPr>
        <p:spPr bwMode="auto">
          <a:xfrm>
            <a:off x="-352501" y="3247527"/>
            <a:ext cx="268643" cy="2686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050"/>
          </a:p>
        </p:txBody>
      </p:sp>
      <p:sp>
        <p:nvSpPr>
          <p:cNvPr id="7" name="Text Placeholder 6">
            <a:extLst>
              <a:ext uri="{FF2B5EF4-FFF2-40B4-BE49-F238E27FC236}">
                <a16:creationId xmlns:a16="http://schemas.microsoft.com/office/drawing/2014/main" id="{2F6ABF10-445C-3DAF-3E1E-BA74BBBF3AB1}"/>
              </a:ext>
            </a:extLst>
          </p:cNvPr>
          <p:cNvSpPr>
            <a:spLocks noGrp="1"/>
          </p:cNvSpPr>
          <p:nvPr>
            <p:ph type="body" idx="1"/>
          </p:nvPr>
        </p:nvSpPr>
        <p:spPr/>
        <p:txBody>
          <a:bodyPr>
            <a:normAutofit/>
          </a:bodyPr>
          <a:lstStyle/>
          <a:p>
            <a:pPr marL="114300" indent="0">
              <a:buNone/>
            </a:pPr>
            <a:r>
              <a:rPr lang="en-GB" sz="800" dirty="0"/>
              <a:t>.</a:t>
            </a:r>
          </a:p>
        </p:txBody>
      </p:sp>
    </p:spTree>
    <p:extLst>
      <p:ext uri="{BB962C8B-B14F-4D97-AF65-F5344CB8AC3E}">
        <p14:creationId xmlns:p14="http://schemas.microsoft.com/office/powerpoint/2010/main" val="375808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endParaRPr lang="en-US" dirty="0"/>
          </a:p>
        </p:txBody>
      </p:sp>
      <p:sp>
        <p:nvSpPr>
          <p:cNvPr id="4" name="Text Placeholder 3">
            <a:extLst>
              <a:ext uri="{FF2B5EF4-FFF2-40B4-BE49-F238E27FC236}">
                <a16:creationId xmlns:a16="http://schemas.microsoft.com/office/drawing/2014/main" id="{435A5447-58BD-0A79-498E-537692D9B0D9}"/>
              </a:ext>
            </a:extLst>
          </p:cNvPr>
          <p:cNvSpPr>
            <a:spLocks noGrp="1"/>
          </p:cNvSpPr>
          <p:nvPr>
            <p:ph type="body" idx="1"/>
          </p:nvPr>
        </p:nvSpPr>
        <p:spPr/>
        <p:txBody>
          <a:bodyPr>
            <a:normAutofit/>
          </a:bodyPr>
          <a:lstStyle/>
          <a:p>
            <a:pPr marL="114300" indent="0">
              <a:buNone/>
            </a:pPr>
            <a:r>
              <a:rPr lang="en-GB" sz="800" dirty="0"/>
              <a:t>.</a:t>
            </a:r>
          </a:p>
        </p:txBody>
      </p:sp>
      <p:sp>
        <p:nvSpPr>
          <p:cNvPr id="6" name="TextBox 5"/>
          <p:cNvSpPr txBox="1"/>
          <p:nvPr/>
        </p:nvSpPr>
        <p:spPr>
          <a:xfrm>
            <a:off x="4816318" y="3962639"/>
            <a:ext cx="184731" cy="209288"/>
          </a:xfrm>
          <a:prstGeom prst="rect">
            <a:avLst/>
          </a:prstGeom>
          <a:noFill/>
        </p:spPr>
        <p:txBody>
          <a:bodyPr wrap="none" rtlCol="0">
            <a:spAutoFit/>
          </a:bodyPr>
          <a:lstStyle/>
          <a:p>
            <a:endParaRPr lang="en-US" sz="760" dirty="0"/>
          </a:p>
        </p:txBody>
      </p:sp>
      <p:sp>
        <p:nvSpPr>
          <p:cNvPr id="3" name="Rectangle 2">
            <a:extLst>
              <a:ext uri="{FF2B5EF4-FFF2-40B4-BE49-F238E27FC236}">
                <a16:creationId xmlns:a16="http://schemas.microsoft.com/office/drawing/2014/main" id="{BEAEAA22-4136-4A0C-B487-2039C99C65FE}"/>
              </a:ext>
            </a:extLst>
          </p:cNvPr>
          <p:cNvSpPr/>
          <p:nvPr/>
        </p:nvSpPr>
        <p:spPr>
          <a:xfrm>
            <a:off x="2605537" y="707636"/>
            <a:ext cx="3543642" cy="403957"/>
          </a:xfrm>
          <a:prstGeom prst="rect">
            <a:avLst/>
          </a:prstGeom>
        </p:spPr>
        <p:txBody>
          <a:bodyPr wrap="square">
            <a:spAutoFit/>
          </a:bodyPr>
          <a:lstStyle/>
          <a:p>
            <a:r>
              <a:rPr lang="en-GB" sz="2025" b="1" dirty="0">
                <a:solidFill>
                  <a:srgbClr val="A00054"/>
                </a:solidFill>
              </a:rPr>
              <a:t>What is digital literacy?</a:t>
            </a:r>
          </a:p>
        </p:txBody>
      </p:sp>
      <p:sp>
        <p:nvSpPr>
          <p:cNvPr id="7" name="Rectangle 6">
            <a:extLst>
              <a:ext uri="{FF2B5EF4-FFF2-40B4-BE49-F238E27FC236}">
                <a16:creationId xmlns:a16="http://schemas.microsoft.com/office/drawing/2014/main" id="{13F5273B-1DF2-471F-A4FF-4E8D29628709}"/>
              </a:ext>
            </a:extLst>
          </p:cNvPr>
          <p:cNvSpPr/>
          <p:nvPr/>
        </p:nvSpPr>
        <p:spPr>
          <a:xfrm>
            <a:off x="1391772" y="1325337"/>
            <a:ext cx="4460912" cy="310470"/>
          </a:xfrm>
          <a:prstGeom prst="rect">
            <a:avLst/>
          </a:prstGeom>
        </p:spPr>
        <p:txBody>
          <a:bodyPr wrap="square">
            <a:spAutoFit/>
          </a:bodyPr>
          <a:lstStyle/>
          <a:p>
            <a:pPr defTabSz="385763">
              <a:lnSpc>
                <a:spcPct val="90000"/>
              </a:lnSpc>
              <a:spcBef>
                <a:spcPts val="422"/>
              </a:spcBef>
            </a:pPr>
            <a:r>
              <a:rPr lang="en-GB" sz="1575" b="1" dirty="0">
                <a:solidFill>
                  <a:srgbClr val="003893"/>
                </a:solidFill>
              </a:rPr>
              <a:t>Health Education England definition</a:t>
            </a:r>
          </a:p>
        </p:txBody>
      </p:sp>
      <p:sp>
        <p:nvSpPr>
          <p:cNvPr id="16" name="Text Placeholder 10">
            <a:extLst>
              <a:ext uri="{FF2B5EF4-FFF2-40B4-BE49-F238E27FC236}">
                <a16:creationId xmlns:a16="http://schemas.microsoft.com/office/drawing/2014/main" id="{EAB91984-8A05-4129-86A5-43EEA0E7138D}"/>
              </a:ext>
            </a:extLst>
          </p:cNvPr>
          <p:cNvSpPr txBox="1">
            <a:spLocks/>
          </p:cNvSpPr>
          <p:nvPr/>
        </p:nvSpPr>
        <p:spPr>
          <a:xfrm>
            <a:off x="1391772" y="2018161"/>
            <a:ext cx="3998437" cy="20895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800" i="1" dirty="0">
                <a:solidFill>
                  <a:srgbClr val="1F2D36"/>
                </a:solidFill>
              </a:rPr>
              <a:t>“Digital literacies are those capabilities that fit someone for living, working, learning, participating and thriving in a digital society.”</a:t>
            </a:r>
          </a:p>
        </p:txBody>
      </p:sp>
      <p:pic>
        <p:nvPicPr>
          <p:cNvPr id="17" name="Picture 16">
            <a:extLst>
              <a:ext uri="{FF2B5EF4-FFF2-40B4-BE49-F238E27FC236}">
                <a16:creationId xmlns:a16="http://schemas.microsoft.com/office/drawing/2014/main" id="{0F146F0C-30D1-452D-90B9-307AE1F4E535}"/>
              </a:ext>
            </a:extLst>
          </p:cNvPr>
          <p:cNvPicPr>
            <a:picLocks noChangeAspect="1"/>
          </p:cNvPicPr>
          <p:nvPr/>
        </p:nvPicPr>
        <p:blipFill>
          <a:blip r:embed="rId3"/>
          <a:stretch>
            <a:fillRect/>
          </a:stretch>
        </p:blipFill>
        <p:spPr>
          <a:xfrm>
            <a:off x="6311627" y="2185918"/>
            <a:ext cx="532086" cy="859404"/>
          </a:xfrm>
          <a:prstGeom prst="rect">
            <a:avLst/>
          </a:prstGeom>
        </p:spPr>
      </p:pic>
      <p:pic>
        <p:nvPicPr>
          <p:cNvPr id="18" name="Picture 17">
            <a:extLst>
              <a:ext uri="{FF2B5EF4-FFF2-40B4-BE49-F238E27FC236}">
                <a16:creationId xmlns:a16="http://schemas.microsoft.com/office/drawing/2014/main" id="{9508A122-948F-4B7D-AD28-BE42279CE30D}"/>
              </a:ext>
            </a:extLst>
          </p:cNvPr>
          <p:cNvPicPr>
            <a:picLocks noChangeAspect="1"/>
          </p:cNvPicPr>
          <p:nvPr/>
        </p:nvPicPr>
        <p:blipFill>
          <a:blip r:embed="rId4"/>
          <a:stretch>
            <a:fillRect/>
          </a:stretch>
        </p:blipFill>
        <p:spPr>
          <a:xfrm>
            <a:off x="5764929" y="2018161"/>
            <a:ext cx="384250" cy="721976"/>
          </a:xfrm>
          <a:prstGeom prst="rect">
            <a:avLst/>
          </a:prstGeom>
        </p:spPr>
      </p:pic>
      <p:pic>
        <p:nvPicPr>
          <p:cNvPr id="19" name="Picture 18" descr="A picture containing vector graphics&#10;&#10;Description generated with high confidence">
            <a:extLst>
              <a:ext uri="{FF2B5EF4-FFF2-40B4-BE49-F238E27FC236}">
                <a16:creationId xmlns:a16="http://schemas.microsoft.com/office/drawing/2014/main" id="{5BE29DF3-51CF-45B3-BB3E-82C7142C6FCD}"/>
              </a:ext>
            </a:extLst>
          </p:cNvPr>
          <p:cNvPicPr>
            <a:picLocks noChangeAspect="1"/>
          </p:cNvPicPr>
          <p:nvPr/>
        </p:nvPicPr>
        <p:blipFill>
          <a:blip r:embed="rId5"/>
          <a:stretch>
            <a:fillRect/>
          </a:stretch>
        </p:blipFill>
        <p:spPr>
          <a:xfrm>
            <a:off x="5572803" y="3102247"/>
            <a:ext cx="804377" cy="1005470"/>
          </a:xfrm>
          <a:prstGeom prst="rect">
            <a:avLst/>
          </a:prstGeom>
        </p:spPr>
      </p:pic>
    </p:spTree>
    <p:extLst>
      <p:ext uri="{BB962C8B-B14F-4D97-AF65-F5344CB8AC3E}">
        <p14:creationId xmlns:p14="http://schemas.microsoft.com/office/powerpoint/2010/main" val="40120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endParaRPr lang="en-US" dirty="0"/>
          </a:p>
        </p:txBody>
      </p:sp>
      <p:sp>
        <p:nvSpPr>
          <p:cNvPr id="3" name="Text Placeholder 2">
            <a:extLst>
              <a:ext uri="{FF2B5EF4-FFF2-40B4-BE49-F238E27FC236}">
                <a16:creationId xmlns:a16="http://schemas.microsoft.com/office/drawing/2014/main" id="{7DF137E8-52EF-B4B6-B152-3D83983ED3E6}"/>
              </a:ext>
            </a:extLst>
          </p:cNvPr>
          <p:cNvSpPr>
            <a:spLocks noGrp="1"/>
          </p:cNvSpPr>
          <p:nvPr>
            <p:ph type="body" idx="1"/>
          </p:nvPr>
        </p:nvSpPr>
        <p:spPr>
          <a:xfrm>
            <a:off x="628650" y="639979"/>
            <a:ext cx="7886700" cy="3992346"/>
          </a:xfrm>
        </p:spPr>
        <p:txBody>
          <a:bodyPr>
            <a:normAutofit/>
          </a:bodyPr>
          <a:lstStyle/>
          <a:p>
            <a:pPr marL="114300" indent="0">
              <a:buNone/>
            </a:pPr>
            <a:r>
              <a:rPr lang="en-GB" sz="800" dirty="0"/>
              <a:t>.</a:t>
            </a:r>
          </a:p>
        </p:txBody>
      </p:sp>
      <p:sp>
        <p:nvSpPr>
          <p:cNvPr id="6" name="TextBox 5"/>
          <p:cNvSpPr txBox="1"/>
          <p:nvPr/>
        </p:nvSpPr>
        <p:spPr>
          <a:xfrm>
            <a:off x="4816318" y="3962639"/>
            <a:ext cx="184731" cy="209288"/>
          </a:xfrm>
          <a:prstGeom prst="rect">
            <a:avLst/>
          </a:prstGeom>
          <a:noFill/>
        </p:spPr>
        <p:txBody>
          <a:bodyPr wrap="none" rtlCol="0">
            <a:spAutoFit/>
          </a:bodyPr>
          <a:lstStyle/>
          <a:p>
            <a:endParaRPr lang="en-US" sz="760" dirty="0"/>
          </a:p>
        </p:txBody>
      </p:sp>
      <p:sp>
        <p:nvSpPr>
          <p:cNvPr id="5" name="Rectangle 4">
            <a:extLst>
              <a:ext uri="{FF2B5EF4-FFF2-40B4-BE49-F238E27FC236}">
                <a16:creationId xmlns:a16="http://schemas.microsoft.com/office/drawing/2014/main" id="{92E1906E-B64D-4E99-BB58-3409E22B1998}"/>
              </a:ext>
            </a:extLst>
          </p:cNvPr>
          <p:cNvSpPr/>
          <p:nvPr/>
        </p:nvSpPr>
        <p:spPr>
          <a:xfrm>
            <a:off x="2296522" y="1373811"/>
            <a:ext cx="4447178" cy="403957"/>
          </a:xfrm>
          <a:prstGeom prst="rect">
            <a:avLst/>
          </a:prstGeom>
        </p:spPr>
        <p:txBody>
          <a:bodyPr wrap="square">
            <a:spAutoFit/>
          </a:bodyPr>
          <a:lstStyle/>
          <a:p>
            <a:endParaRPr lang="en-GB" sz="2025" b="1" dirty="0">
              <a:solidFill>
                <a:srgbClr val="A00054"/>
              </a:solidFill>
            </a:endParaRPr>
          </a:p>
        </p:txBody>
      </p:sp>
      <p:pic>
        <p:nvPicPr>
          <p:cNvPr id="4" name="Picture 3">
            <a:extLst>
              <a:ext uri="{FF2B5EF4-FFF2-40B4-BE49-F238E27FC236}">
                <a16:creationId xmlns:a16="http://schemas.microsoft.com/office/drawing/2014/main" id="{2C898DD6-8D20-1049-C319-61CA8EADBEA0}"/>
              </a:ext>
            </a:extLst>
          </p:cNvPr>
          <p:cNvPicPr>
            <a:picLocks noChangeAspect="1"/>
          </p:cNvPicPr>
          <p:nvPr/>
        </p:nvPicPr>
        <p:blipFill>
          <a:blip r:embed="rId3"/>
          <a:stretch>
            <a:fillRect/>
          </a:stretch>
        </p:blipFill>
        <p:spPr>
          <a:xfrm>
            <a:off x="2756570" y="654004"/>
            <a:ext cx="3987130" cy="4383404"/>
          </a:xfrm>
          <a:prstGeom prst="rect">
            <a:avLst/>
          </a:prstGeom>
        </p:spPr>
      </p:pic>
    </p:spTree>
    <p:extLst>
      <p:ext uri="{BB962C8B-B14F-4D97-AF65-F5344CB8AC3E}">
        <p14:creationId xmlns:p14="http://schemas.microsoft.com/office/powerpoint/2010/main" val="137337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CF6D16E-D4D0-0E4D-80C1-86B54276DA9F}"/>
              </a:ext>
            </a:extLst>
          </p:cNvPr>
          <p:cNvSpPr txBox="1">
            <a:spLocks/>
          </p:cNvSpPr>
          <p:nvPr/>
        </p:nvSpPr>
        <p:spPr>
          <a:xfrm>
            <a:off x="1010653" y="737118"/>
            <a:ext cx="6857999" cy="69839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725" b="1" dirty="0">
                <a:solidFill>
                  <a:srgbClr val="A00054"/>
                </a:solidFill>
              </a:rPr>
              <a:t>2 //</a:t>
            </a:r>
            <a:r>
              <a:rPr lang="en-US" sz="1725" dirty="0">
                <a:solidFill>
                  <a:srgbClr val="A00054"/>
                </a:solidFill>
              </a:rPr>
              <a:t> How are we set up to deliver? – Delivery workstreams</a:t>
            </a:r>
          </a:p>
        </p:txBody>
      </p:sp>
      <p:sp>
        <p:nvSpPr>
          <p:cNvPr id="3" name="Title 3">
            <a:extLst>
              <a:ext uri="{FF2B5EF4-FFF2-40B4-BE49-F238E27FC236}">
                <a16:creationId xmlns:a16="http://schemas.microsoft.com/office/drawing/2014/main" id="{4AC1EA77-CBE4-554A-8406-96B33FC30616}"/>
              </a:ext>
            </a:extLst>
          </p:cNvPr>
          <p:cNvSpPr txBox="1">
            <a:spLocks/>
          </p:cNvSpPr>
          <p:nvPr/>
        </p:nvSpPr>
        <p:spPr>
          <a:xfrm>
            <a:off x="1214437" y="390274"/>
            <a:ext cx="6654215" cy="509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725" dirty="0">
                <a:solidFill>
                  <a:srgbClr val="003893"/>
                </a:solidFill>
              </a:rPr>
              <a:t>Digital literacy of the wider workforce</a:t>
            </a:r>
          </a:p>
        </p:txBody>
      </p:sp>
      <p:sp>
        <p:nvSpPr>
          <p:cNvPr id="4" name="Rectangle 3">
            <a:extLst>
              <a:ext uri="{FF2B5EF4-FFF2-40B4-BE49-F238E27FC236}">
                <a16:creationId xmlns:a16="http://schemas.microsoft.com/office/drawing/2014/main" id="{788D56C2-5BFF-6048-B5BA-88A16B22838E}"/>
              </a:ext>
            </a:extLst>
          </p:cNvPr>
          <p:cNvSpPr/>
          <p:nvPr/>
        </p:nvSpPr>
        <p:spPr>
          <a:xfrm>
            <a:off x="2197787" y="1532601"/>
            <a:ext cx="2314694" cy="47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A00054"/>
              </a:buClr>
            </a:pPr>
            <a:r>
              <a:rPr lang="en-US" sz="1200" dirty="0">
                <a:solidFill>
                  <a:schemeClr val="tx1"/>
                </a:solidFill>
                <a:latin typeface="Calibri Light" panose="020F0302020204030204" pitchFamily="34" charset="0"/>
                <a:cs typeface="Calibri Light" panose="020F0302020204030204" pitchFamily="34" charset="0"/>
              </a:rPr>
              <a:t>Define digital literacy / assessment of needs</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F9926D3A-EAE4-7044-80E2-47F2ACE0D342}"/>
              </a:ext>
            </a:extLst>
          </p:cNvPr>
          <p:cNvSpPr/>
          <p:nvPr/>
        </p:nvSpPr>
        <p:spPr>
          <a:xfrm>
            <a:off x="1576787" y="1653788"/>
            <a:ext cx="621000" cy="236013"/>
          </a:xfrm>
          <a:prstGeom prst="rect">
            <a:avLst/>
          </a:prstGeom>
          <a:solidFill>
            <a:srgbClr val="E28C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0FA669DA-BB9F-E84A-9571-6C528F552159}"/>
              </a:ext>
            </a:extLst>
          </p:cNvPr>
          <p:cNvSpPr/>
          <p:nvPr/>
        </p:nvSpPr>
        <p:spPr>
          <a:xfrm>
            <a:off x="2197787" y="2368796"/>
            <a:ext cx="2314694" cy="47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E28C05"/>
              </a:buClr>
              <a:buSzPct val="105000"/>
            </a:pPr>
            <a:r>
              <a:rPr lang="en-US" sz="1200" dirty="0">
                <a:solidFill>
                  <a:schemeClr val="tx1"/>
                </a:solidFill>
                <a:latin typeface="Calibri Light" panose="020F0302020204030204" pitchFamily="34" charset="0"/>
                <a:cs typeface="Calibri Light" panose="020F0302020204030204" pitchFamily="34" charset="0"/>
              </a:rPr>
              <a:t>Specific workforce areas (digital needs)</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83B89742-5505-F34D-BCC0-E255DE078F37}"/>
              </a:ext>
            </a:extLst>
          </p:cNvPr>
          <p:cNvSpPr/>
          <p:nvPr/>
        </p:nvSpPr>
        <p:spPr>
          <a:xfrm>
            <a:off x="1576787" y="2489982"/>
            <a:ext cx="621000" cy="236013"/>
          </a:xfrm>
          <a:prstGeom prst="rect">
            <a:avLst/>
          </a:prstGeom>
          <a:solidFill>
            <a:srgbClr val="E28C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E9076CE0-F04B-DC4B-BEDB-A24C5ECED939}"/>
              </a:ext>
            </a:extLst>
          </p:cNvPr>
          <p:cNvSpPr/>
          <p:nvPr/>
        </p:nvSpPr>
        <p:spPr>
          <a:xfrm>
            <a:off x="2197787" y="3296823"/>
            <a:ext cx="2314694" cy="293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E28C05"/>
              </a:buClr>
              <a:buSzPct val="105000"/>
            </a:pPr>
            <a:r>
              <a:rPr lang="en-US" sz="1200" dirty="0">
                <a:solidFill>
                  <a:schemeClr val="tx1"/>
                </a:solidFill>
                <a:latin typeface="Calibri Light" panose="020F0302020204030204" pitchFamily="34" charset="0"/>
                <a:cs typeface="Calibri Light" panose="020F0302020204030204" pitchFamily="34" charset="0"/>
              </a:rPr>
              <a:t>Commission and curate learning</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id="{202234A2-0667-C24B-AE2B-423A88C65397}"/>
              </a:ext>
            </a:extLst>
          </p:cNvPr>
          <p:cNvSpPr/>
          <p:nvPr/>
        </p:nvSpPr>
        <p:spPr>
          <a:xfrm>
            <a:off x="1576787" y="3325676"/>
            <a:ext cx="621000" cy="236013"/>
          </a:xfrm>
          <a:prstGeom prst="rect">
            <a:avLst/>
          </a:prstGeom>
          <a:solidFill>
            <a:srgbClr val="E28C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E8C76E99-62AC-1549-8732-3E49FDC69538}"/>
              </a:ext>
            </a:extLst>
          </p:cNvPr>
          <p:cNvSpPr/>
          <p:nvPr/>
        </p:nvSpPr>
        <p:spPr>
          <a:xfrm>
            <a:off x="5343720" y="1532601"/>
            <a:ext cx="2314694" cy="47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E28C05"/>
              </a:buClr>
              <a:buSzPct val="105000"/>
            </a:pPr>
            <a:r>
              <a:rPr lang="en-US" sz="1200" dirty="0">
                <a:solidFill>
                  <a:schemeClr val="tx1"/>
                </a:solidFill>
                <a:latin typeface="Calibri Light" panose="020F0302020204030204" pitchFamily="34" charset="0"/>
                <a:cs typeface="Calibri Light" panose="020F0302020204030204" pitchFamily="34" charset="0"/>
              </a:rPr>
              <a:t>Digital into undergraduate curricula</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E8039C4D-2187-DD46-8585-C952A7B50424}"/>
              </a:ext>
            </a:extLst>
          </p:cNvPr>
          <p:cNvSpPr/>
          <p:nvPr/>
        </p:nvSpPr>
        <p:spPr>
          <a:xfrm>
            <a:off x="4722719" y="1653788"/>
            <a:ext cx="621000" cy="236013"/>
          </a:xfrm>
          <a:prstGeom prst="rect">
            <a:avLst/>
          </a:prstGeom>
          <a:solidFill>
            <a:srgbClr val="E28C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30B5D7FB-D7D5-7F46-8284-44B24227C4CC}"/>
              </a:ext>
            </a:extLst>
          </p:cNvPr>
          <p:cNvSpPr/>
          <p:nvPr/>
        </p:nvSpPr>
        <p:spPr>
          <a:xfrm>
            <a:off x="5343720" y="2461129"/>
            <a:ext cx="2314694" cy="293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E28C05"/>
              </a:buClr>
              <a:buSzPct val="105000"/>
            </a:pPr>
            <a:r>
              <a:rPr lang="en-US" sz="1200" dirty="0">
                <a:solidFill>
                  <a:schemeClr val="tx1"/>
                </a:solidFill>
                <a:latin typeface="Calibri Light" panose="020F0302020204030204" pitchFamily="34" charset="0"/>
                <a:cs typeface="Calibri Light" panose="020F0302020204030204" pitchFamily="34" charset="0"/>
              </a:rPr>
              <a:t>Digital champions and pioneers</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15" name="Rectangle 14">
            <a:extLst>
              <a:ext uri="{FF2B5EF4-FFF2-40B4-BE49-F238E27FC236}">
                <a16:creationId xmlns:a16="http://schemas.microsoft.com/office/drawing/2014/main" id="{1604DBA4-B743-EF4F-95FB-20C9572C39A9}"/>
              </a:ext>
            </a:extLst>
          </p:cNvPr>
          <p:cNvSpPr/>
          <p:nvPr/>
        </p:nvSpPr>
        <p:spPr>
          <a:xfrm>
            <a:off x="4722719" y="2489982"/>
            <a:ext cx="621000" cy="236013"/>
          </a:xfrm>
          <a:prstGeom prst="rect">
            <a:avLst/>
          </a:prstGeom>
          <a:solidFill>
            <a:srgbClr val="E28C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5C4EC606-8478-EA40-BDA5-9602B98E5A5C}"/>
              </a:ext>
            </a:extLst>
          </p:cNvPr>
          <p:cNvSpPr/>
          <p:nvPr/>
        </p:nvSpPr>
        <p:spPr>
          <a:xfrm>
            <a:off x="5343720" y="3296823"/>
            <a:ext cx="2314694" cy="293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E28C05"/>
              </a:buClr>
              <a:buSzPct val="105000"/>
            </a:pPr>
            <a:r>
              <a:rPr lang="en-US" sz="1200" dirty="0">
                <a:solidFill>
                  <a:schemeClr val="tx1"/>
                </a:solidFill>
                <a:latin typeface="Calibri Light" panose="020F0302020204030204" pitchFamily="34" charset="0"/>
                <a:cs typeface="Calibri Light" panose="020F0302020204030204" pitchFamily="34" charset="0"/>
              </a:rPr>
              <a:t>Signposting tech and tools</a:t>
            </a:r>
            <a:r>
              <a:rPr lang="en-GB" sz="1200" dirty="0">
                <a:solidFill>
                  <a:schemeClr val="tx1"/>
                </a:solidFill>
                <a:latin typeface="Calibri Light" panose="020F0302020204030204" pitchFamily="34" charset="0"/>
                <a:cs typeface="Calibri Light" panose="020F0302020204030204" pitchFamily="34" charset="0"/>
              </a:rPr>
              <a:t> </a:t>
            </a:r>
          </a:p>
        </p:txBody>
      </p:sp>
      <p:sp>
        <p:nvSpPr>
          <p:cNvPr id="17" name="Rectangle 16">
            <a:extLst>
              <a:ext uri="{FF2B5EF4-FFF2-40B4-BE49-F238E27FC236}">
                <a16:creationId xmlns:a16="http://schemas.microsoft.com/office/drawing/2014/main" id="{2C0F82A3-23BA-464E-9B5E-E4CD8D13D4F1}"/>
              </a:ext>
            </a:extLst>
          </p:cNvPr>
          <p:cNvSpPr/>
          <p:nvPr/>
        </p:nvSpPr>
        <p:spPr>
          <a:xfrm>
            <a:off x="4722719" y="3325676"/>
            <a:ext cx="621000" cy="236013"/>
          </a:xfrm>
          <a:prstGeom prst="rect">
            <a:avLst/>
          </a:prstGeom>
          <a:solidFill>
            <a:srgbClr val="E28C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pic>
        <p:nvPicPr>
          <p:cNvPr id="20" name="Picture 19">
            <a:extLst>
              <a:ext uri="{FF2B5EF4-FFF2-40B4-BE49-F238E27FC236}">
                <a16:creationId xmlns:a16="http://schemas.microsoft.com/office/drawing/2014/main" id="{81071ED2-9C43-FD40-B1E6-29B791C0C32A}"/>
              </a:ext>
            </a:extLst>
          </p:cNvPr>
          <p:cNvPicPr>
            <a:picLocks noChangeAspect="1"/>
          </p:cNvPicPr>
          <p:nvPr/>
        </p:nvPicPr>
        <p:blipFill>
          <a:blip r:embed="rId2"/>
          <a:stretch>
            <a:fillRect/>
          </a:stretch>
        </p:blipFill>
        <p:spPr>
          <a:xfrm>
            <a:off x="1661431" y="2396665"/>
            <a:ext cx="451712" cy="419447"/>
          </a:xfrm>
          <a:prstGeom prst="rect">
            <a:avLst/>
          </a:prstGeom>
        </p:spPr>
      </p:pic>
      <p:pic>
        <p:nvPicPr>
          <p:cNvPr id="21" name="Picture 20">
            <a:extLst>
              <a:ext uri="{FF2B5EF4-FFF2-40B4-BE49-F238E27FC236}">
                <a16:creationId xmlns:a16="http://schemas.microsoft.com/office/drawing/2014/main" id="{743B005F-F8B9-0F4E-B144-F6757C019D32}"/>
              </a:ext>
            </a:extLst>
          </p:cNvPr>
          <p:cNvPicPr>
            <a:picLocks noChangeAspect="1"/>
          </p:cNvPicPr>
          <p:nvPr/>
        </p:nvPicPr>
        <p:blipFill>
          <a:blip r:embed="rId3"/>
          <a:stretch>
            <a:fillRect/>
          </a:stretch>
        </p:blipFill>
        <p:spPr>
          <a:xfrm>
            <a:off x="1675427" y="3212385"/>
            <a:ext cx="414092" cy="448599"/>
          </a:xfrm>
          <a:prstGeom prst="rect">
            <a:avLst/>
          </a:prstGeom>
        </p:spPr>
      </p:pic>
      <p:pic>
        <p:nvPicPr>
          <p:cNvPr id="22" name="Picture 21">
            <a:extLst>
              <a:ext uri="{FF2B5EF4-FFF2-40B4-BE49-F238E27FC236}">
                <a16:creationId xmlns:a16="http://schemas.microsoft.com/office/drawing/2014/main" id="{EB3A2A14-B847-6C42-A309-14403A8C8A3E}"/>
              </a:ext>
            </a:extLst>
          </p:cNvPr>
          <p:cNvPicPr>
            <a:picLocks noChangeAspect="1"/>
          </p:cNvPicPr>
          <p:nvPr/>
        </p:nvPicPr>
        <p:blipFill>
          <a:blip r:embed="rId4"/>
          <a:stretch>
            <a:fillRect/>
          </a:stretch>
        </p:blipFill>
        <p:spPr>
          <a:xfrm>
            <a:off x="4840495" y="2403663"/>
            <a:ext cx="412102" cy="412102"/>
          </a:xfrm>
          <a:prstGeom prst="rect">
            <a:avLst/>
          </a:prstGeom>
        </p:spPr>
      </p:pic>
      <p:pic>
        <p:nvPicPr>
          <p:cNvPr id="23" name="Picture 22">
            <a:extLst>
              <a:ext uri="{FF2B5EF4-FFF2-40B4-BE49-F238E27FC236}">
                <a16:creationId xmlns:a16="http://schemas.microsoft.com/office/drawing/2014/main" id="{833DF4B8-316F-C441-9B6E-9555F77E8B6E}"/>
              </a:ext>
            </a:extLst>
          </p:cNvPr>
          <p:cNvPicPr>
            <a:picLocks noChangeAspect="1"/>
          </p:cNvPicPr>
          <p:nvPr/>
        </p:nvPicPr>
        <p:blipFill>
          <a:blip r:embed="rId5"/>
          <a:stretch>
            <a:fillRect/>
          </a:stretch>
        </p:blipFill>
        <p:spPr>
          <a:xfrm>
            <a:off x="4834379" y="3233380"/>
            <a:ext cx="424332" cy="424332"/>
          </a:xfrm>
          <a:prstGeom prst="rect">
            <a:avLst/>
          </a:prstGeom>
        </p:spPr>
      </p:pic>
      <p:pic>
        <p:nvPicPr>
          <p:cNvPr id="24" name="Picture 23">
            <a:extLst>
              <a:ext uri="{FF2B5EF4-FFF2-40B4-BE49-F238E27FC236}">
                <a16:creationId xmlns:a16="http://schemas.microsoft.com/office/drawing/2014/main" id="{2BD22B80-E562-B244-820D-9ADB52694BA4}"/>
              </a:ext>
            </a:extLst>
          </p:cNvPr>
          <p:cNvPicPr>
            <a:picLocks noChangeAspect="1"/>
          </p:cNvPicPr>
          <p:nvPr/>
        </p:nvPicPr>
        <p:blipFill>
          <a:blip r:embed="rId6"/>
          <a:stretch>
            <a:fillRect/>
          </a:stretch>
        </p:blipFill>
        <p:spPr>
          <a:xfrm>
            <a:off x="1691973" y="1543194"/>
            <a:ext cx="381000" cy="457200"/>
          </a:xfrm>
          <a:prstGeom prst="rect">
            <a:avLst/>
          </a:prstGeom>
        </p:spPr>
      </p:pic>
      <p:pic>
        <p:nvPicPr>
          <p:cNvPr id="25" name="Picture 24">
            <a:extLst>
              <a:ext uri="{FF2B5EF4-FFF2-40B4-BE49-F238E27FC236}">
                <a16:creationId xmlns:a16="http://schemas.microsoft.com/office/drawing/2014/main" id="{B1B03820-DBC2-984F-AA52-8223AB847F35}"/>
              </a:ext>
            </a:extLst>
          </p:cNvPr>
          <p:cNvPicPr>
            <a:picLocks noChangeAspect="1"/>
          </p:cNvPicPr>
          <p:nvPr/>
        </p:nvPicPr>
        <p:blipFill>
          <a:blip r:embed="rId7"/>
          <a:stretch>
            <a:fillRect/>
          </a:stretch>
        </p:blipFill>
        <p:spPr>
          <a:xfrm>
            <a:off x="4833497" y="1564189"/>
            <a:ext cx="420279" cy="420279"/>
          </a:xfrm>
          <a:prstGeom prst="rect">
            <a:avLst/>
          </a:prstGeom>
        </p:spPr>
      </p:pic>
      <p:sp>
        <p:nvSpPr>
          <p:cNvPr id="10" name="AutoShape 2">
            <a:extLst>
              <a:ext uri="{FF2B5EF4-FFF2-40B4-BE49-F238E27FC236}">
                <a16:creationId xmlns:a16="http://schemas.microsoft.com/office/drawing/2014/main" id="{06210981-9A33-4995-BFBC-F4CEFED0C498}"/>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050"/>
          </a:p>
        </p:txBody>
      </p:sp>
      <p:pic>
        <p:nvPicPr>
          <p:cNvPr id="1028" name="Picture 4">
            <a:extLst>
              <a:ext uri="{FF2B5EF4-FFF2-40B4-BE49-F238E27FC236}">
                <a16:creationId xmlns:a16="http://schemas.microsoft.com/office/drawing/2014/main" id="{CBC5A8C4-7F10-48C5-9089-627F83DD38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1563" y="757237"/>
            <a:ext cx="6858000" cy="38576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a:extLst>
              <a:ext uri="{FF2B5EF4-FFF2-40B4-BE49-F238E27FC236}">
                <a16:creationId xmlns:a16="http://schemas.microsoft.com/office/drawing/2014/main" id="{285FA7FA-A9F9-621F-C8FC-377FEF4F3AB8}"/>
              </a:ext>
            </a:extLst>
          </p:cNvPr>
          <p:cNvSpPr>
            <a:spLocks noGrp="1"/>
          </p:cNvSpPr>
          <p:nvPr>
            <p:ph type="body" idx="1"/>
          </p:nvPr>
        </p:nvSpPr>
        <p:spPr/>
        <p:txBody>
          <a:bodyPr>
            <a:normAutofit/>
          </a:bodyPr>
          <a:lstStyle/>
          <a:p>
            <a:pPr marL="114300" indent="0">
              <a:buNone/>
            </a:pPr>
            <a:r>
              <a:rPr lang="en-GB" sz="800" dirty="0"/>
              <a:t>.</a:t>
            </a:r>
          </a:p>
        </p:txBody>
      </p:sp>
    </p:spTree>
    <p:extLst>
      <p:ext uri="{BB962C8B-B14F-4D97-AF65-F5344CB8AC3E}">
        <p14:creationId xmlns:p14="http://schemas.microsoft.com/office/powerpoint/2010/main" val="1114768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6"/>
          <p:cNvSpPr txBox="1">
            <a:spLocks/>
          </p:cNvSpPr>
          <p:nvPr/>
        </p:nvSpPr>
        <p:spPr>
          <a:xfrm>
            <a:off x="1265703" y="4209134"/>
            <a:ext cx="3002294" cy="2053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31" b="1" dirty="0"/>
              <a:t>@</a:t>
            </a:r>
            <a:r>
              <a:rPr lang="en-GB" sz="731" b="1" dirty="0" err="1"/>
              <a:t>NHS_HealthEdEng</a:t>
            </a:r>
            <a:r>
              <a:rPr lang="en-GB" sz="731" b="1" dirty="0"/>
              <a:t>      #</a:t>
            </a:r>
            <a:r>
              <a:rPr lang="en-GB" sz="731" b="1" dirty="0" err="1"/>
              <a:t>insertcampaignhashtag</a:t>
            </a:r>
            <a:endParaRPr lang="en-GB" sz="731" b="1" dirty="0"/>
          </a:p>
        </p:txBody>
      </p:sp>
      <p:pic>
        <p:nvPicPr>
          <p:cNvPr id="9" name="Picture 8" descr="Graphical user interface, application&#10;&#10;Description automatically generated">
            <a:extLst>
              <a:ext uri="{FF2B5EF4-FFF2-40B4-BE49-F238E27FC236}">
                <a16:creationId xmlns:a16="http://schemas.microsoft.com/office/drawing/2014/main" id="{A063F8D9-A4CC-4838-AAD5-D9225E1F9041}"/>
              </a:ext>
            </a:extLst>
          </p:cNvPr>
          <p:cNvPicPr>
            <a:picLocks noChangeAspect="1"/>
          </p:cNvPicPr>
          <p:nvPr/>
        </p:nvPicPr>
        <p:blipFill>
          <a:blip r:embed="rId2"/>
          <a:stretch>
            <a:fillRect/>
          </a:stretch>
        </p:blipFill>
        <p:spPr>
          <a:xfrm>
            <a:off x="1693637" y="1216621"/>
            <a:ext cx="5756727" cy="2908347"/>
          </a:xfrm>
          <a:prstGeom prst="rect">
            <a:avLst/>
          </a:prstGeom>
        </p:spPr>
      </p:pic>
      <p:sp>
        <p:nvSpPr>
          <p:cNvPr id="2" name="Title 1">
            <a:extLst>
              <a:ext uri="{FF2B5EF4-FFF2-40B4-BE49-F238E27FC236}">
                <a16:creationId xmlns:a16="http://schemas.microsoft.com/office/drawing/2014/main" id="{12A83355-67B6-FB88-14B4-77FA6BFE7FF9}"/>
              </a:ext>
            </a:extLst>
          </p:cNvPr>
          <p:cNvSpPr>
            <a:spLocks noGrp="1"/>
          </p:cNvSpPr>
          <p:nvPr>
            <p:ph type="title"/>
          </p:nvPr>
        </p:nvSpPr>
        <p:spPr/>
        <p:txBody>
          <a:bodyPr/>
          <a:lstStyle/>
          <a:p>
            <a:r>
              <a:rPr lang="en-GB" dirty="0"/>
              <a:t>Digital Literacy of the wider workforce</a:t>
            </a:r>
          </a:p>
        </p:txBody>
      </p:sp>
      <p:sp>
        <p:nvSpPr>
          <p:cNvPr id="3" name="Text Placeholder 2">
            <a:extLst>
              <a:ext uri="{FF2B5EF4-FFF2-40B4-BE49-F238E27FC236}">
                <a16:creationId xmlns:a16="http://schemas.microsoft.com/office/drawing/2014/main" id="{4FEF53CB-6376-E735-5E25-B41016834B14}"/>
              </a:ext>
            </a:extLst>
          </p:cNvPr>
          <p:cNvSpPr>
            <a:spLocks noGrp="1"/>
          </p:cNvSpPr>
          <p:nvPr>
            <p:ph type="body" idx="1"/>
          </p:nvPr>
        </p:nvSpPr>
        <p:spPr>
          <a:xfrm>
            <a:off x="628650" y="1439298"/>
            <a:ext cx="7886700" cy="3262312"/>
          </a:xfrm>
        </p:spPr>
        <p:txBody>
          <a:bodyPr>
            <a:normAutofit/>
          </a:bodyPr>
          <a:lstStyle/>
          <a:p>
            <a:pPr marL="114300" indent="0">
              <a:buNone/>
            </a:pPr>
            <a:r>
              <a:rPr lang="en-GB" sz="800" dirty="0"/>
              <a:t>.</a:t>
            </a:r>
          </a:p>
        </p:txBody>
      </p:sp>
    </p:spTree>
    <p:extLst>
      <p:ext uri="{BB962C8B-B14F-4D97-AF65-F5344CB8AC3E}">
        <p14:creationId xmlns:p14="http://schemas.microsoft.com/office/powerpoint/2010/main" val="2862281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6"/>
          <p:cNvSpPr txBox="1">
            <a:spLocks/>
          </p:cNvSpPr>
          <p:nvPr/>
        </p:nvSpPr>
        <p:spPr>
          <a:xfrm>
            <a:off x="1265703" y="4209134"/>
            <a:ext cx="3002294" cy="2053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31" b="1" dirty="0"/>
              <a:t>@</a:t>
            </a:r>
            <a:r>
              <a:rPr lang="en-GB" sz="731" b="1" dirty="0" err="1"/>
              <a:t>NHS_HealthEdEng</a:t>
            </a:r>
            <a:r>
              <a:rPr lang="en-GB" sz="731" b="1" dirty="0"/>
              <a:t>      #</a:t>
            </a:r>
            <a:r>
              <a:rPr lang="en-GB" sz="731" b="1" dirty="0" err="1"/>
              <a:t>insertcampaignhashtag</a:t>
            </a:r>
            <a:endParaRPr lang="en-GB" sz="731" b="1" dirty="0"/>
          </a:p>
        </p:txBody>
      </p:sp>
      <p:pic>
        <p:nvPicPr>
          <p:cNvPr id="2" name="Picture 1" descr="Graphical user interface, application, Teams&#10;&#10;Description automatically generated">
            <a:extLst>
              <a:ext uri="{FF2B5EF4-FFF2-40B4-BE49-F238E27FC236}">
                <a16:creationId xmlns:a16="http://schemas.microsoft.com/office/drawing/2014/main" id="{08CB2A5D-54DC-4578-8463-DFDC8C6675CC}"/>
              </a:ext>
            </a:extLst>
          </p:cNvPr>
          <p:cNvPicPr>
            <a:picLocks noChangeAspect="1"/>
          </p:cNvPicPr>
          <p:nvPr/>
        </p:nvPicPr>
        <p:blipFill>
          <a:blip r:embed="rId2"/>
          <a:stretch>
            <a:fillRect/>
          </a:stretch>
        </p:blipFill>
        <p:spPr>
          <a:xfrm>
            <a:off x="1716460" y="1193006"/>
            <a:ext cx="5799589" cy="2930001"/>
          </a:xfrm>
          <a:prstGeom prst="rect">
            <a:avLst/>
          </a:prstGeom>
        </p:spPr>
      </p:pic>
      <p:sp>
        <p:nvSpPr>
          <p:cNvPr id="3" name="Title 2">
            <a:extLst>
              <a:ext uri="{FF2B5EF4-FFF2-40B4-BE49-F238E27FC236}">
                <a16:creationId xmlns:a16="http://schemas.microsoft.com/office/drawing/2014/main" id="{B01CBDBF-7B07-1E28-1E28-85591A0A0FD0}"/>
              </a:ext>
            </a:extLst>
          </p:cNvPr>
          <p:cNvSpPr>
            <a:spLocks noGrp="1"/>
          </p:cNvSpPr>
          <p:nvPr>
            <p:ph type="title"/>
          </p:nvPr>
        </p:nvSpPr>
        <p:spPr/>
        <p:txBody>
          <a:bodyPr/>
          <a:lstStyle/>
          <a:p>
            <a:r>
              <a:rPr lang="en-GB" dirty="0"/>
              <a:t>Digital Literacy of the wider workforce</a:t>
            </a:r>
          </a:p>
        </p:txBody>
      </p:sp>
      <p:sp>
        <p:nvSpPr>
          <p:cNvPr id="4" name="Text Placeholder 3">
            <a:extLst>
              <a:ext uri="{FF2B5EF4-FFF2-40B4-BE49-F238E27FC236}">
                <a16:creationId xmlns:a16="http://schemas.microsoft.com/office/drawing/2014/main" id="{6E31ABBB-C3EF-4AA8-7760-C58FAB10CF87}"/>
              </a:ext>
            </a:extLst>
          </p:cNvPr>
          <p:cNvSpPr>
            <a:spLocks noGrp="1"/>
          </p:cNvSpPr>
          <p:nvPr>
            <p:ph type="body" idx="1"/>
          </p:nvPr>
        </p:nvSpPr>
        <p:spPr/>
        <p:txBody>
          <a:bodyPr>
            <a:normAutofit/>
          </a:bodyPr>
          <a:lstStyle/>
          <a:p>
            <a:pPr marL="114300" indent="0">
              <a:buNone/>
            </a:pPr>
            <a:r>
              <a:rPr lang="en-GB" sz="800" dirty="0"/>
              <a:t>.</a:t>
            </a:r>
          </a:p>
        </p:txBody>
      </p:sp>
    </p:spTree>
    <p:extLst>
      <p:ext uri="{BB962C8B-B14F-4D97-AF65-F5344CB8AC3E}">
        <p14:creationId xmlns:p14="http://schemas.microsoft.com/office/powerpoint/2010/main" val="358205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409DCD-8A5B-4385-AEF5-84C24E604825}"/>
              </a:ext>
            </a:extLst>
          </p:cNvPr>
          <p:cNvSpPr>
            <a:spLocks noGrp="1"/>
          </p:cNvSpPr>
          <p:nvPr>
            <p:ph type="title"/>
          </p:nvPr>
        </p:nvSpPr>
        <p:spPr>
          <a:xfrm>
            <a:off x="628650" y="719728"/>
            <a:ext cx="7886700" cy="628434"/>
          </a:xfrm>
        </p:spPr>
        <p:txBody>
          <a:bodyPr>
            <a:normAutofit/>
          </a:bodyPr>
          <a:lstStyle/>
          <a:p>
            <a:r>
              <a:rPr lang="en-US" sz="2700" dirty="0"/>
              <a:t>Digital</a:t>
            </a:r>
            <a:r>
              <a:rPr lang="en-GB" sz="2700" dirty="0"/>
              <a:t> Readiness</a:t>
            </a:r>
          </a:p>
        </p:txBody>
      </p:sp>
      <p:sp>
        <p:nvSpPr>
          <p:cNvPr id="2" name="Content Placeholder 1">
            <a:extLst>
              <a:ext uri="{FF2B5EF4-FFF2-40B4-BE49-F238E27FC236}">
                <a16:creationId xmlns:a16="http://schemas.microsoft.com/office/drawing/2014/main" id="{6D701040-68A6-4D9B-BEB7-C1B649CB3B60}"/>
              </a:ext>
            </a:extLst>
          </p:cNvPr>
          <p:cNvSpPr>
            <a:spLocks noGrp="1"/>
          </p:cNvSpPr>
          <p:nvPr>
            <p:ph type="body" idx="1"/>
          </p:nvPr>
        </p:nvSpPr>
        <p:spPr/>
        <p:txBody>
          <a:bodyPr>
            <a:normAutofit/>
          </a:bodyPr>
          <a:lstStyle/>
          <a:p>
            <a:pPr marL="0" indent="0">
              <a:buNone/>
            </a:pPr>
            <a:r>
              <a:rPr lang="en-GB" sz="800" dirty="0"/>
              <a:t>.</a:t>
            </a:r>
          </a:p>
        </p:txBody>
      </p:sp>
      <p:pic>
        <p:nvPicPr>
          <p:cNvPr id="7" name="Picture 6">
            <a:extLst>
              <a:ext uri="{FF2B5EF4-FFF2-40B4-BE49-F238E27FC236}">
                <a16:creationId xmlns:a16="http://schemas.microsoft.com/office/drawing/2014/main" id="{260D1EDC-60A5-47D0-86FC-FF3D917DDAC1}"/>
              </a:ext>
            </a:extLst>
          </p:cNvPr>
          <p:cNvPicPr>
            <a:picLocks noChangeAspect="1"/>
          </p:cNvPicPr>
          <p:nvPr/>
        </p:nvPicPr>
        <p:blipFill>
          <a:blip r:embed="rId2"/>
          <a:stretch>
            <a:fillRect/>
          </a:stretch>
        </p:blipFill>
        <p:spPr>
          <a:xfrm>
            <a:off x="1606990" y="1194964"/>
            <a:ext cx="3808402" cy="3330560"/>
          </a:xfrm>
          <a:prstGeom prst="rect">
            <a:avLst/>
          </a:prstGeom>
        </p:spPr>
      </p:pic>
      <p:sp>
        <p:nvSpPr>
          <p:cNvPr id="8" name="TextBox 8">
            <a:extLst>
              <a:ext uri="{FF2B5EF4-FFF2-40B4-BE49-F238E27FC236}">
                <a16:creationId xmlns:a16="http://schemas.microsoft.com/office/drawing/2014/main" id="{15A1D612-25C7-4992-9B3D-457C11B79C4A}"/>
              </a:ext>
            </a:extLst>
          </p:cNvPr>
          <p:cNvSpPr txBox="1"/>
          <p:nvPr/>
        </p:nvSpPr>
        <p:spPr>
          <a:xfrm>
            <a:off x="5554228" y="1856505"/>
            <a:ext cx="1300163" cy="248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13" dirty="0"/>
              <a:t>Everyone</a:t>
            </a:r>
          </a:p>
        </p:txBody>
      </p:sp>
      <p:sp>
        <p:nvSpPr>
          <p:cNvPr id="9" name="TextBox 9">
            <a:extLst>
              <a:ext uri="{FF2B5EF4-FFF2-40B4-BE49-F238E27FC236}">
                <a16:creationId xmlns:a16="http://schemas.microsoft.com/office/drawing/2014/main" id="{97378FE0-E4FD-4C9C-A878-0C325C40546B}"/>
              </a:ext>
            </a:extLst>
          </p:cNvPr>
          <p:cNvSpPr txBox="1"/>
          <p:nvPr/>
        </p:nvSpPr>
        <p:spPr>
          <a:xfrm>
            <a:off x="5554228" y="2416887"/>
            <a:ext cx="1300163" cy="5599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13" dirty="0"/>
              <a:t>Organisation /community leaders</a:t>
            </a:r>
          </a:p>
        </p:txBody>
      </p:sp>
      <p:sp>
        <p:nvSpPr>
          <p:cNvPr id="10" name="TextBox 10">
            <a:extLst>
              <a:ext uri="{FF2B5EF4-FFF2-40B4-BE49-F238E27FC236}">
                <a16:creationId xmlns:a16="http://schemas.microsoft.com/office/drawing/2014/main" id="{A4FC6623-5BE2-4C76-B9C3-3ED05053D7BA}"/>
              </a:ext>
            </a:extLst>
          </p:cNvPr>
          <p:cNvSpPr txBox="1"/>
          <p:nvPr/>
        </p:nvSpPr>
        <p:spPr>
          <a:xfrm>
            <a:off x="5554228" y="3020551"/>
            <a:ext cx="1300163" cy="248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13" dirty="0"/>
              <a:t>Everyone</a:t>
            </a:r>
          </a:p>
        </p:txBody>
      </p:sp>
      <p:sp>
        <p:nvSpPr>
          <p:cNvPr id="11" name="TextBox 12">
            <a:extLst>
              <a:ext uri="{FF2B5EF4-FFF2-40B4-BE49-F238E27FC236}">
                <a16:creationId xmlns:a16="http://schemas.microsoft.com/office/drawing/2014/main" id="{3018F714-EF87-4DB9-94F8-EA4D4CDA402B}"/>
              </a:ext>
            </a:extLst>
          </p:cNvPr>
          <p:cNvSpPr txBox="1"/>
          <p:nvPr/>
        </p:nvSpPr>
        <p:spPr>
          <a:xfrm>
            <a:off x="5554229" y="3501859"/>
            <a:ext cx="1870631" cy="4040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13" dirty="0"/>
              <a:t>Everyone (digital workforce key to success)</a:t>
            </a:r>
          </a:p>
        </p:txBody>
      </p:sp>
    </p:spTree>
    <p:extLst>
      <p:ext uri="{BB962C8B-B14F-4D97-AF65-F5344CB8AC3E}">
        <p14:creationId xmlns:p14="http://schemas.microsoft.com/office/powerpoint/2010/main" val="65847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A9F7-8629-46CA-AB4F-6946D9646B22}"/>
              </a:ext>
            </a:extLst>
          </p:cNvPr>
          <p:cNvSpPr>
            <a:spLocks noGrp="1"/>
          </p:cNvSpPr>
          <p:nvPr>
            <p:ph type="title"/>
          </p:nvPr>
        </p:nvSpPr>
        <p:spPr/>
        <p:txBody>
          <a:bodyPr/>
          <a:lstStyle/>
          <a:p>
            <a:r>
              <a:rPr lang="en-GB" dirty="0"/>
              <a:t>Objectives</a:t>
            </a:r>
          </a:p>
        </p:txBody>
      </p:sp>
      <p:sp>
        <p:nvSpPr>
          <p:cNvPr id="3" name="Text Placeholder 2">
            <a:extLst>
              <a:ext uri="{FF2B5EF4-FFF2-40B4-BE49-F238E27FC236}">
                <a16:creationId xmlns:a16="http://schemas.microsoft.com/office/drawing/2014/main" id="{EDC33EEA-1114-A0C0-FC23-3252A0330BC9}"/>
              </a:ext>
            </a:extLst>
          </p:cNvPr>
          <p:cNvSpPr>
            <a:spLocks noGrp="1"/>
          </p:cNvSpPr>
          <p:nvPr>
            <p:ph type="body" idx="1"/>
          </p:nvPr>
        </p:nvSpPr>
        <p:spPr/>
        <p:txBody>
          <a:bodyPr/>
          <a:lstStyle/>
          <a:p>
            <a:r>
              <a:rPr lang="en-GB" dirty="0"/>
              <a:t>Policy drivers- </a:t>
            </a:r>
            <a:r>
              <a:rPr lang="en-GB" dirty="0" err="1"/>
              <a:t>Topol</a:t>
            </a:r>
            <a:r>
              <a:rPr lang="en-GB" dirty="0"/>
              <a:t> Technological Review</a:t>
            </a:r>
          </a:p>
          <a:p>
            <a:r>
              <a:rPr lang="en-GB" dirty="0"/>
              <a:t>Barriers and Challenges</a:t>
            </a:r>
          </a:p>
          <a:p>
            <a:r>
              <a:rPr lang="en-GB" dirty="0"/>
              <a:t>Intervention/ delivery</a:t>
            </a:r>
          </a:p>
        </p:txBody>
      </p:sp>
    </p:spTree>
    <p:extLst>
      <p:ext uri="{BB962C8B-B14F-4D97-AF65-F5344CB8AC3E}">
        <p14:creationId xmlns:p14="http://schemas.microsoft.com/office/powerpoint/2010/main" val="96055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6F43-CB0E-4C3B-8475-33D049E02572}"/>
              </a:ext>
            </a:extLst>
          </p:cNvPr>
          <p:cNvSpPr>
            <a:spLocks noGrp="1"/>
          </p:cNvSpPr>
          <p:nvPr>
            <p:ph type="title"/>
          </p:nvPr>
        </p:nvSpPr>
        <p:spPr/>
        <p:txBody>
          <a:bodyPr>
            <a:normAutofit/>
          </a:bodyPr>
          <a:lstStyle/>
          <a:p>
            <a:r>
              <a:rPr lang="en-GB" sz="2400" dirty="0"/>
              <a:t>People- Digital User Personas</a:t>
            </a:r>
          </a:p>
        </p:txBody>
      </p:sp>
      <p:sp>
        <p:nvSpPr>
          <p:cNvPr id="3" name="Text Placeholder 2">
            <a:extLst>
              <a:ext uri="{FF2B5EF4-FFF2-40B4-BE49-F238E27FC236}">
                <a16:creationId xmlns:a16="http://schemas.microsoft.com/office/drawing/2014/main" id="{7CC86021-68C2-48CE-9127-37B82EF20889}"/>
              </a:ext>
            </a:extLst>
          </p:cNvPr>
          <p:cNvSpPr>
            <a:spLocks noGrp="1"/>
          </p:cNvSpPr>
          <p:nvPr>
            <p:ph type="body" idx="1"/>
          </p:nvPr>
        </p:nvSpPr>
        <p:spPr/>
        <p:txBody>
          <a:bodyPr>
            <a:normAutofit/>
          </a:bodyPr>
          <a:lstStyle/>
          <a:p>
            <a:pPr marL="0" indent="0">
              <a:buNone/>
            </a:pPr>
            <a:r>
              <a:rPr lang="en-GB" sz="800" dirty="0"/>
              <a:t>.</a:t>
            </a:r>
          </a:p>
        </p:txBody>
      </p:sp>
      <p:graphicFrame>
        <p:nvGraphicFramePr>
          <p:cNvPr id="4" name="Diagram 3">
            <a:extLst>
              <a:ext uri="{FF2B5EF4-FFF2-40B4-BE49-F238E27FC236}">
                <a16:creationId xmlns:a16="http://schemas.microsoft.com/office/drawing/2014/main" id="{3D5E6418-AEE4-4835-9198-DDFE4334DBC9}"/>
              </a:ext>
            </a:extLst>
          </p:cNvPr>
          <p:cNvGraphicFramePr/>
          <p:nvPr/>
        </p:nvGraphicFramePr>
        <p:xfrm>
          <a:off x="2286000" y="1047750"/>
          <a:ext cx="4572000" cy="3478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54947EDB-6DA7-4C33-A3A7-08D3EB48B3BF}"/>
              </a:ext>
            </a:extLst>
          </p:cNvPr>
          <p:cNvGraphicFramePr/>
          <p:nvPr/>
        </p:nvGraphicFramePr>
        <p:xfrm>
          <a:off x="2286000" y="1302543"/>
          <a:ext cx="4572000" cy="30408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2887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F0602D-F2F4-EE4C-BE91-1DC8A00238BF}"/>
              </a:ext>
            </a:extLst>
          </p:cNvPr>
          <p:cNvPicPr>
            <a:picLocks noChangeAspect="1"/>
          </p:cNvPicPr>
          <p:nvPr/>
        </p:nvPicPr>
        <p:blipFill>
          <a:blip r:embed="rId2"/>
          <a:stretch>
            <a:fillRect/>
          </a:stretch>
        </p:blipFill>
        <p:spPr>
          <a:xfrm>
            <a:off x="2689068" y="697463"/>
            <a:ext cx="3919817" cy="3897545"/>
          </a:xfrm>
          <a:prstGeom prst="rect">
            <a:avLst/>
          </a:prstGeom>
        </p:spPr>
      </p:pic>
      <p:sp>
        <p:nvSpPr>
          <p:cNvPr id="3" name="Title 3">
            <a:extLst>
              <a:ext uri="{FF2B5EF4-FFF2-40B4-BE49-F238E27FC236}">
                <a16:creationId xmlns:a16="http://schemas.microsoft.com/office/drawing/2014/main" id="{4AC1EA77-CBE4-554A-8406-96B33FC30616}"/>
              </a:ext>
            </a:extLst>
          </p:cNvPr>
          <p:cNvSpPr txBox="1">
            <a:spLocks/>
          </p:cNvSpPr>
          <p:nvPr/>
        </p:nvSpPr>
        <p:spPr>
          <a:xfrm>
            <a:off x="3905655" y="2185893"/>
            <a:ext cx="1486645" cy="9206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725" dirty="0">
                <a:solidFill>
                  <a:srgbClr val="003893"/>
                </a:solidFill>
              </a:rPr>
              <a:t>Embedding Social Care</a:t>
            </a:r>
          </a:p>
        </p:txBody>
      </p:sp>
      <p:sp>
        <p:nvSpPr>
          <p:cNvPr id="2" name="Title 3">
            <a:extLst>
              <a:ext uri="{FF2B5EF4-FFF2-40B4-BE49-F238E27FC236}">
                <a16:creationId xmlns:a16="http://schemas.microsoft.com/office/drawing/2014/main" id="{ACF6D16E-D4D0-0E4D-80C1-86B54276DA9F}"/>
              </a:ext>
            </a:extLst>
          </p:cNvPr>
          <p:cNvSpPr txBox="1">
            <a:spLocks/>
          </p:cNvSpPr>
          <p:nvPr/>
        </p:nvSpPr>
        <p:spPr>
          <a:xfrm>
            <a:off x="725309" y="1236889"/>
            <a:ext cx="1472454" cy="509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725" b="1" dirty="0">
                <a:solidFill>
                  <a:srgbClr val="A00054"/>
                </a:solidFill>
              </a:rPr>
              <a:t>2 //</a:t>
            </a:r>
            <a:r>
              <a:rPr lang="en-US" sz="1725" dirty="0">
                <a:solidFill>
                  <a:srgbClr val="A00054"/>
                </a:solidFill>
              </a:rPr>
              <a:t> How are we set up to deliver? – Delivery workstreams</a:t>
            </a:r>
          </a:p>
        </p:txBody>
      </p:sp>
      <p:sp>
        <p:nvSpPr>
          <p:cNvPr id="4" name="Rectangle 3">
            <a:extLst>
              <a:ext uri="{FF2B5EF4-FFF2-40B4-BE49-F238E27FC236}">
                <a16:creationId xmlns:a16="http://schemas.microsoft.com/office/drawing/2014/main" id="{4AD3A511-25A6-BA41-AF3A-507D42B2F6BD}"/>
              </a:ext>
            </a:extLst>
          </p:cNvPr>
          <p:cNvSpPr/>
          <p:nvPr/>
        </p:nvSpPr>
        <p:spPr>
          <a:xfrm>
            <a:off x="3178912" y="1012974"/>
            <a:ext cx="1037603" cy="66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E28C05"/>
              </a:buClr>
              <a:buSzPct val="105000"/>
            </a:pPr>
            <a:r>
              <a:rPr lang="en-US" sz="1200" dirty="0">
                <a:solidFill>
                  <a:schemeClr val="bg1"/>
                </a:solidFill>
                <a:latin typeface="Calibri Light" panose="020F0302020204030204" pitchFamily="34" charset="0"/>
                <a:cs typeface="Calibri Light" panose="020F0302020204030204" pitchFamily="34" charset="0"/>
              </a:rPr>
              <a:t>Exploring forums and networks</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7E319723-5EA9-6D46-B2EF-2350FDB000C1}"/>
              </a:ext>
            </a:extLst>
          </p:cNvPr>
          <p:cNvSpPr/>
          <p:nvPr/>
        </p:nvSpPr>
        <p:spPr>
          <a:xfrm>
            <a:off x="2646114" y="2505837"/>
            <a:ext cx="1051600" cy="84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E28C05"/>
              </a:buClr>
              <a:buSzPct val="105000"/>
            </a:pPr>
            <a:r>
              <a:rPr lang="en-US" sz="1200" dirty="0">
                <a:solidFill>
                  <a:schemeClr val="bg1"/>
                </a:solidFill>
                <a:latin typeface="Calibri Light" panose="020F0302020204030204" pitchFamily="34" charset="0"/>
                <a:cs typeface="Calibri Light" panose="020F0302020204030204" pitchFamily="34" charset="0"/>
              </a:rPr>
              <a:t>Define formal digital learning opportunities</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854B1AB9-19FD-B641-A65A-D0A913A14D2C}"/>
              </a:ext>
            </a:extLst>
          </p:cNvPr>
          <p:cNvSpPr/>
          <p:nvPr/>
        </p:nvSpPr>
        <p:spPr>
          <a:xfrm>
            <a:off x="4013089" y="3513585"/>
            <a:ext cx="1117823" cy="84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E28C05"/>
              </a:buClr>
              <a:buSzPct val="105000"/>
            </a:pPr>
            <a:r>
              <a:rPr lang="en-GB" sz="1200" dirty="0">
                <a:solidFill>
                  <a:schemeClr val="bg1"/>
                </a:solidFill>
                <a:latin typeface="Calibri Light" panose="020F0302020204030204" pitchFamily="34" charset="0"/>
                <a:cs typeface="Calibri Light" panose="020F0302020204030204" pitchFamily="34" charset="0"/>
              </a:rPr>
              <a:t>Social workers as digital system leaders</a:t>
            </a:r>
          </a:p>
        </p:txBody>
      </p:sp>
      <p:sp>
        <p:nvSpPr>
          <p:cNvPr id="12" name="Rectangle 11">
            <a:extLst>
              <a:ext uri="{FF2B5EF4-FFF2-40B4-BE49-F238E27FC236}">
                <a16:creationId xmlns:a16="http://schemas.microsoft.com/office/drawing/2014/main" id="{3AACFEF8-3476-E348-903A-B7B4D085A729}"/>
              </a:ext>
            </a:extLst>
          </p:cNvPr>
          <p:cNvSpPr/>
          <p:nvPr/>
        </p:nvSpPr>
        <p:spPr>
          <a:xfrm>
            <a:off x="4954450" y="1019521"/>
            <a:ext cx="1037603" cy="66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E28C05"/>
              </a:buClr>
              <a:buSzPct val="105000"/>
            </a:pPr>
            <a:r>
              <a:rPr lang="en-US" sz="1200" dirty="0">
                <a:solidFill>
                  <a:schemeClr val="bg1"/>
                </a:solidFill>
                <a:latin typeface="Calibri Light" panose="020F0302020204030204" pitchFamily="34" charset="0"/>
                <a:cs typeface="Calibri Light" panose="020F0302020204030204" pitchFamily="34" charset="0"/>
              </a:rPr>
              <a:t>Co-production approach</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131C77CB-A4F8-DE41-AA4A-673A6F4E9C88}"/>
              </a:ext>
            </a:extLst>
          </p:cNvPr>
          <p:cNvSpPr/>
          <p:nvPr/>
        </p:nvSpPr>
        <p:spPr>
          <a:xfrm>
            <a:off x="5483274" y="2567050"/>
            <a:ext cx="1014613" cy="66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lgn="ctr">
              <a:buClr>
                <a:srgbClr val="E28C05"/>
              </a:buClr>
              <a:buSzPct val="105000"/>
            </a:pPr>
            <a:r>
              <a:rPr lang="en-US" sz="1200" dirty="0">
                <a:solidFill>
                  <a:schemeClr val="bg1"/>
                </a:solidFill>
                <a:latin typeface="Calibri Light" panose="020F0302020204030204" pitchFamily="34" charset="0"/>
                <a:cs typeface="Calibri Light" panose="020F0302020204030204" pitchFamily="34" charset="0"/>
              </a:rPr>
              <a:t>Understand current and future roles</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7" name="Text Placeholder 6">
            <a:extLst>
              <a:ext uri="{FF2B5EF4-FFF2-40B4-BE49-F238E27FC236}">
                <a16:creationId xmlns:a16="http://schemas.microsoft.com/office/drawing/2014/main" id="{FDAE75FB-FA8A-8B6E-FE75-D9BD045CEA42}"/>
              </a:ext>
            </a:extLst>
          </p:cNvPr>
          <p:cNvSpPr>
            <a:spLocks noGrp="1"/>
          </p:cNvSpPr>
          <p:nvPr>
            <p:ph type="body" idx="1"/>
          </p:nvPr>
        </p:nvSpPr>
        <p:spPr/>
        <p:txBody>
          <a:bodyPr>
            <a:normAutofit/>
          </a:bodyPr>
          <a:lstStyle/>
          <a:p>
            <a:pPr marL="114300" indent="0">
              <a:buNone/>
            </a:pPr>
            <a:r>
              <a:rPr lang="en-GB" sz="800" dirty="0"/>
              <a:t>.</a:t>
            </a:r>
          </a:p>
        </p:txBody>
      </p:sp>
    </p:spTree>
    <p:extLst>
      <p:ext uri="{BB962C8B-B14F-4D97-AF65-F5344CB8AC3E}">
        <p14:creationId xmlns:p14="http://schemas.microsoft.com/office/powerpoint/2010/main" val="2344386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0464A4-BB00-4AD3-BDA8-C7909E883DD7}"/>
              </a:ext>
            </a:extLst>
          </p:cNvPr>
          <p:cNvSpPr/>
          <p:nvPr/>
        </p:nvSpPr>
        <p:spPr>
          <a:xfrm>
            <a:off x="1143000" y="4145839"/>
            <a:ext cx="6858000" cy="35472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013">
              <a:solidFill>
                <a:prstClr val="white"/>
              </a:solidFill>
              <a:latin typeface="Calibri" panose="020F0502020204030204"/>
            </a:endParaRPr>
          </a:p>
        </p:txBody>
      </p:sp>
      <p:pic>
        <p:nvPicPr>
          <p:cNvPr id="6" name="Picture 5">
            <a:extLst>
              <a:ext uri="{FF2B5EF4-FFF2-40B4-BE49-F238E27FC236}">
                <a16:creationId xmlns:a16="http://schemas.microsoft.com/office/drawing/2014/main" id="{28E38E6A-2AF8-45FC-8D7D-275005CC6F99}"/>
              </a:ext>
            </a:extLst>
          </p:cNvPr>
          <p:cNvPicPr>
            <a:picLocks noChangeAspect="1"/>
          </p:cNvPicPr>
          <p:nvPr/>
        </p:nvPicPr>
        <p:blipFill>
          <a:blip r:embed="rId2"/>
          <a:stretch>
            <a:fillRect/>
          </a:stretch>
        </p:blipFill>
        <p:spPr>
          <a:xfrm>
            <a:off x="1143000" y="4124412"/>
            <a:ext cx="6858000" cy="142875"/>
          </a:xfrm>
          <a:prstGeom prst="rect">
            <a:avLst/>
          </a:prstGeom>
        </p:spPr>
      </p:pic>
      <p:sp>
        <p:nvSpPr>
          <p:cNvPr id="8" name="Title 1">
            <a:extLst>
              <a:ext uri="{FF2B5EF4-FFF2-40B4-BE49-F238E27FC236}">
                <a16:creationId xmlns:a16="http://schemas.microsoft.com/office/drawing/2014/main" id="{0D2DC222-6BD9-4930-B37A-7CC758564584}"/>
              </a:ext>
            </a:extLst>
          </p:cNvPr>
          <p:cNvSpPr txBox="1">
            <a:spLocks/>
          </p:cNvSpPr>
          <p:nvPr/>
        </p:nvSpPr>
        <p:spPr>
          <a:xfrm>
            <a:off x="1519483" y="1945642"/>
            <a:ext cx="5816927" cy="3821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a:defRPr/>
            </a:pPr>
            <a:endParaRPr lang="en-GB" sz="1125" dirty="0">
              <a:solidFill>
                <a:prstClr val="black"/>
              </a:solidFill>
              <a:latin typeface="Arial" panose="020B0604020202020204" pitchFamily="34" charset="0"/>
              <a:cs typeface="Arial" panose="020B0604020202020204" pitchFamily="34" charset="0"/>
            </a:endParaRPr>
          </a:p>
          <a:p>
            <a:pPr defTabSz="514350">
              <a:defRPr/>
            </a:pPr>
            <a:endParaRPr lang="en-GB" sz="1125" b="1" dirty="0">
              <a:solidFill>
                <a:srgbClr val="A00054"/>
              </a:solidFill>
              <a:latin typeface="Arial" panose="020B0604020202020204" pitchFamily="34" charset="0"/>
              <a:cs typeface="Arial" panose="020B0604020202020204" pitchFamily="34" charset="0"/>
            </a:endParaRPr>
          </a:p>
          <a:p>
            <a:pPr defTabSz="514350">
              <a:defRPr/>
            </a:pPr>
            <a:endParaRPr lang="en-GB" sz="1125" b="1" dirty="0">
              <a:solidFill>
                <a:srgbClr val="A00054"/>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D196F961-BEC3-4B01-8D89-AC2369CA9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179" y="777675"/>
            <a:ext cx="1775892" cy="346329"/>
          </a:xfrm>
          <a:prstGeom prst="rect">
            <a:avLst/>
          </a:prstGeom>
        </p:spPr>
      </p:pic>
      <p:pic>
        <p:nvPicPr>
          <p:cNvPr id="21" name="Picture 20">
            <a:extLst>
              <a:ext uri="{FF2B5EF4-FFF2-40B4-BE49-F238E27FC236}">
                <a16:creationId xmlns:a16="http://schemas.microsoft.com/office/drawing/2014/main" id="{F0A6769F-84B2-4F23-AB97-29D5C76A2F3F}"/>
              </a:ext>
            </a:extLst>
          </p:cNvPr>
          <p:cNvPicPr>
            <a:picLocks noChangeAspect="1"/>
          </p:cNvPicPr>
          <p:nvPr/>
        </p:nvPicPr>
        <p:blipFill>
          <a:blip r:embed="rId2"/>
          <a:stretch>
            <a:fillRect/>
          </a:stretch>
        </p:blipFill>
        <p:spPr>
          <a:xfrm>
            <a:off x="1143000" y="4124412"/>
            <a:ext cx="6858000" cy="142875"/>
          </a:xfrm>
          <a:prstGeom prst="rect">
            <a:avLst/>
          </a:prstGeom>
        </p:spPr>
      </p:pic>
      <p:sp>
        <p:nvSpPr>
          <p:cNvPr id="2" name="Title 1">
            <a:extLst>
              <a:ext uri="{FF2B5EF4-FFF2-40B4-BE49-F238E27FC236}">
                <a16:creationId xmlns:a16="http://schemas.microsoft.com/office/drawing/2014/main" id="{7233A93E-2386-4A01-B76F-8F0C04CEC89A}"/>
              </a:ext>
            </a:extLst>
          </p:cNvPr>
          <p:cNvSpPr txBox="1">
            <a:spLocks/>
          </p:cNvSpPr>
          <p:nvPr/>
        </p:nvSpPr>
        <p:spPr>
          <a:xfrm>
            <a:off x="1385078" y="750552"/>
            <a:ext cx="4280947" cy="3821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a:defRPr/>
            </a:pPr>
            <a:r>
              <a:rPr lang="en-GB" sz="1350" b="1" dirty="0">
                <a:solidFill>
                  <a:srgbClr val="A00054"/>
                </a:solidFill>
                <a:latin typeface="Arial" panose="020B0604020202020204" pitchFamily="34" charset="0"/>
                <a:cs typeface="Arial" panose="020B0604020202020204" pitchFamily="34" charset="0"/>
              </a:rPr>
              <a:t>HEE TEL Platforms and content development</a:t>
            </a:r>
          </a:p>
        </p:txBody>
      </p:sp>
      <p:sp>
        <p:nvSpPr>
          <p:cNvPr id="4" name="TextBox 9">
            <a:extLst>
              <a:ext uri="{FF2B5EF4-FFF2-40B4-BE49-F238E27FC236}">
                <a16:creationId xmlns:a16="http://schemas.microsoft.com/office/drawing/2014/main" id="{693E54B4-8F66-4CB9-A6A9-1BB0B382B851}"/>
              </a:ext>
            </a:extLst>
          </p:cNvPr>
          <p:cNvSpPr txBox="1"/>
          <p:nvPr/>
        </p:nvSpPr>
        <p:spPr>
          <a:xfrm>
            <a:off x="1529546" y="4249018"/>
            <a:ext cx="621512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defRPr/>
            </a:pPr>
            <a:r>
              <a:rPr lang="en-GB" sz="900" dirty="0">
                <a:solidFill>
                  <a:prstClr val="black"/>
                </a:solidFill>
                <a:latin typeface="Arial" panose="020B0604020202020204" pitchFamily="34" charset="0"/>
                <a:cs typeface="Arial" panose="020B0604020202020204" pitchFamily="34" charset="0"/>
              </a:rPr>
              <a:t>@HEE_TEL	                                                      #HEETEL                                                      </a:t>
            </a:r>
            <a:r>
              <a:rPr lang="en-GB" sz="900" dirty="0">
                <a:solidFill>
                  <a:prstClr val="black"/>
                </a:solidFill>
                <a:latin typeface="Arial"/>
              </a:rPr>
              <a:t>@NHS_HealthEdEng</a:t>
            </a:r>
            <a:endParaRPr lang="en-GB" sz="900" dirty="0">
              <a:solidFill>
                <a:prstClr val="black"/>
              </a:solidFill>
              <a:latin typeface="Arial" panose="020B0604020202020204" pitchFamily="34" charset="0"/>
              <a:cs typeface="Arial" panose="020B0604020202020204" pitchFamily="34" charset="0"/>
            </a:endParaRPr>
          </a:p>
        </p:txBody>
      </p:sp>
      <p:pic>
        <p:nvPicPr>
          <p:cNvPr id="9" name="Picture 8" descr="A close up of a sign&#10;&#10;Description automatically generated">
            <a:extLst>
              <a:ext uri="{FF2B5EF4-FFF2-40B4-BE49-F238E27FC236}">
                <a16:creationId xmlns:a16="http://schemas.microsoft.com/office/drawing/2014/main" id="{6BE51DA3-EA3A-4D91-8E20-E448F552A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139" y="1383218"/>
            <a:ext cx="1002050" cy="676881"/>
          </a:xfrm>
          <a:prstGeom prst="rect">
            <a:avLst/>
          </a:prstGeom>
        </p:spPr>
      </p:pic>
      <p:pic>
        <p:nvPicPr>
          <p:cNvPr id="10" name="Picture 9" descr="A close up of a sign&#10;&#10;Description automatically generated">
            <a:extLst>
              <a:ext uri="{FF2B5EF4-FFF2-40B4-BE49-F238E27FC236}">
                <a16:creationId xmlns:a16="http://schemas.microsoft.com/office/drawing/2014/main" id="{E7757A3A-A175-4418-AA15-494008BB7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0036" y="1461288"/>
            <a:ext cx="1574144" cy="676881"/>
          </a:xfrm>
          <a:prstGeom prst="rect">
            <a:avLst/>
          </a:prstGeom>
        </p:spPr>
      </p:pic>
      <p:pic>
        <p:nvPicPr>
          <p:cNvPr id="11" name="Picture 10" descr="A close up of a sign&#10;&#10;Description automatically generated">
            <a:extLst>
              <a:ext uri="{FF2B5EF4-FFF2-40B4-BE49-F238E27FC236}">
                <a16:creationId xmlns:a16="http://schemas.microsoft.com/office/drawing/2014/main" id="{C1A2F5AE-E600-4444-85FC-E63E5964D0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284" y="1435931"/>
            <a:ext cx="652121" cy="652121"/>
          </a:xfrm>
          <a:prstGeom prst="rect">
            <a:avLst/>
          </a:prstGeom>
        </p:spPr>
      </p:pic>
      <p:sp>
        <p:nvSpPr>
          <p:cNvPr id="12" name="TextBox 11">
            <a:extLst>
              <a:ext uri="{FF2B5EF4-FFF2-40B4-BE49-F238E27FC236}">
                <a16:creationId xmlns:a16="http://schemas.microsoft.com/office/drawing/2014/main" id="{ACE84DD0-73D5-42A3-96A0-9E03075AF547}"/>
              </a:ext>
            </a:extLst>
          </p:cNvPr>
          <p:cNvSpPr txBox="1"/>
          <p:nvPr/>
        </p:nvSpPr>
        <p:spPr>
          <a:xfrm>
            <a:off x="6595406" y="1750256"/>
            <a:ext cx="1186422" cy="404085"/>
          </a:xfrm>
          <a:prstGeom prst="rect">
            <a:avLst/>
          </a:prstGeom>
          <a:noFill/>
        </p:spPr>
        <p:txBody>
          <a:bodyPr wrap="square" rtlCol="0">
            <a:spAutoFit/>
          </a:bodyPr>
          <a:lstStyle/>
          <a:p>
            <a:pPr defTabSz="514350">
              <a:defRPr/>
            </a:pPr>
            <a:r>
              <a:rPr lang="en-GB" sz="1013" b="1" dirty="0">
                <a:solidFill>
                  <a:prstClr val="black"/>
                </a:solidFill>
                <a:latin typeface="Arial" panose="020B0604020202020204" pitchFamily="34" charset="0"/>
                <a:cs typeface="Arial" panose="020B0604020202020204" pitchFamily="34" charset="0"/>
              </a:rPr>
              <a:t>Digital Learning </a:t>
            </a:r>
            <a:r>
              <a:rPr lang="en-GB" sz="1013" dirty="0">
                <a:solidFill>
                  <a:prstClr val="black"/>
                </a:solidFill>
                <a:latin typeface="Arial" panose="020B0604020202020204" pitchFamily="34" charset="0"/>
                <a:cs typeface="Arial" panose="020B0604020202020204" pitchFamily="34" charset="0"/>
              </a:rPr>
              <a:t>Solutions</a:t>
            </a:r>
          </a:p>
        </p:txBody>
      </p:sp>
      <p:sp>
        <p:nvSpPr>
          <p:cNvPr id="3" name="Rectangle 2">
            <a:extLst>
              <a:ext uri="{FF2B5EF4-FFF2-40B4-BE49-F238E27FC236}">
                <a16:creationId xmlns:a16="http://schemas.microsoft.com/office/drawing/2014/main" id="{B638A841-F57C-4573-A246-B0523416D52B}"/>
              </a:ext>
            </a:extLst>
          </p:cNvPr>
          <p:cNvSpPr/>
          <p:nvPr/>
        </p:nvSpPr>
        <p:spPr>
          <a:xfrm>
            <a:off x="5868274" y="2181525"/>
            <a:ext cx="1574144" cy="1651093"/>
          </a:xfrm>
          <a:prstGeom prst="rect">
            <a:avLst/>
          </a:prstGeom>
        </p:spPr>
        <p:txBody>
          <a:bodyPr wrap="square">
            <a:spAutoFit/>
          </a:bodyPr>
          <a:lstStyle/>
          <a:p>
            <a:pPr marL="160735" indent="-160735" defTabSz="514350">
              <a:buFont typeface="Arial" panose="020B0604020202020204" pitchFamily="34" charset="0"/>
              <a:buChar char="•"/>
              <a:defRPr/>
            </a:pPr>
            <a:r>
              <a:rPr lang="en-GB" sz="1013" dirty="0">
                <a:solidFill>
                  <a:prstClr val="black"/>
                </a:solidFill>
                <a:latin typeface="Arial" panose="020B0604020202020204" pitchFamily="34" charset="0"/>
                <a:cs typeface="Arial" panose="020B0604020202020204" pitchFamily="34" charset="0"/>
              </a:rPr>
              <a:t>Providing a platform that hosts national digital literacy training content and locally developed clinical systems learning </a:t>
            </a:r>
          </a:p>
          <a:p>
            <a:pPr marL="160735" indent="-160735" defTabSz="514350">
              <a:buFont typeface="Arial" panose="020B0604020202020204" pitchFamily="34" charset="0"/>
              <a:buChar char="•"/>
              <a:defRPr/>
            </a:pPr>
            <a:r>
              <a:rPr lang="en-GB" sz="1013" dirty="0">
                <a:solidFill>
                  <a:prstClr val="black"/>
                </a:solidFill>
                <a:latin typeface="Arial" panose="020B0604020202020204" pitchFamily="34" charset="0"/>
                <a:cs typeface="Arial" panose="020B0604020202020204" pitchFamily="34" charset="0"/>
              </a:rPr>
              <a:t>Supports over 300 health and care organisations</a:t>
            </a:r>
          </a:p>
        </p:txBody>
      </p:sp>
      <p:sp>
        <p:nvSpPr>
          <p:cNvPr id="7" name="Rectangle 6">
            <a:extLst>
              <a:ext uri="{FF2B5EF4-FFF2-40B4-BE49-F238E27FC236}">
                <a16:creationId xmlns:a16="http://schemas.microsoft.com/office/drawing/2014/main" id="{2213423C-203A-450A-B7CC-6727C02D7DC3}"/>
              </a:ext>
            </a:extLst>
          </p:cNvPr>
          <p:cNvSpPr/>
          <p:nvPr/>
        </p:nvSpPr>
        <p:spPr>
          <a:xfrm>
            <a:off x="1569565" y="2081525"/>
            <a:ext cx="1666280" cy="1651093"/>
          </a:xfrm>
          <a:prstGeom prst="rect">
            <a:avLst/>
          </a:prstGeom>
        </p:spPr>
        <p:txBody>
          <a:bodyPr wrap="square">
            <a:spAutoFit/>
          </a:bodyPr>
          <a:lstStyle/>
          <a:p>
            <a:pPr marL="160735" indent="-160735" defTabSz="514350">
              <a:buFont typeface="Arial" panose="020B0604020202020204" pitchFamily="34" charset="0"/>
              <a:buChar char="•"/>
              <a:defRPr/>
            </a:pPr>
            <a:r>
              <a:rPr lang="en-GB" sz="1013" dirty="0">
                <a:solidFill>
                  <a:prstClr val="black"/>
                </a:solidFill>
                <a:latin typeface="Arial" panose="020B0604020202020204" pitchFamily="34" charset="0"/>
                <a:cs typeface="Arial" panose="020B0604020202020204" pitchFamily="34" charset="0"/>
              </a:rPr>
              <a:t>Over 400 e-learning programmes</a:t>
            </a:r>
          </a:p>
          <a:p>
            <a:pPr marL="160735" indent="-160735" defTabSz="514350">
              <a:buFont typeface="Arial" panose="020B0604020202020204" pitchFamily="34" charset="0"/>
              <a:buChar char="•"/>
              <a:defRPr/>
            </a:pPr>
            <a:r>
              <a:rPr lang="en-GB" sz="1013" dirty="0">
                <a:solidFill>
                  <a:prstClr val="black"/>
                </a:solidFill>
                <a:latin typeface="Arial" panose="020B0604020202020204" pitchFamily="34" charset="0"/>
                <a:cs typeface="Arial" panose="020B0604020202020204" pitchFamily="34" charset="0"/>
              </a:rPr>
              <a:t>The e-learning programmes are  developed in partnership with the NHS, third sector and professional bodies across 1.3m registered users</a:t>
            </a:r>
          </a:p>
        </p:txBody>
      </p:sp>
      <p:sp>
        <p:nvSpPr>
          <p:cNvPr id="13" name="Rectangle 12">
            <a:extLst>
              <a:ext uri="{FF2B5EF4-FFF2-40B4-BE49-F238E27FC236}">
                <a16:creationId xmlns:a16="http://schemas.microsoft.com/office/drawing/2014/main" id="{9D3C9C7F-91A6-4513-B0DB-C9E0720C977C}"/>
              </a:ext>
            </a:extLst>
          </p:cNvPr>
          <p:cNvSpPr/>
          <p:nvPr/>
        </p:nvSpPr>
        <p:spPr>
          <a:xfrm>
            <a:off x="3685830" y="2149993"/>
            <a:ext cx="1714500" cy="1651093"/>
          </a:xfrm>
          <a:prstGeom prst="rect">
            <a:avLst/>
          </a:prstGeom>
        </p:spPr>
        <p:txBody>
          <a:bodyPr wrap="square">
            <a:spAutoFit/>
          </a:bodyPr>
          <a:lstStyle/>
          <a:p>
            <a:pPr marL="160735" indent="-160735" defTabSz="514350">
              <a:buFont typeface="Arial" panose="020B0604020202020204" pitchFamily="34" charset="0"/>
              <a:buChar char="•"/>
              <a:defRPr/>
            </a:pPr>
            <a:r>
              <a:rPr lang="en-GB" sz="1013" dirty="0">
                <a:solidFill>
                  <a:prstClr val="black"/>
                </a:solidFill>
                <a:latin typeface="Arial" panose="020B0604020202020204" pitchFamily="34" charset="0"/>
                <a:cs typeface="Arial" panose="020B0604020202020204" pitchFamily="34" charset="0"/>
              </a:rPr>
              <a:t>Launched May 2020</a:t>
            </a:r>
          </a:p>
          <a:p>
            <a:pPr marL="160735" indent="-160735" defTabSz="514350">
              <a:buFont typeface="Arial" panose="020B0604020202020204" pitchFamily="34" charset="0"/>
              <a:buChar char="•"/>
              <a:defRPr/>
            </a:pPr>
            <a:r>
              <a:rPr lang="en-GB" sz="1013" dirty="0">
                <a:solidFill>
                  <a:prstClr val="black"/>
                </a:solidFill>
                <a:latin typeface="Arial" panose="020B0604020202020204" pitchFamily="34" charset="0"/>
                <a:cs typeface="Arial" panose="020B0604020202020204" pitchFamily="34" charset="0"/>
              </a:rPr>
              <a:t>Providing access to a wide range of resources shared and contributed by organisations and the health and care workforce across 1.3m registered users</a:t>
            </a:r>
          </a:p>
          <a:p>
            <a:pPr defTabSz="514350">
              <a:defRPr/>
            </a:pPr>
            <a:endParaRPr lang="en-GB" sz="1013" dirty="0">
              <a:solidFill>
                <a:prstClr val="black"/>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BFB0D92-46BD-43BE-97D3-66D13214A94D}"/>
              </a:ext>
            </a:extLst>
          </p:cNvPr>
          <p:cNvSpPr txBox="1"/>
          <p:nvPr/>
        </p:nvSpPr>
        <p:spPr>
          <a:xfrm>
            <a:off x="1355871" y="967569"/>
            <a:ext cx="4659919" cy="559961"/>
          </a:xfrm>
          <a:prstGeom prst="rect">
            <a:avLst/>
          </a:prstGeom>
          <a:noFill/>
        </p:spPr>
        <p:txBody>
          <a:bodyPr wrap="square" rtlCol="0">
            <a:spAutoFit/>
          </a:bodyPr>
          <a:lstStyle/>
          <a:p>
            <a:r>
              <a:rPr lang="en-GB" sz="1013" dirty="0">
                <a:solidFill>
                  <a:prstClr val="black"/>
                </a:solidFill>
                <a:latin typeface="Arial" panose="020B0604020202020204" pitchFamily="34" charset="0"/>
                <a:cs typeface="Arial" panose="020B0604020202020204" pitchFamily="34" charset="0"/>
              </a:rPr>
              <a:t>We offer a comprehensive digital platform service to users across three of our own platforms and two 3</a:t>
            </a:r>
            <a:r>
              <a:rPr lang="en-GB" sz="1013" baseline="30000" dirty="0">
                <a:solidFill>
                  <a:prstClr val="black"/>
                </a:solidFill>
                <a:latin typeface="Arial" panose="020B0604020202020204" pitchFamily="34" charset="0"/>
                <a:cs typeface="Arial" panose="020B0604020202020204" pitchFamily="34" charset="0"/>
              </a:rPr>
              <a:t>rd</a:t>
            </a:r>
            <a:r>
              <a:rPr lang="en-GB" sz="1013" dirty="0">
                <a:solidFill>
                  <a:prstClr val="black"/>
                </a:solidFill>
                <a:latin typeface="Arial" panose="020B0604020202020204" pitchFamily="34" charset="0"/>
                <a:cs typeface="Arial" panose="020B0604020202020204" pitchFamily="34" charset="0"/>
              </a:rPr>
              <a:t> party platforms</a:t>
            </a:r>
          </a:p>
          <a:p>
            <a:endParaRPr lang="en-GB" sz="1013" dirty="0"/>
          </a:p>
        </p:txBody>
      </p:sp>
      <p:sp>
        <p:nvSpPr>
          <p:cNvPr id="16" name="Rectangle 15">
            <a:extLst>
              <a:ext uri="{FF2B5EF4-FFF2-40B4-BE49-F238E27FC236}">
                <a16:creationId xmlns:a16="http://schemas.microsoft.com/office/drawing/2014/main" id="{76B85EEA-E5CF-400D-A29E-64E068BB2179}"/>
              </a:ext>
            </a:extLst>
          </p:cNvPr>
          <p:cNvSpPr/>
          <p:nvPr/>
        </p:nvSpPr>
        <p:spPr>
          <a:xfrm>
            <a:off x="1434995" y="1384452"/>
            <a:ext cx="1928030" cy="2308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Rectangle 23">
            <a:extLst>
              <a:ext uri="{FF2B5EF4-FFF2-40B4-BE49-F238E27FC236}">
                <a16:creationId xmlns:a16="http://schemas.microsoft.com/office/drawing/2014/main" id="{8EEE3807-D308-411D-8421-6490145421FB}"/>
              </a:ext>
            </a:extLst>
          </p:cNvPr>
          <p:cNvSpPr/>
          <p:nvPr/>
        </p:nvSpPr>
        <p:spPr>
          <a:xfrm>
            <a:off x="3607986" y="1359392"/>
            <a:ext cx="1928030" cy="2308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v</a:t>
            </a:r>
          </a:p>
        </p:txBody>
      </p:sp>
      <p:sp>
        <p:nvSpPr>
          <p:cNvPr id="25" name="Rectangle 24">
            <a:extLst>
              <a:ext uri="{FF2B5EF4-FFF2-40B4-BE49-F238E27FC236}">
                <a16:creationId xmlns:a16="http://schemas.microsoft.com/office/drawing/2014/main" id="{99C3B8A3-8874-4D2B-A5B2-4C4F6C0B90C9}"/>
              </a:ext>
            </a:extLst>
          </p:cNvPr>
          <p:cNvSpPr/>
          <p:nvPr/>
        </p:nvSpPr>
        <p:spPr>
          <a:xfrm>
            <a:off x="5759349" y="1341021"/>
            <a:ext cx="1928030" cy="2308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v</a:t>
            </a:r>
          </a:p>
        </p:txBody>
      </p:sp>
      <p:sp>
        <p:nvSpPr>
          <p:cNvPr id="15" name="Title 14">
            <a:extLst>
              <a:ext uri="{FF2B5EF4-FFF2-40B4-BE49-F238E27FC236}">
                <a16:creationId xmlns:a16="http://schemas.microsoft.com/office/drawing/2014/main" id="{0C89C42E-9D03-9A6D-26A4-50012D35C80C}"/>
              </a:ext>
            </a:extLst>
          </p:cNvPr>
          <p:cNvSpPr>
            <a:spLocks noGrp="1"/>
          </p:cNvSpPr>
          <p:nvPr>
            <p:ph type="title"/>
          </p:nvPr>
        </p:nvSpPr>
        <p:spPr/>
        <p:txBody>
          <a:bodyPr/>
          <a:lstStyle/>
          <a:p>
            <a:r>
              <a:rPr lang="en-GB" sz="800" dirty="0"/>
              <a:t>.</a:t>
            </a:r>
          </a:p>
        </p:txBody>
      </p:sp>
      <p:sp>
        <p:nvSpPr>
          <p:cNvPr id="17" name="Text Placeholder 16">
            <a:extLst>
              <a:ext uri="{FF2B5EF4-FFF2-40B4-BE49-F238E27FC236}">
                <a16:creationId xmlns:a16="http://schemas.microsoft.com/office/drawing/2014/main" id="{2A9B7CCC-BC76-9C5D-A44A-DAE6456E68C5}"/>
              </a:ext>
            </a:extLst>
          </p:cNvPr>
          <p:cNvSpPr>
            <a:spLocks noGrp="1"/>
          </p:cNvSpPr>
          <p:nvPr>
            <p:ph type="body" idx="1"/>
          </p:nvPr>
        </p:nvSpPr>
        <p:spPr/>
        <p:txBody>
          <a:bodyPr>
            <a:normAutofit/>
          </a:bodyPr>
          <a:lstStyle/>
          <a:p>
            <a:pPr marL="114300" indent="0">
              <a:buNone/>
            </a:pPr>
            <a:r>
              <a:rPr lang="en-GB" sz="800" dirty="0"/>
              <a:t>.</a:t>
            </a:r>
          </a:p>
        </p:txBody>
      </p:sp>
    </p:spTree>
    <p:extLst>
      <p:ext uri="{BB962C8B-B14F-4D97-AF65-F5344CB8AC3E}">
        <p14:creationId xmlns:p14="http://schemas.microsoft.com/office/powerpoint/2010/main" val="1204892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CF6D16E-D4D0-0E4D-80C1-86B54276DA9F}"/>
              </a:ext>
            </a:extLst>
          </p:cNvPr>
          <p:cNvSpPr txBox="1">
            <a:spLocks/>
          </p:cNvSpPr>
          <p:nvPr/>
        </p:nvSpPr>
        <p:spPr>
          <a:xfrm>
            <a:off x="1235726" y="309008"/>
            <a:ext cx="6654215" cy="509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1725" dirty="0">
                <a:solidFill>
                  <a:srgbClr val="A00054"/>
                </a:solidFill>
              </a:rPr>
              <a:t>Case Study: Blended Learning Nursing Degree</a:t>
            </a:r>
          </a:p>
        </p:txBody>
      </p:sp>
      <p:sp>
        <p:nvSpPr>
          <p:cNvPr id="3" name="Rectangle 2"/>
          <p:cNvSpPr/>
          <p:nvPr/>
        </p:nvSpPr>
        <p:spPr>
          <a:xfrm>
            <a:off x="1143001" y="4673140"/>
            <a:ext cx="4883369" cy="415498"/>
          </a:xfrm>
          <a:prstGeom prst="rect">
            <a:avLst/>
          </a:prstGeom>
        </p:spPr>
        <p:txBody>
          <a:bodyPr wrap="square">
            <a:spAutoFit/>
          </a:bodyPr>
          <a:lstStyle/>
          <a:p>
            <a:r>
              <a:rPr lang="en-GB" sz="1050" u="sng" dirty="0">
                <a:hlinkClick r:id="rId2"/>
              </a:rPr>
              <a:t>https://www.hee.nhs.uk/news-blogs-events/news/new-blended-learning-nursing-degree-offers-flexibility-choice</a:t>
            </a:r>
            <a:endParaRPr lang="en-GB" sz="1050" dirty="0"/>
          </a:p>
        </p:txBody>
      </p:sp>
      <p:sp>
        <p:nvSpPr>
          <p:cNvPr id="4" name="Rectangle 3"/>
          <p:cNvSpPr/>
          <p:nvPr/>
        </p:nvSpPr>
        <p:spPr>
          <a:xfrm>
            <a:off x="1239910" y="568845"/>
            <a:ext cx="6654215" cy="415498"/>
          </a:xfrm>
          <a:prstGeom prst="rect">
            <a:avLst/>
          </a:prstGeom>
        </p:spPr>
        <p:txBody>
          <a:bodyPr wrap="square">
            <a:spAutoFit/>
          </a:bodyPr>
          <a:lstStyle/>
          <a:p>
            <a:r>
              <a:rPr lang="en-GB" sz="1050" dirty="0"/>
              <a:t>The aim of the programme is to commission a creative, innovative, accessible and flexible nursing degree that uses innovative means in digital and other technologies. </a:t>
            </a:r>
          </a:p>
        </p:txBody>
      </p:sp>
      <p:sp>
        <p:nvSpPr>
          <p:cNvPr id="5" name="TextBox 4"/>
          <p:cNvSpPr txBox="1"/>
          <p:nvPr/>
        </p:nvSpPr>
        <p:spPr>
          <a:xfrm>
            <a:off x="2539232" y="1065774"/>
            <a:ext cx="1295235" cy="577081"/>
          </a:xfrm>
          <a:prstGeom prst="rect">
            <a:avLst/>
          </a:prstGeom>
          <a:noFill/>
        </p:spPr>
        <p:txBody>
          <a:bodyPr wrap="square" rtlCol="0">
            <a:spAutoFit/>
          </a:bodyPr>
          <a:lstStyle/>
          <a:p>
            <a:r>
              <a:rPr lang="en-GB" sz="1050" dirty="0"/>
              <a:t>HEE mandate to increase nursing workforce</a:t>
            </a:r>
          </a:p>
        </p:txBody>
      </p:sp>
      <p:sp>
        <p:nvSpPr>
          <p:cNvPr id="6" name="TextBox 5"/>
          <p:cNvSpPr txBox="1"/>
          <p:nvPr/>
        </p:nvSpPr>
        <p:spPr>
          <a:xfrm>
            <a:off x="2539231" y="2119734"/>
            <a:ext cx="1454369" cy="577081"/>
          </a:xfrm>
          <a:prstGeom prst="rect">
            <a:avLst/>
          </a:prstGeom>
          <a:noFill/>
        </p:spPr>
        <p:txBody>
          <a:bodyPr wrap="square" rtlCol="0">
            <a:spAutoFit/>
          </a:bodyPr>
          <a:lstStyle/>
          <a:p>
            <a:r>
              <a:rPr lang="en-GB" sz="1050" dirty="0"/>
              <a:t>Promotion of alternative routes e.g. blended learning</a:t>
            </a:r>
          </a:p>
        </p:txBody>
      </p:sp>
      <p:sp>
        <p:nvSpPr>
          <p:cNvPr id="7" name="Rectangle 6"/>
          <p:cNvSpPr/>
          <p:nvPr/>
        </p:nvSpPr>
        <p:spPr>
          <a:xfrm>
            <a:off x="2539231" y="3258417"/>
            <a:ext cx="1572611" cy="738664"/>
          </a:xfrm>
          <a:prstGeom prst="rect">
            <a:avLst/>
          </a:prstGeom>
        </p:spPr>
        <p:txBody>
          <a:bodyPr wrap="square">
            <a:spAutoFit/>
          </a:bodyPr>
          <a:lstStyle/>
          <a:p>
            <a:r>
              <a:rPr lang="en-GB" sz="1050" dirty="0"/>
              <a:t>Includes leading edge digital and immersive technologies – risk of overusing wrong tech</a:t>
            </a:r>
          </a:p>
        </p:txBody>
      </p:sp>
      <p:sp>
        <p:nvSpPr>
          <p:cNvPr id="8" name="TextBox 7"/>
          <p:cNvSpPr txBox="1"/>
          <p:nvPr/>
        </p:nvSpPr>
        <p:spPr>
          <a:xfrm>
            <a:off x="6334960" y="1065774"/>
            <a:ext cx="1533692" cy="577081"/>
          </a:xfrm>
          <a:prstGeom prst="rect">
            <a:avLst/>
          </a:prstGeom>
          <a:noFill/>
        </p:spPr>
        <p:txBody>
          <a:bodyPr wrap="square" rtlCol="0">
            <a:spAutoFit/>
          </a:bodyPr>
          <a:lstStyle/>
          <a:p>
            <a:r>
              <a:rPr lang="en-GB" sz="1050" dirty="0"/>
              <a:t>More flexible learning and widening access to nursing careers</a:t>
            </a:r>
          </a:p>
        </p:txBody>
      </p:sp>
      <p:sp>
        <p:nvSpPr>
          <p:cNvPr id="9" name="TextBox 8"/>
          <p:cNvSpPr txBox="1"/>
          <p:nvPr/>
        </p:nvSpPr>
        <p:spPr>
          <a:xfrm>
            <a:off x="6334959" y="2183499"/>
            <a:ext cx="1454369" cy="577081"/>
          </a:xfrm>
          <a:prstGeom prst="rect">
            <a:avLst/>
          </a:prstGeom>
          <a:noFill/>
        </p:spPr>
        <p:txBody>
          <a:bodyPr wrap="square" rtlCol="0">
            <a:spAutoFit/>
          </a:bodyPr>
          <a:lstStyle/>
          <a:p>
            <a:r>
              <a:rPr lang="en-GB" sz="1050" dirty="0"/>
              <a:t>Developing digitally capable faculty and future workforce</a:t>
            </a:r>
          </a:p>
        </p:txBody>
      </p:sp>
      <p:sp>
        <p:nvSpPr>
          <p:cNvPr id="10" name="Rectangle 9"/>
          <p:cNvSpPr/>
          <p:nvPr/>
        </p:nvSpPr>
        <p:spPr>
          <a:xfrm>
            <a:off x="6334960" y="3412131"/>
            <a:ext cx="1572611" cy="738664"/>
          </a:xfrm>
          <a:prstGeom prst="rect">
            <a:avLst/>
          </a:prstGeom>
        </p:spPr>
        <p:txBody>
          <a:bodyPr wrap="square">
            <a:spAutoFit/>
          </a:bodyPr>
          <a:lstStyle/>
          <a:p>
            <a:r>
              <a:rPr lang="en-GB" sz="1050" dirty="0"/>
              <a:t>Collaboration with 7 universities signed up, delivery from January 2021</a:t>
            </a:r>
          </a:p>
        </p:txBody>
      </p:sp>
      <p:pic>
        <p:nvPicPr>
          <p:cNvPr id="1026" name="Picture 2" descr="Icon Blue 0004 Heart AR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616" y="952782"/>
            <a:ext cx="1071382" cy="10713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on Blue 0013 Nu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911" y="952782"/>
            <a:ext cx="1070609" cy="10706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con Blue 0027 Handsha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706" y="3328162"/>
            <a:ext cx="1068182" cy="10681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con Blue 0032 Ide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6448" y="3287107"/>
            <a:ext cx="979532" cy="9795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con Blue 0018 Puzz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6448" y="2157577"/>
            <a:ext cx="896267" cy="8962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43B005F-F8B9-0F4E-B144-F6757C019D32}"/>
              </a:ext>
            </a:extLst>
          </p:cNvPr>
          <p:cNvPicPr>
            <a:picLocks noChangeAspect="1"/>
          </p:cNvPicPr>
          <p:nvPr/>
        </p:nvPicPr>
        <p:blipFill>
          <a:blip r:embed="rId8">
            <a:duotone>
              <a:prstClr val="black"/>
              <a:schemeClr val="accent1">
                <a:tint val="45000"/>
                <a:satMod val="400000"/>
              </a:schemeClr>
            </a:duotone>
            <a:lum bright="-40000" contrast="40000"/>
          </a:blip>
          <a:stretch>
            <a:fillRect/>
          </a:stretch>
        </p:blipFill>
        <p:spPr>
          <a:xfrm>
            <a:off x="5237722" y="2177136"/>
            <a:ext cx="757169" cy="820266"/>
          </a:xfrm>
          <a:prstGeom prst="rect">
            <a:avLst/>
          </a:prstGeom>
          <a:ln>
            <a:noFill/>
          </a:ln>
        </p:spPr>
      </p:pic>
    </p:spTree>
    <p:extLst>
      <p:ext uri="{BB962C8B-B14F-4D97-AF65-F5344CB8AC3E}">
        <p14:creationId xmlns:p14="http://schemas.microsoft.com/office/powerpoint/2010/main" val="419351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087CD-D62C-1AC3-F0D7-94071623DE06}"/>
              </a:ext>
            </a:extLst>
          </p:cNvPr>
          <p:cNvSpPr>
            <a:spLocks noGrp="1"/>
          </p:cNvSpPr>
          <p:nvPr>
            <p:ph type="title"/>
          </p:nvPr>
        </p:nvSpPr>
        <p:spPr>
          <a:xfrm>
            <a:off x="1065679" y="389472"/>
            <a:ext cx="7886700" cy="628434"/>
          </a:xfrm>
        </p:spPr>
        <p:txBody>
          <a:bodyPr>
            <a:normAutofit/>
          </a:bodyPr>
          <a:lstStyle/>
          <a:p>
            <a:r>
              <a:rPr lang="en-GB" dirty="0"/>
              <a:t>Blended Learning health programmes- England</a:t>
            </a:r>
          </a:p>
        </p:txBody>
      </p:sp>
      <p:graphicFrame>
        <p:nvGraphicFramePr>
          <p:cNvPr id="4" name="Table 4">
            <a:extLst>
              <a:ext uri="{FF2B5EF4-FFF2-40B4-BE49-F238E27FC236}">
                <a16:creationId xmlns:a16="http://schemas.microsoft.com/office/drawing/2014/main" id="{E5009F0B-A1BE-9AD7-CC69-8BBA6F0FF6D6}"/>
              </a:ext>
            </a:extLst>
          </p:cNvPr>
          <p:cNvGraphicFramePr>
            <a:graphicFrameLocks noGrp="1"/>
          </p:cNvGraphicFramePr>
          <p:nvPr>
            <p:ph idx="4294967295"/>
            <p:extLst>
              <p:ext uri="{D42A27DB-BD31-4B8C-83A1-F6EECF244321}">
                <p14:modId xmlns:p14="http://schemas.microsoft.com/office/powerpoint/2010/main" val="2644234467"/>
              </p:ext>
            </p:extLst>
          </p:nvPr>
        </p:nvGraphicFramePr>
        <p:xfrm>
          <a:off x="837079" y="957395"/>
          <a:ext cx="7469842" cy="3999307"/>
        </p:xfrm>
        <a:graphic>
          <a:graphicData uri="http://schemas.openxmlformats.org/drawingml/2006/table">
            <a:tbl>
              <a:tblPr firstRow="1" bandRow="1">
                <a:tableStyleId>{5C22544A-7EE6-4342-B048-85BDC9FD1C3A}</a:tableStyleId>
              </a:tblPr>
              <a:tblGrid>
                <a:gridCol w="3064130">
                  <a:extLst>
                    <a:ext uri="{9D8B030D-6E8A-4147-A177-3AD203B41FA5}">
                      <a16:colId xmlns:a16="http://schemas.microsoft.com/office/drawing/2014/main" val="2085082505"/>
                    </a:ext>
                  </a:extLst>
                </a:gridCol>
                <a:gridCol w="4405712">
                  <a:extLst>
                    <a:ext uri="{9D8B030D-6E8A-4147-A177-3AD203B41FA5}">
                      <a16:colId xmlns:a16="http://schemas.microsoft.com/office/drawing/2014/main" val="3651685547"/>
                    </a:ext>
                  </a:extLst>
                </a:gridCol>
              </a:tblGrid>
              <a:tr h="253126">
                <a:tc>
                  <a:txBody>
                    <a:bodyPr/>
                    <a:lstStyle/>
                    <a:p>
                      <a:r>
                        <a:rPr lang="en-GB" sz="1200" dirty="0"/>
                        <a:t>Programme</a:t>
                      </a:r>
                    </a:p>
                  </a:txBody>
                  <a:tcPr marL="68580" marR="68580" marT="34290" marB="34290"/>
                </a:tc>
                <a:tc>
                  <a:txBody>
                    <a:bodyPr/>
                    <a:lstStyle/>
                    <a:p>
                      <a:r>
                        <a:rPr lang="en-GB" sz="1200" dirty="0"/>
                        <a:t>Achievements</a:t>
                      </a:r>
                    </a:p>
                  </a:txBody>
                  <a:tcPr marL="68580" marR="68580" marT="34290" marB="34290"/>
                </a:tc>
                <a:extLst>
                  <a:ext uri="{0D108BD9-81ED-4DB2-BD59-A6C34878D82A}">
                    <a16:rowId xmlns:a16="http://schemas.microsoft.com/office/drawing/2014/main" val="3548391728"/>
                  </a:ext>
                </a:extLst>
              </a:tr>
              <a:tr h="459686">
                <a:tc>
                  <a:txBody>
                    <a:bodyPr/>
                    <a:lstStyle/>
                    <a:p>
                      <a:r>
                        <a:rPr lang="en-GB" sz="1200" dirty="0"/>
                        <a:t>Adult Nursing</a:t>
                      </a:r>
                    </a:p>
                  </a:txBody>
                  <a:tcPr marL="68580" marR="68580" marT="34290" marB="34290"/>
                </a:tc>
                <a:tc>
                  <a:txBody>
                    <a:bodyPr/>
                    <a:lstStyle/>
                    <a:p>
                      <a:r>
                        <a:rPr lang="en-GB" sz="1200" dirty="0"/>
                        <a:t>Changes to historical entry criteria</a:t>
                      </a:r>
                    </a:p>
                    <a:p>
                      <a:r>
                        <a:rPr lang="en-GB" sz="1200" dirty="0"/>
                        <a:t>Evidence of widening access and participation</a:t>
                      </a:r>
                    </a:p>
                  </a:txBody>
                  <a:tcPr marL="68580" marR="68580" marT="34290" marB="34290"/>
                </a:tc>
                <a:extLst>
                  <a:ext uri="{0D108BD9-81ED-4DB2-BD59-A6C34878D82A}">
                    <a16:rowId xmlns:a16="http://schemas.microsoft.com/office/drawing/2014/main" val="555284476"/>
                  </a:ext>
                </a:extLst>
              </a:tr>
              <a:tr h="988256">
                <a:tc>
                  <a:txBody>
                    <a:bodyPr/>
                    <a:lstStyle/>
                    <a:p>
                      <a:r>
                        <a:rPr lang="en-GB" sz="1200" dirty="0"/>
                        <a:t>Midwifery</a:t>
                      </a:r>
                    </a:p>
                  </a:txBody>
                  <a:tcPr marL="68580" marR="68580" marT="34290" marB="34290"/>
                </a:tc>
                <a:tc>
                  <a:txBody>
                    <a:bodyPr/>
                    <a:lstStyle/>
                    <a:p>
                      <a:r>
                        <a:rPr lang="en-GB" sz="1200" dirty="0"/>
                        <a:t>Shortened programme- respond to capacity and clinical need</a:t>
                      </a:r>
                    </a:p>
                    <a:p>
                      <a:r>
                        <a:rPr lang="en-GB" sz="1200" dirty="0"/>
                        <a:t>Development of Digital Literacy</a:t>
                      </a:r>
                    </a:p>
                    <a:p>
                      <a:r>
                        <a:rPr lang="en-GB" sz="1200" dirty="0"/>
                        <a:t>Global health learning</a:t>
                      </a:r>
                    </a:p>
                    <a:p>
                      <a:r>
                        <a:rPr lang="en-GB" sz="1200" dirty="0"/>
                        <a:t>Pathway for Maternity Support Workers</a:t>
                      </a:r>
                    </a:p>
                  </a:txBody>
                  <a:tcPr marL="68580" marR="68580" marT="34290" marB="34290"/>
                </a:tc>
                <a:extLst>
                  <a:ext uri="{0D108BD9-81ED-4DB2-BD59-A6C34878D82A}">
                    <a16:rowId xmlns:a16="http://schemas.microsoft.com/office/drawing/2014/main" val="1718682795"/>
                  </a:ext>
                </a:extLst>
              </a:tr>
              <a:tr h="620533">
                <a:tc>
                  <a:txBody>
                    <a:bodyPr/>
                    <a:lstStyle/>
                    <a:p>
                      <a:r>
                        <a:rPr lang="en-GB" sz="1200" dirty="0"/>
                        <a:t>Critical Care</a:t>
                      </a:r>
                    </a:p>
                  </a:txBody>
                  <a:tcPr marL="68580" marR="68580" marT="34290" marB="34290"/>
                </a:tc>
                <a:tc>
                  <a:txBody>
                    <a:bodyPr/>
                    <a:lstStyle/>
                    <a:p>
                      <a:r>
                        <a:rPr lang="en-GB" sz="1200" dirty="0"/>
                        <a:t>Consistency in cost- savings (24m)</a:t>
                      </a:r>
                    </a:p>
                    <a:p>
                      <a:r>
                        <a:rPr lang="en-GB" sz="1200" dirty="0"/>
                        <a:t>Wider access to flexible training</a:t>
                      </a:r>
                    </a:p>
                    <a:p>
                      <a:r>
                        <a:rPr lang="en-GB" sz="1200" dirty="0"/>
                        <a:t>Supporting a big national ambition</a:t>
                      </a:r>
                    </a:p>
                  </a:txBody>
                  <a:tcPr marL="68580" marR="68580" marT="34290" marB="34290"/>
                </a:tc>
                <a:extLst>
                  <a:ext uri="{0D108BD9-81ED-4DB2-BD59-A6C34878D82A}">
                    <a16:rowId xmlns:a16="http://schemas.microsoft.com/office/drawing/2014/main" val="4084656884"/>
                  </a:ext>
                </a:extLst>
              </a:tr>
              <a:tr h="252809">
                <a:tc>
                  <a:txBody>
                    <a:bodyPr/>
                    <a:lstStyle/>
                    <a:p>
                      <a:r>
                        <a:rPr lang="en-GB" sz="1200" dirty="0"/>
                        <a:t>Medical Degree</a:t>
                      </a:r>
                    </a:p>
                  </a:txBody>
                  <a:tcPr marL="68580" marR="68580" marT="34290" marB="34290"/>
                </a:tc>
                <a:tc>
                  <a:txBody>
                    <a:bodyPr/>
                    <a:lstStyle/>
                    <a:p>
                      <a:r>
                        <a:rPr lang="en-GB" sz="1200" dirty="0"/>
                        <a:t>Focusing on graduate entry programme</a:t>
                      </a:r>
                    </a:p>
                  </a:txBody>
                  <a:tcPr marL="68580" marR="68580" marT="34290" marB="34290"/>
                </a:tc>
                <a:extLst>
                  <a:ext uri="{0D108BD9-81ED-4DB2-BD59-A6C34878D82A}">
                    <a16:rowId xmlns:a16="http://schemas.microsoft.com/office/drawing/2014/main" val="2100421196"/>
                  </a:ext>
                </a:extLst>
              </a:tr>
              <a:tr h="436671">
                <a:tc>
                  <a:txBody>
                    <a:bodyPr/>
                    <a:lstStyle/>
                    <a:p>
                      <a:r>
                        <a:rPr lang="en-GB" sz="1200" dirty="0"/>
                        <a:t>Anaesthesia Associates</a:t>
                      </a:r>
                    </a:p>
                  </a:txBody>
                  <a:tcPr marL="68580" marR="68580" marT="34290" marB="34290"/>
                </a:tc>
                <a:tc>
                  <a:txBody>
                    <a:bodyPr/>
                    <a:lstStyle/>
                    <a:p>
                      <a:r>
                        <a:rPr lang="en-GB" sz="1200" dirty="0"/>
                        <a:t>National provision </a:t>
                      </a:r>
                    </a:p>
                    <a:p>
                      <a:r>
                        <a:rPr lang="en-GB" sz="1200" dirty="0"/>
                        <a:t>Innovation in training</a:t>
                      </a:r>
                    </a:p>
                  </a:txBody>
                  <a:tcPr marL="68580" marR="68580" marT="34290" marB="34290"/>
                </a:tc>
                <a:extLst>
                  <a:ext uri="{0D108BD9-81ED-4DB2-BD59-A6C34878D82A}">
                    <a16:rowId xmlns:a16="http://schemas.microsoft.com/office/drawing/2014/main" val="3543969064"/>
                  </a:ext>
                </a:extLst>
              </a:tr>
              <a:tr h="620533">
                <a:tc>
                  <a:txBody>
                    <a:bodyPr/>
                    <a:lstStyle/>
                    <a:p>
                      <a:r>
                        <a:rPr lang="en-GB" sz="1200" dirty="0"/>
                        <a:t>Nursing –Adult / Mental Health –First Destination in Primary, community and social care</a:t>
                      </a:r>
                    </a:p>
                  </a:txBody>
                  <a:tcPr marL="68580" marR="68580" marT="34290" marB="34290"/>
                </a:tc>
                <a:tc>
                  <a:txBody>
                    <a:bodyPr/>
                    <a:lstStyle/>
                    <a:p>
                      <a:r>
                        <a:rPr lang="en-GB" sz="1200" dirty="0"/>
                        <a:t>First cohort to begin in 2023</a:t>
                      </a:r>
                    </a:p>
                  </a:txBody>
                  <a:tcPr marL="68580" marR="68580" marT="34290" marB="34290"/>
                </a:tc>
                <a:extLst>
                  <a:ext uri="{0D108BD9-81ED-4DB2-BD59-A6C34878D82A}">
                    <a16:rowId xmlns:a16="http://schemas.microsoft.com/office/drawing/2014/main" val="3834477668"/>
                  </a:ext>
                </a:extLst>
              </a:tr>
              <a:tr h="367693">
                <a:tc>
                  <a:txBody>
                    <a:bodyPr/>
                    <a:lstStyle/>
                    <a:p>
                      <a:r>
                        <a:rPr lang="en-GB" sz="1200" dirty="0"/>
                        <a:t>Global Health</a:t>
                      </a:r>
                    </a:p>
                  </a:txBody>
                  <a:tcPr marL="68580" marR="68580" marT="34290" marB="34290"/>
                </a:tc>
                <a:tc>
                  <a:txBody>
                    <a:bodyPr/>
                    <a:lstStyle/>
                    <a:p>
                      <a:r>
                        <a:rPr lang="en-GB" sz="1200" dirty="0"/>
                        <a:t>Widening access</a:t>
                      </a:r>
                    </a:p>
                  </a:txBody>
                  <a:tcPr marL="68580" marR="68580" marT="34290" marB="34290"/>
                </a:tc>
                <a:extLst>
                  <a:ext uri="{0D108BD9-81ED-4DB2-BD59-A6C34878D82A}">
                    <a16:rowId xmlns:a16="http://schemas.microsoft.com/office/drawing/2014/main" val="444947148"/>
                  </a:ext>
                </a:extLst>
              </a:tr>
            </a:tbl>
          </a:graphicData>
        </a:graphic>
      </p:graphicFrame>
    </p:spTree>
    <p:extLst>
      <p:ext uri="{BB962C8B-B14F-4D97-AF65-F5344CB8AC3E}">
        <p14:creationId xmlns:p14="http://schemas.microsoft.com/office/powerpoint/2010/main" val="231891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52172-C2C8-46C4-A02D-24D243EC6979}"/>
              </a:ext>
            </a:extLst>
          </p:cNvPr>
          <p:cNvSpPr>
            <a:spLocks noGrp="1"/>
          </p:cNvSpPr>
          <p:nvPr>
            <p:ph type="title"/>
          </p:nvPr>
        </p:nvSpPr>
        <p:spPr/>
        <p:txBody>
          <a:bodyPr>
            <a:normAutofit/>
          </a:bodyPr>
          <a:lstStyle/>
          <a:p>
            <a:r>
              <a:rPr lang="en-GB" sz="2400" dirty="0"/>
              <a:t>Digital Communities/ Organisations</a:t>
            </a:r>
          </a:p>
        </p:txBody>
      </p:sp>
      <p:sp>
        <p:nvSpPr>
          <p:cNvPr id="7" name="Text Placeholder 6">
            <a:extLst>
              <a:ext uri="{FF2B5EF4-FFF2-40B4-BE49-F238E27FC236}">
                <a16:creationId xmlns:a16="http://schemas.microsoft.com/office/drawing/2014/main" id="{E1AD8F04-279E-480D-8CFA-AD50BE24193A}"/>
              </a:ext>
            </a:extLst>
          </p:cNvPr>
          <p:cNvSpPr>
            <a:spLocks noGrp="1"/>
          </p:cNvSpPr>
          <p:nvPr>
            <p:ph type="body" idx="1"/>
          </p:nvPr>
        </p:nvSpPr>
        <p:spPr/>
        <p:txBody>
          <a:bodyPr/>
          <a:lstStyle/>
          <a:p>
            <a:pPr marL="0" indent="0">
              <a:buNone/>
            </a:pPr>
            <a:r>
              <a:rPr lang="en-GB" dirty="0"/>
              <a:t>.</a:t>
            </a:r>
          </a:p>
        </p:txBody>
      </p:sp>
      <p:graphicFrame>
        <p:nvGraphicFramePr>
          <p:cNvPr id="5" name="Content Placeholder 6">
            <a:extLst>
              <a:ext uri="{FF2B5EF4-FFF2-40B4-BE49-F238E27FC236}">
                <a16:creationId xmlns:a16="http://schemas.microsoft.com/office/drawing/2014/main" id="{2BCD474C-3972-4301-B8A5-38BE54E5AE92}"/>
              </a:ext>
            </a:extLst>
          </p:cNvPr>
          <p:cNvGraphicFramePr>
            <a:graphicFrameLocks noGrp="1"/>
          </p:cNvGraphicFramePr>
          <p:nvPr>
            <p:extLst>
              <p:ext uri="{D42A27DB-BD31-4B8C-83A1-F6EECF244321}">
                <p14:modId xmlns:p14="http://schemas.microsoft.com/office/powerpoint/2010/main" val="3200659411"/>
              </p:ext>
            </p:extLst>
          </p:nvPr>
        </p:nvGraphicFramePr>
        <p:xfrm>
          <a:off x="1299322" y="1322855"/>
          <a:ext cx="6285878"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595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28700" y="2514599"/>
            <a:ext cx="7486650" cy="2117725"/>
          </a:xfrm>
        </p:spPr>
        <p:txBody>
          <a:bodyPr>
            <a:noAutofit/>
          </a:bodyPr>
          <a:lstStyle/>
          <a:p>
            <a:endParaRPr lang="en-GB" sz="2000" dirty="0"/>
          </a:p>
          <a:p>
            <a:pPr marL="0" indent="0">
              <a:buNone/>
            </a:pPr>
            <a:r>
              <a:rPr lang="en-US" sz="2000" dirty="0"/>
              <a:t>The need for us not to lose sight of the human skills fundamental to working in healthcare - empathy, compassion, kindness - particularly as people’s jobs evolve in a more technological advanced way.</a:t>
            </a:r>
          </a:p>
          <a:p>
            <a:pPr marL="0" indent="0">
              <a:buNone/>
            </a:pPr>
            <a:endParaRPr lang="en-US" sz="2000" dirty="0"/>
          </a:p>
          <a:p>
            <a:pPr marL="0" indent="0">
              <a:buNone/>
            </a:pPr>
            <a:br>
              <a:rPr lang="en-GB" sz="2000" dirty="0">
                <a:solidFill>
                  <a:srgbClr val="FF0000"/>
                </a:solidFill>
              </a:rPr>
            </a:br>
            <a:endParaRPr lang="en-GB" sz="2000" dirty="0"/>
          </a:p>
        </p:txBody>
      </p:sp>
      <p:sp>
        <p:nvSpPr>
          <p:cNvPr id="7" name="Rectangle 6">
            <a:extLst>
              <a:ext uri="{FF2B5EF4-FFF2-40B4-BE49-F238E27FC236}">
                <a16:creationId xmlns:a16="http://schemas.microsoft.com/office/drawing/2014/main" id="{7F54799B-442A-4EFB-A4C3-15076ACA4365}"/>
              </a:ext>
            </a:extLst>
          </p:cNvPr>
          <p:cNvSpPr/>
          <p:nvPr/>
        </p:nvSpPr>
        <p:spPr>
          <a:xfrm>
            <a:off x="1028699" y="1167493"/>
            <a:ext cx="7362265" cy="923330"/>
          </a:xfrm>
          <a:prstGeom prst="rect">
            <a:avLst/>
          </a:prstGeom>
        </p:spPr>
        <p:txBody>
          <a:bodyPr wrap="square">
            <a:spAutoFit/>
          </a:bodyPr>
          <a:lstStyle/>
          <a:p>
            <a:r>
              <a:rPr lang="en-GB" sz="1800" dirty="0"/>
              <a:t>The “health warning”</a:t>
            </a:r>
          </a:p>
          <a:p>
            <a:r>
              <a:rPr lang="en-GB" sz="1800" dirty="0"/>
              <a:t>Digital technology is a game changer in an organisation grounded in human skills</a:t>
            </a:r>
          </a:p>
        </p:txBody>
      </p:sp>
    </p:spTree>
    <p:extLst>
      <p:ext uri="{BB962C8B-B14F-4D97-AF65-F5344CB8AC3E}">
        <p14:creationId xmlns:p14="http://schemas.microsoft.com/office/powerpoint/2010/main" val="1613810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29C9-81E1-B028-B55A-4585423272C0}"/>
              </a:ext>
            </a:extLst>
          </p:cNvPr>
          <p:cNvSpPr>
            <a:spLocks noGrp="1"/>
          </p:cNvSpPr>
          <p:nvPr>
            <p:ph type="title"/>
          </p:nvPr>
        </p:nvSpPr>
        <p:spPr/>
        <p:txBody>
          <a:bodyPr/>
          <a:lstStyle/>
          <a:p>
            <a:r>
              <a:rPr lang="en-GB" dirty="0"/>
              <a:t>Reading materials</a:t>
            </a:r>
          </a:p>
        </p:txBody>
      </p:sp>
      <p:sp>
        <p:nvSpPr>
          <p:cNvPr id="3" name="Text Placeholder 2">
            <a:extLst>
              <a:ext uri="{FF2B5EF4-FFF2-40B4-BE49-F238E27FC236}">
                <a16:creationId xmlns:a16="http://schemas.microsoft.com/office/drawing/2014/main" id="{9AE793A3-6591-A7FB-DDE0-E46A44E70A12}"/>
              </a:ext>
            </a:extLst>
          </p:cNvPr>
          <p:cNvSpPr>
            <a:spLocks noGrp="1"/>
          </p:cNvSpPr>
          <p:nvPr>
            <p:ph type="body" idx="1"/>
          </p:nvPr>
        </p:nvSpPr>
        <p:spPr/>
        <p:txBody>
          <a:bodyPr>
            <a:normAutofit fontScale="62500" lnSpcReduction="20000"/>
          </a:bodyPr>
          <a:lstStyle/>
          <a:p>
            <a:pPr marL="114300" indent="0">
              <a:buNone/>
            </a:pPr>
            <a:r>
              <a:rPr lang="en-GB" dirty="0"/>
              <a:t>The </a:t>
            </a:r>
            <a:r>
              <a:rPr lang="en-GB" dirty="0" err="1"/>
              <a:t>Topol</a:t>
            </a:r>
            <a:r>
              <a:rPr lang="en-GB" dirty="0"/>
              <a:t> Review- </a:t>
            </a:r>
            <a:r>
              <a:rPr lang="en-GB" dirty="0">
                <a:hlinkClick r:id="rId2"/>
              </a:rPr>
              <a:t>https://topol.hee.nhs.uk/</a:t>
            </a:r>
            <a:endParaRPr lang="en-GB" dirty="0"/>
          </a:p>
          <a:p>
            <a:pPr marL="114300" indent="0">
              <a:buNone/>
            </a:pPr>
            <a:r>
              <a:rPr lang="en-GB" dirty="0" err="1"/>
              <a:t>Bughin</a:t>
            </a:r>
            <a:r>
              <a:rPr lang="en-GB" dirty="0"/>
              <a:t>, J. et al. (2018) ‘Skill Shift: Automation and the Future of the Workforce’, McKinsey &amp; Company </a:t>
            </a:r>
            <a:r>
              <a:rPr lang="en-GB" dirty="0">
                <a:hlinkClick r:id="rId3"/>
              </a:rPr>
              <a:t>Automation and the workforce of the future | McKinsey</a:t>
            </a:r>
            <a:r>
              <a:rPr lang="en-GB" dirty="0"/>
              <a:t> (Accessed 31 October 2023)</a:t>
            </a:r>
          </a:p>
          <a:p>
            <a:pPr marL="114300" indent="0">
              <a:buNone/>
            </a:pPr>
            <a:r>
              <a:rPr lang="en-GB" dirty="0"/>
              <a:t>NHS Digital Academy- </a:t>
            </a:r>
            <a:r>
              <a:rPr lang="en-GB" dirty="0">
                <a:hlinkClick r:id="rId4"/>
              </a:rPr>
              <a:t>https://www.england.nhs.uk/digitaltechnology/nhs-digital-academy/</a:t>
            </a:r>
            <a:r>
              <a:rPr lang="en-GB" dirty="0"/>
              <a:t> </a:t>
            </a:r>
          </a:p>
          <a:p>
            <a:pPr marL="114300" indent="0">
              <a:buNone/>
            </a:pPr>
            <a:r>
              <a:rPr lang="en-GB" dirty="0"/>
              <a:t>Wachter, R. (2016) Making IT work: harnessing the power of health information technology to improve care in England. Report of the National Advisory Group on Health Information Technology in England. London, Department of Health and Social Care, 2016 assets. publishing.service.gov.uk/government/uploads/system/ uploads/</a:t>
            </a:r>
            <a:r>
              <a:rPr lang="en-GB" dirty="0" err="1"/>
              <a:t>attachment_data</a:t>
            </a:r>
            <a:r>
              <a:rPr lang="en-GB" dirty="0"/>
              <a:t>/file/550866/</a:t>
            </a:r>
            <a:r>
              <a:rPr lang="en-GB" dirty="0" err="1"/>
              <a:t>Wachter_Review</a:t>
            </a:r>
            <a:r>
              <a:rPr lang="en-GB" dirty="0"/>
              <a:t>_ Accessible.pdf (Accessed 31 October 2023) </a:t>
            </a:r>
          </a:p>
        </p:txBody>
      </p:sp>
    </p:spTree>
    <p:extLst>
      <p:ext uri="{BB962C8B-B14F-4D97-AF65-F5344CB8AC3E}">
        <p14:creationId xmlns:p14="http://schemas.microsoft.com/office/powerpoint/2010/main" val="1617171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 name="Title 1">
            <a:extLst>
              <a:ext uri="{FF2B5EF4-FFF2-40B4-BE49-F238E27FC236}">
                <a16:creationId xmlns:a16="http://schemas.microsoft.com/office/drawing/2014/main" id="{F82E3F22-24E5-2780-B70A-A25F82DA2147}"/>
              </a:ext>
            </a:extLst>
          </p:cNvPr>
          <p:cNvSpPr>
            <a:spLocks noGrp="1"/>
          </p:cNvSpPr>
          <p:nvPr>
            <p:ph type="title"/>
          </p:nvPr>
        </p:nvSpPr>
        <p:spPr/>
        <p:txBody>
          <a:bodyPr/>
          <a:lstStyle/>
          <a:p>
            <a:r>
              <a:rPr lang="en-GB" dirty="0"/>
              <a:t>Thank you!</a:t>
            </a:r>
          </a:p>
        </p:txBody>
      </p:sp>
      <p:sp>
        <p:nvSpPr>
          <p:cNvPr id="3" name="Text Placeholder 2">
            <a:extLst>
              <a:ext uri="{FF2B5EF4-FFF2-40B4-BE49-F238E27FC236}">
                <a16:creationId xmlns:a16="http://schemas.microsoft.com/office/drawing/2014/main" id="{4321BC01-C848-3012-66E6-3CF18ED9789A}"/>
              </a:ext>
            </a:extLst>
          </p:cNvPr>
          <p:cNvSpPr>
            <a:spLocks noGrp="1"/>
          </p:cNvSpPr>
          <p:nvPr>
            <p:ph type="body" idx="1"/>
          </p:nvPr>
        </p:nvSpPr>
        <p:spPr/>
        <p:txBody>
          <a:bodyPr/>
          <a:lstStyle/>
          <a:p>
            <a:pPr marL="114300" indent="0">
              <a:buNone/>
            </a:pPr>
            <a:r>
              <a:rPr lang="en-GB" dirty="0"/>
              <a:t>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CF6D16E-D4D0-0E4D-80C1-86B54276DA9F}"/>
              </a:ext>
            </a:extLst>
          </p:cNvPr>
          <p:cNvSpPr txBox="1">
            <a:spLocks/>
          </p:cNvSpPr>
          <p:nvPr/>
        </p:nvSpPr>
        <p:spPr>
          <a:xfrm>
            <a:off x="1214437" y="71437"/>
            <a:ext cx="6654215" cy="509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725" dirty="0">
              <a:solidFill>
                <a:srgbClr val="003893"/>
              </a:solidFill>
            </a:endParaRPr>
          </a:p>
        </p:txBody>
      </p:sp>
      <p:sp>
        <p:nvSpPr>
          <p:cNvPr id="3" name="Rectangle 2">
            <a:extLst>
              <a:ext uri="{FF2B5EF4-FFF2-40B4-BE49-F238E27FC236}">
                <a16:creationId xmlns:a16="http://schemas.microsoft.com/office/drawing/2014/main" id="{5BBC7959-3C8E-6A44-B9CC-13FBA390010C}"/>
              </a:ext>
            </a:extLst>
          </p:cNvPr>
          <p:cNvSpPr/>
          <p:nvPr/>
        </p:nvSpPr>
        <p:spPr>
          <a:xfrm>
            <a:off x="1407820" y="1071563"/>
            <a:ext cx="860252" cy="860252"/>
          </a:xfrm>
          <a:prstGeom prst="rect">
            <a:avLst/>
          </a:prstGeom>
          <a:noFill/>
          <a:ln w="120650">
            <a:solidFill>
              <a:srgbClr val="E28C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4" name="Rectangle 3">
            <a:extLst>
              <a:ext uri="{FF2B5EF4-FFF2-40B4-BE49-F238E27FC236}">
                <a16:creationId xmlns:a16="http://schemas.microsoft.com/office/drawing/2014/main" id="{9E5AE27A-E646-0C47-B6C9-D8A480CC5DBB}"/>
              </a:ext>
            </a:extLst>
          </p:cNvPr>
          <p:cNvSpPr/>
          <p:nvPr/>
        </p:nvSpPr>
        <p:spPr>
          <a:xfrm>
            <a:off x="2494566" y="1071563"/>
            <a:ext cx="860240" cy="860240"/>
          </a:xfrm>
          <a:prstGeom prst="rect">
            <a:avLst/>
          </a:prstGeom>
          <a:noFill/>
          <a:ln w="120650">
            <a:solidFill>
              <a:srgbClr val="003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4D8B2983-480E-534B-8A72-E7AB6BFD2278}"/>
              </a:ext>
            </a:extLst>
          </p:cNvPr>
          <p:cNvSpPr/>
          <p:nvPr/>
        </p:nvSpPr>
        <p:spPr>
          <a:xfrm>
            <a:off x="3586015" y="1071562"/>
            <a:ext cx="856844" cy="856844"/>
          </a:xfrm>
          <a:prstGeom prst="rect">
            <a:avLst/>
          </a:prstGeom>
          <a:noFill/>
          <a:ln w="120650">
            <a:solidFill>
              <a:srgbClr val="A000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D3ACAFDF-678F-0742-8055-4720C5760027}"/>
              </a:ext>
            </a:extLst>
          </p:cNvPr>
          <p:cNvSpPr/>
          <p:nvPr/>
        </p:nvSpPr>
        <p:spPr>
          <a:xfrm>
            <a:off x="4672770" y="1071562"/>
            <a:ext cx="856829" cy="856829"/>
          </a:xfrm>
          <a:prstGeom prst="rect">
            <a:avLst/>
          </a:prstGeom>
          <a:noFill/>
          <a:ln w="120650">
            <a:solidFill>
              <a:srgbClr val="E28C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7DE32F34-8502-CC4A-97F3-AF950FB9665E}"/>
              </a:ext>
            </a:extLst>
          </p:cNvPr>
          <p:cNvSpPr/>
          <p:nvPr/>
        </p:nvSpPr>
        <p:spPr>
          <a:xfrm>
            <a:off x="5758200" y="1071563"/>
            <a:ext cx="856818" cy="856818"/>
          </a:xfrm>
          <a:prstGeom prst="rect">
            <a:avLst/>
          </a:prstGeom>
          <a:noFill/>
          <a:ln w="120650">
            <a:solidFill>
              <a:srgbClr val="003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8" name="Straight Connector 7">
            <a:extLst>
              <a:ext uri="{FF2B5EF4-FFF2-40B4-BE49-F238E27FC236}">
                <a16:creationId xmlns:a16="http://schemas.microsoft.com/office/drawing/2014/main" id="{AD40512B-E59D-344D-BDA8-AD35A1EEA5BE}"/>
              </a:ext>
            </a:extLst>
          </p:cNvPr>
          <p:cNvCxnSpPr>
            <a:cxnSpLocks/>
          </p:cNvCxnSpPr>
          <p:nvPr/>
        </p:nvCxnSpPr>
        <p:spPr>
          <a:xfrm>
            <a:off x="7269364" y="2026821"/>
            <a:ext cx="0" cy="649705"/>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DF0055BB-308E-E242-A75A-74E1FF89DC5A}"/>
              </a:ext>
            </a:extLst>
          </p:cNvPr>
          <p:cNvSpPr/>
          <p:nvPr/>
        </p:nvSpPr>
        <p:spPr>
          <a:xfrm>
            <a:off x="1692735" y="2755387"/>
            <a:ext cx="258680" cy="258680"/>
          </a:xfrm>
          <a:prstGeom prst="ellipse">
            <a:avLst/>
          </a:prstGeom>
          <a:noFill/>
          <a:ln w="69850">
            <a:solidFill>
              <a:srgbClr val="E28C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10" name="Straight Connector 9">
            <a:extLst>
              <a:ext uri="{FF2B5EF4-FFF2-40B4-BE49-F238E27FC236}">
                <a16:creationId xmlns:a16="http://schemas.microsoft.com/office/drawing/2014/main" id="{41AC88D6-2470-484C-B598-17A28EEF52E8}"/>
              </a:ext>
            </a:extLst>
          </p:cNvPr>
          <p:cNvCxnSpPr>
            <a:cxnSpLocks/>
          </p:cNvCxnSpPr>
          <p:nvPr/>
        </p:nvCxnSpPr>
        <p:spPr>
          <a:xfrm>
            <a:off x="2016501" y="2884727"/>
            <a:ext cx="700082"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FD168A57-9119-BC46-BDB5-296771E7F8E8}"/>
              </a:ext>
            </a:extLst>
          </p:cNvPr>
          <p:cNvSpPr/>
          <p:nvPr/>
        </p:nvSpPr>
        <p:spPr>
          <a:xfrm>
            <a:off x="1325760" y="2863554"/>
            <a:ext cx="983698" cy="128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a:r>
              <a:rPr lang="en-US" sz="1050" b="1" dirty="0">
                <a:solidFill>
                  <a:srgbClr val="E28C05"/>
                </a:solidFill>
                <a:latin typeface="Calibri Light" panose="020F0302020204030204" pitchFamily="34" charset="0"/>
                <a:cs typeface="Calibri Light" panose="020F0302020204030204" pitchFamily="34" charset="0"/>
              </a:rPr>
              <a:t>Five Year Forward View; PHC2020</a:t>
            </a:r>
            <a:endParaRPr lang="en-GB" sz="1050" b="1" dirty="0">
              <a:solidFill>
                <a:srgbClr val="E28C05"/>
              </a:solidFill>
              <a:latin typeface="Calibri Light" panose="020F0302020204030204" pitchFamily="34" charset="0"/>
              <a:cs typeface="Calibri Light" panose="020F0302020204030204" pitchFamily="34" charset="0"/>
            </a:endParaRPr>
          </a:p>
          <a:p>
            <a:pPr algn="ctr"/>
            <a:r>
              <a:rPr lang="en-US" sz="900" dirty="0">
                <a:solidFill>
                  <a:schemeClr val="tx1"/>
                </a:solidFill>
              </a:rPr>
              <a:t>Establishment of Building a Digital Ready Workforce programme</a:t>
            </a:r>
            <a:endParaRPr lang="en-GB" sz="900" dirty="0">
              <a:solidFill>
                <a:schemeClr val="tx1"/>
              </a:solidFill>
            </a:endParaRPr>
          </a:p>
        </p:txBody>
      </p:sp>
      <p:sp>
        <p:nvSpPr>
          <p:cNvPr id="12" name="Rectangle 11">
            <a:extLst>
              <a:ext uri="{FF2B5EF4-FFF2-40B4-BE49-F238E27FC236}">
                <a16:creationId xmlns:a16="http://schemas.microsoft.com/office/drawing/2014/main" id="{3B2FF165-8770-1D4B-8285-13FBAD8D19A3}"/>
              </a:ext>
            </a:extLst>
          </p:cNvPr>
          <p:cNvSpPr/>
          <p:nvPr/>
        </p:nvSpPr>
        <p:spPr>
          <a:xfrm>
            <a:off x="1407820" y="1267952"/>
            <a:ext cx="866840" cy="47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a:r>
              <a:rPr lang="en-US" sz="2400" b="1" dirty="0">
                <a:solidFill>
                  <a:schemeClr val="tx1">
                    <a:lumMod val="65000"/>
                    <a:lumOff val="35000"/>
                  </a:schemeClr>
                </a:solidFill>
                <a:latin typeface="Calibri Light" panose="020F0302020204030204" pitchFamily="34" charset="0"/>
                <a:cs typeface="Calibri Light" panose="020F0302020204030204" pitchFamily="34" charset="0"/>
              </a:rPr>
              <a:t>2014</a:t>
            </a:r>
            <a:endParaRPr lang="en-GB" sz="2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A1219B68-C226-A249-ADD5-792FF7A6E8A2}"/>
              </a:ext>
            </a:extLst>
          </p:cNvPr>
          <p:cNvSpPr/>
          <p:nvPr/>
        </p:nvSpPr>
        <p:spPr>
          <a:xfrm>
            <a:off x="6720902" y="2738075"/>
            <a:ext cx="1253634" cy="1482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a:endParaRPr lang="en-US" sz="825" b="1" dirty="0">
              <a:solidFill>
                <a:srgbClr val="A00054"/>
              </a:solidFill>
              <a:latin typeface="Calibri Light" panose="020F0302020204030204" pitchFamily="34" charset="0"/>
              <a:cs typeface="Calibri Light" panose="020F0302020204030204" pitchFamily="34" charset="0"/>
            </a:endParaRPr>
          </a:p>
          <a:p>
            <a:pPr algn="ctr"/>
            <a:endParaRPr lang="en-US" sz="825" b="1" dirty="0">
              <a:solidFill>
                <a:srgbClr val="A00054"/>
              </a:solidFill>
              <a:latin typeface="Calibri Light" panose="020F0302020204030204" pitchFamily="34" charset="0"/>
              <a:cs typeface="Calibri Light" panose="020F0302020204030204" pitchFamily="34" charset="0"/>
            </a:endParaRPr>
          </a:p>
          <a:p>
            <a:pPr algn="ctr"/>
            <a:r>
              <a:rPr lang="en-US" sz="1050" b="1" dirty="0">
                <a:solidFill>
                  <a:srgbClr val="A00054"/>
                </a:solidFill>
                <a:latin typeface="Calibri Light" panose="020F0302020204030204" pitchFamily="34" charset="0"/>
                <a:cs typeface="Calibri Light" panose="020F0302020204030204" pitchFamily="34" charset="0"/>
              </a:rPr>
              <a:t>NHS People Plan</a:t>
            </a:r>
          </a:p>
          <a:p>
            <a:pPr algn="ctr"/>
            <a:r>
              <a:rPr lang="en-GB" sz="900" dirty="0">
                <a:solidFill>
                  <a:schemeClr val="tx1"/>
                </a:solidFill>
              </a:rPr>
              <a:t>Looking after our people</a:t>
            </a:r>
          </a:p>
          <a:p>
            <a:pPr algn="ctr"/>
            <a:r>
              <a:rPr lang="en-GB" sz="900" dirty="0">
                <a:solidFill>
                  <a:schemeClr val="tx1"/>
                </a:solidFill>
              </a:rPr>
              <a:t>Belonging in the NHS</a:t>
            </a:r>
          </a:p>
          <a:p>
            <a:pPr algn="ctr"/>
            <a:r>
              <a:rPr lang="en-GB" sz="900" dirty="0">
                <a:solidFill>
                  <a:schemeClr val="tx1"/>
                </a:solidFill>
              </a:rPr>
              <a:t>New ways of working and delivering care</a:t>
            </a:r>
          </a:p>
          <a:p>
            <a:pPr algn="ctr"/>
            <a:r>
              <a:rPr lang="en-GB" sz="900" dirty="0">
                <a:solidFill>
                  <a:schemeClr val="tx1"/>
                </a:solidFill>
              </a:rPr>
              <a:t>Growing for the future </a:t>
            </a:r>
          </a:p>
          <a:p>
            <a:pPr algn="ctr"/>
            <a:endParaRPr lang="en-GB" sz="825" dirty="0">
              <a:solidFill>
                <a:schemeClr val="tx1"/>
              </a:solidFill>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19116DBD-771D-9C4A-9F87-1D539B447423}"/>
              </a:ext>
            </a:extLst>
          </p:cNvPr>
          <p:cNvSpPr/>
          <p:nvPr/>
        </p:nvSpPr>
        <p:spPr>
          <a:xfrm>
            <a:off x="2443862" y="2976960"/>
            <a:ext cx="919655" cy="986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a:r>
              <a:rPr lang="en-US" sz="1050" b="1" dirty="0">
                <a:solidFill>
                  <a:srgbClr val="003893"/>
                </a:solidFill>
                <a:latin typeface="Calibri Light" panose="020F0302020204030204" pitchFamily="34" charset="0"/>
                <a:cs typeface="Calibri Light" panose="020F0302020204030204" pitchFamily="34" charset="0"/>
              </a:rPr>
              <a:t>Martha Lane Fox Review</a:t>
            </a:r>
            <a:endParaRPr lang="en-GB" sz="1050" b="1" dirty="0">
              <a:solidFill>
                <a:srgbClr val="003893"/>
              </a:solidFill>
              <a:latin typeface="Calibri Light" panose="020F0302020204030204" pitchFamily="34" charset="0"/>
              <a:cs typeface="Calibri Light" panose="020F0302020204030204" pitchFamily="34" charset="0"/>
            </a:endParaRPr>
          </a:p>
          <a:p>
            <a:pPr algn="ctr"/>
            <a:r>
              <a:rPr lang="en-US" sz="900" dirty="0">
                <a:solidFill>
                  <a:schemeClr val="tx1"/>
                </a:solidFill>
              </a:rPr>
              <a:t>Build the basic digital skills of the NHS workforce</a:t>
            </a:r>
            <a:endParaRPr lang="en-GB" sz="900" dirty="0">
              <a:solidFill>
                <a:schemeClr val="tx1"/>
              </a:solidFill>
            </a:endParaRPr>
          </a:p>
        </p:txBody>
      </p:sp>
      <p:sp>
        <p:nvSpPr>
          <p:cNvPr id="15" name="Rectangle 14">
            <a:extLst>
              <a:ext uri="{FF2B5EF4-FFF2-40B4-BE49-F238E27FC236}">
                <a16:creationId xmlns:a16="http://schemas.microsoft.com/office/drawing/2014/main" id="{11FC5F59-8EE5-F54D-9684-7E116CA6296A}"/>
              </a:ext>
            </a:extLst>
          </p:cNvPr>
          <p:cNvSpPr/>
          <p:nvPr/>
        </p:nvSpPr>
        <p:spPr>
          <a:xfrm>
            <a:off x="3527983" y="2961081"/>
            <a:ext cx="969911" cy="1009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a:r>
              <a:rPr lang="en-US" sz="1050" b="1" dirty="0">
                <a:solidFill>
                  <a:srgbClr val="A00054"/>
                </a:solidFill>
                <a:latin typeface="Calibri Light" panose="020F0302020204030204" pitchFamily="34" charset="0"/>
                <a:cs typeface="Calibri Light" panose="020F0302020204030204" pitchFamily="34" charset="0"/>
              </a:rPr>
              <a:t>Making IT Work (the Wachter Review)</a:t>
            </a:r>
            <a:endParaRPr lang="en-GB" sz="1050" b="1" dirty="0">
              <a:solidFill>
                <a:srgbClr val="A00054"/>
              </a:solidFill>
              <a:latin typeface="Calibri Light" panose="020F0302020204030204" pitchFamily="34" charset="0"/>
              <a:cs typeface="Calibri Light" panose="020F0302020204030204" pitchFamily="34" charset="0"/>
            </a:endParaRPr>
          </a:p>
          <a:p>
            <a:pPr algn="ctr"/>
            <a:r>
              <a:rPr lang="en-US" sz="900" dirty="0">
                <a:solidFill>
                  <a:schemeClr val="tx1"/>
                </a:solidFill>
              </a:rPr>
              <a:t>Establishment of the NHS Digital Academy</a:t>
            </a:r>
            <a:endParaRPr lang="en-GB" sz="900" dirty="0">
              <a:solidFill>
                <a:schemeClr val="tx1"/>
              </a:solidFill>
            </a:endParaRPr>
          </a:p>
        </p:txBody>
      </p:sp>
      <p:sp>
        <p:nvSpPr>
          <p:cNvPr id="16" name="Rectangle 15">
            <a:extLst>
              <a:ext uri="{FF2B5EF4-FFF2-40B4-BE49-F238E27FC236}">
                <a16:creationId xmlns:a16="http://schemas.microsoft.com/office/drawing/2014/main" id="{1A34FB3B-ACD8-F747-819D-4698F31B9556}"/>
              </a:ext>
            </a:extLst>
          </p:cNvPr>
          <p:cNvSpPr/>
          <p:nvPr/>
        </p:nvSpPr>
        <p:spPr>
          <a:xfrm>
            <a:off x="6840955" y="1071563"/>
            <a:ext cx="856818" cy="856818"/>
          </a:xfrm>
          <a:prstGeom prst="rect">
            <a:avLst/>
          </a:prstGeom>
          <a:noFill/>
          <a:ln w="120650">
            <a:solidFill>
              <a:srgbClr val="A000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BE897083-BF11-DD41-9D71-1E9FD4060F62}"/>
              </a:ext>
            </a:extLst>
          </p:cNvPr>
          <p:cNvSpPr/>
          <p:nvPr/>
        </p:nvSpPr>
        <p:spPr>
          <a:xfrm>
            <a:off x="2496677" y="1267952"/>
            <a:ext cx="866840" cy="47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a:r>
              <a:rPr lang="en-US" sz="2400" b="1" dirty="0">
                <a:solidFill>
                  <a:schemeClr val="tx1">
                    <a:lumMod val="65000"/>
                    <a:lumOff val="35000"/>
                  </a:schemeClr>
                </a:solidFill>
                <a:latin typeface="Calibri Light" panose="020F0302020204030204" pitchFamily="34" charset="0"/>
                <a:cs typeface="Calibri Light" panose="020F0302020204030204" pitchFamily="34" charset="0"/>
              </a:rPr>
              <a:t>2015</a:t>
            </a:r>
            <a:endParaRPr lang="en-GB" sz="2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18" name="Rectangle 17">
            <a:extLst>
              <a:ext uri="{FF2B5EF4-FFF2-40B4-BE49-F238E27FC236}">
                <a16:creationId xmlns:a16="http://schemas.microsoft.com/office/drawing/2014/main" id="{D34099C6-CCBB-314B-BBA3-B1C9E850B45B}"/>
              </a:ext>
            </a:extLst>
          </p:cNvPr>
          <p:cNvSpPr/>
          <p:nvPr/>
        </p:nvSpPr>
        <p:spPr>
          <a:xfrm>
            <a:off x="3579519" y="1267952"/>
            <a:ext cx="866840" cy="47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a:r>
              <a:rPr lang="en-US" sz="2400" b="1" dirty="0">
                <a:solidFill>
                  <a:schemeClr val="tx1">
                    <a:lumMod val="65000"/>
                    <a:lumOff val="35000"/>
                  </a:schemeClr>
                </a:solidFill>
                <a:latin typeface="Calibri Light" panose="020F0302020204030204" pitchFamily="34" charset="0"/>
                <a:cs typeface="Calibri Light" panose="020F0302020204030204" pitchFamily="34" charset="0"/>
              </a:rPr>
              <a:t>2016</a:t>
            </a:r>
            <a:endParaRPr lang="en-GB" sz="2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1B8E4D40-469B-3941-BA0A-C91CA2BF95A4}"/>
              </a:ext>
            </a:extLst>
          </p:cNvPr>
          <p:cNvSpPr/>
          <p:nvPr/>
        </p:nvSpPr>
        <p:spPr>
          <a:xfrm>
            <a:off x="4662361" y="1267952"/>
            <a:ext cx="866840" cy="47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a:r>
              <a:rPr lang="en-US" sz="2400" b="1" dirty="0">
                <a:solidFill>
                  <a:schemeClr val="tx1">
                    <a:lumMod val="65000"/>
                    <a:lumOff val="35000"/>
                  </a:schemeClr>
                </a:solidFill>
                <a:latin typeface="Calibri Light" panose="020F0302020204030204" pitchFamily="34" charset="0"/>
                <a:cs typeface="Calibri Light" panose="020F0302020204030204" pitchFamily="34" charset="0"/>
              </a:rPr>
              <a:t>2017</a:t>
            </a:r>
            <a:endParaRPr lang="en-GB" sz="2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DEF7B931-1F80-494D-B748-942A8F4024B6}"/>
              </a:ext>
            </a:extLst>
          </p:cNvPr>
          <p:cNvSpPr/>
          <p:nvPr/>
        </p:nvSpPr>
        <p:spPr>
          <a:xfrm>
            <a:off x="5757235" y="1267952"/>
            <a:ext cx="866840" cy="47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a:r>
              <a:rPr lang="en-US" sz="2400" b="1" dirty="0">
                <a:solidFill>
                  <a:schemeClr val="tx1">
                    <a:lumMod val="65000"/>
                    <a:lumOff val="35000"/>
                  </a:schemeClr>
                </a:solidFill>
                <a:latin typeface="Calibri Light" panose="020F0302020204030204" pitchFamily="34" charset="0"/>
                <a:cs typeface="Calibri Light" panose="020F0302020204030204" pitchFamily="34" charset="0"/>
              </a:rPr>
              <a:t>2019</a:t>
            </a:r>
            <a:endParaRPr lang="en-GB" sz="2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23D89E33-550E-A74F-919C-1733BA08A00D}"/>
              </a:ext>
            </a:extLst>
          </p:cNvPr>
          <p:cNvSpPr/>
          <p:nvPr/>
        </p:nvSpPr>
        <p:spPr>
          <a:xfrm>
            <a:off x="6846093" y="1267952"/>
            <a:ext cx="866840" cy="47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a:r>
              <a:rPr lang="en-US" sz="2400" b="1" dirty="0">
                <a:solidFill>
                  <a:schemeClr val="tx1">
                    <a:lumMod val="65000"/>
                    <a:lumOff val="35000"/>
                  </a:schemeClr>
                </a:solidFill>
                <a:latin typeface="Calibri Light" panose="020F0302020204030204" pitchFamily="34" charset="0"/>
                <a:cs typeface="Calibri Light" panose="020F0302020204030204" pitchFamily="34" charset="0"/>
              </a:rPr>
              <a:t>2020</a:t>
            </a:r>
            <a:endParaRPr lang="en-GB" sz="2400" dirty="0">
              <a:solidFill>
                <a:schemeClr val="tx1">
                  <a:lumMod val="65000"/>
                  <a:lumOff val="35000"/>
                </a:schemeClr>
              </a:solidFill>
              <a:latin typeface="Calibri Light" panose="020F0302020204030204" pitchFamily="34" charset="0"/>
              <a:cs typeface="Calibri Light" panose="020F0302020204030204" pitchFamily="34" charset="0"/>
            </a:endParaRPr>
          </a:p>
        </p:txBody>
      </p:sp>
      <p:cxnSp>
        <p:nvCxnSpPr>
          <p:cNvPr id="22" name="Straight Connector 21">
            <a:extLst>
              <a:ext uri="{FF2B5EF4-FFF2-40B4-BE49-F238E27FC236}">
                <a16:creationId xmlns:a16="http://schemas.microsoft.com/office/drawing/2014/main" id="{C09F5A62-4ECA-A449-A4BF-804EF17E152E}"/>
              </a:ext>
            </a:extLst>
          </p:cNvPr>
          <p:cNvCxnSpPr>
            <a:cxnSpLocks/>
          </p:cNvCxnSpPr>
          <p:nvPr/>
        </p:nvCxnSpPr>
        <p:spPr>
          <a:xfrm>
            <a:off x="6180506" y="2026821"/>
            <a:ext cx="0" cy="649705"/>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0C0D897-86B8-6C45-BEFE-7139F3089C59}"/>
              </a:ext>
            </a:extLst>
          </p:cNvPr>
          <p:cNvCxnSpPr>
            <a:cxnSpLocks/>
          </p:cNvCxnSpPr>
          <p:nvPr/>
        </p:nvCxnSpPr>
        <p:spPr>
          <a:xfrm>
            <a:off x="5097664" y="2026821"/>
            <a:ext cx="0" cy="649705"/>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AF84352-E30C-7D47-8FAD-78BE11F85204}"/>
              </a:ext>
            </a:extLst>
          </p:cNvPr>
          <p:cNvCxnSpPr>
            <a:cxnSpLocks/>
          </p:cNvCxnSpPr>
          <p:nvPr/>
        </p:nvCxnSpPr>
        <p:spPr>
          <a:xfrm>
            <a:off x="2916949" y="2026821"/>
            <a:ext cx="0" cy="649705"/>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1559446-00D8-D44D-902E-D0632F61818F}"/>
              </a:ext>
            </a:extLst>
          </p:cNvPr>
          <p:cNvCxnSpPr>
            <a:cxnSpLocks/>
          </p:cNvCxnSpPr>
          <p:nvPr/>
        </p:nvCxnSpPr>
        <p:spPr>
          <a:xfrm>
            <a:off x="1822075" y="2026821"/>
            <a:ext cx="0" cy="649705"/>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5B54E1E7-E314-6049-94C0-932F4DC1E4C5}"/>
              </a:ext>
            </a:extLst>
          </p:cNvPr>
          <p:cNvSpPr/>
          <p:nvPr/>
        </p:nvSpPr>
        <p:spPr>
          <a:xfrm>
            <a:off x="2787197" y="2755387"/>
            <a:ext cx="258680" cy="258680"/>
          </a:xfrm>
          <a:prstGeom prst="ellipse">
            <a:avLst/>
          </a:prstGeom>
          <a:noFill/>
          <a:ln w="69850">
            <a:solidFill>
              <a:srgbClr val="003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7" name="Oval 26">
            <a:extLst>
              <a:ext uri="{FF2B5EF4-FFF2-40B4-BE49-F238E27FC236}">
                <a16:creationId xmlns:a16="http://schemas.microsoft.com/office/drawing/2014/main" id="{95F0BEC8-4CC9-D344-B5A6-5E15A0B7871D}"/>
              </a:ext>
            </a:extLst>
          </p:cNvPr>
          <p:cNvSpPr/>
          <p:nvPr/>
        </p:nvSpPr>
        <p:spPr>
          <a:xfrm>
            <a:off x="4971423" y="2755387"/>
            <a:ext cx="258680" cy="258680"/>
          </a:xfrm>
          <a:prstGeom prst="ellipse">
            <a:avLst/>
          </a:prstGeom>
          <a:noFill/>
          <a:ln w="69850">
            <a:solidFill>
              <a:srgbClr val="E28C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cxnSp>
        <p:nvCxnSpPr>
          <p:cNvPr id="28" name="Straight Connector 27">
            <a:extLst>
              <a:ext uri="{FF2B5EF4-FFF2-40B4-BE49-F238E27FC236}">
                <a16:creationId xmlns:a16="http://schemas.microsoft.com/office/drawing/2014/main" id="{00046A0B-7827-414A-B8DF-246DA425F990}"/>
              </a:ext>
            </a:extLst>
          </p:cNvPr>
          <p:cNvCxnSpPr>
            <a:cxnSpLocks/>
          </p:cNvCxnSpPr>
          <p:nvPr/>
        </p:nvCxnSpPr>
        <p:spPr>
          <a:xfrm>
            <a:off x="4003202" y="2026821"/>
            <a:ext cx="0" cy="649705"/>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29BFFE7E-572F-5C43-B419-03E70833E1CC}"/>
              </a:ext>
            </a:extLst>
          </p:cNvPr>
          <p:cNvSpPr/>
          <p:nvPr/>
        </p:nvSpPr>
        <p:spPr>
          <a:xfrm>
            <a:off x="3876961" y="2755387"/>
            <a:ext cx="258680" cy="258680"/>
          </a:xfrm>
          <a:prstGeom prst="ellipse">
            <a:avLst/>
          </a:prstGeom>
          <a:noFill/>
          <a:ln w="69850">
            <a:solidFill>
              <a:srgbClr val="A000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30" name="Oval 29">
            <a:extLst>
              <a:ext uri="{FF2B5EF4-FFF2-40B4-BE49-F238E27FC236}">
                <a16:creationId xmlns:a16="http://schemas.microsoft.com/office/drawing/2014/main" id="{6953F7F9-39EF-2A4D-BEAF-E0C1C9DF93DB}"/>
              </a:ext>
            </a:extLst>
          </p:cNvPr>
          <p:cNvSpPr/>
          <p:nvPr/>
        </p:nvSpPr>
        <p:spPr>
          <a:xfrm>
            <a:off x="6051166" y="2755387"/>
            <a:ext cx="258680" cy="258680"/>
          </a:xfrm>
          <a:prstGeom prst="ellipse">
            <a:avLst/>
          </a:prstGeom>
          <a:noFill/>
          <a:ln w="69850">
            <a:solidFill>
              <a:srgbClr val="003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31" name="Oval 30">
            <a:extLst>
              <a:ext uri="{FF2B5EF4-FFF2-40B4-BE49-F238E27FC236}">
                <a16:creationId xmlns:a16="http://schemas.microsoft.com/office/drawing/2014/main" id="{FBEFB642-BAF9-EC43-9117-77D8E49B0B99}"/>
              </a:ext>
            </a:extLst>
          </p:cNvPr>
          <p:cNvSpPr/>
          <p:nvPr/>
        </p:nvSpPr>
        <p:spPr>
          <a:xfrm>
            <a:off x="7140930" y="2755387"/>
            <a:ext cx="258680" cy="258680"/>
          </a:xfrm>
          <a:prstGeom prst="ellipse">
            <a:avLst/>
          </a:prstGeom>
          <a:noFill/>
          <a:ln w="69850">
            <a:solidFill>
              <a:srgbClr val="A000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cxnSp>
        <p:nvCxnSpPr>
          <p:cNvPr id="32" name="Straight Connector 31">
            <a:extLst>
              <a:ext uri="{FF2B5EF4-FFF2-40B4-BE49-F238E27FC236}">
                <a16:creationId xmlns:a16="http://schemas.microsoft.com/office/drawing/2014/main" id="{582AF7A9-20B9-4B4E-B946-FF44D0752056}"/>
              </a:ext>
            </a:extLst>
          </p:cNvPr>
          <p:cNvCxnSpPr>
            <a:cxnSpLocks/>
          </p:cNvCxnSpPr>
          <p:nvPr/>
        </p:nvCxnSpPr>
        <p:spPr>
          <a:xfrm>
            <a:off x="3115660" y="2884727"/>
            <a:ext cx="700082"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F6B6516-9A92-5F40-A1E1-EF981CD55955}"/>
              </a:ext>
            </a:extLst>
          </p:cNvPr>
          <p:cNvCxnSpPr>
            <a:cxnSpLocks/>
          </p:cNvCxnSpPr>
          <p:nvPr/>
        </p:nvCxnSpPr>
        <p:spPr>
          <a:xfrm>
            <a:off x="4205425" y="2884727"/>
            <a:ext cx="700082"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E0280B1-D8BB-F648-9161-E63A15F0D306}"/>
              </a:ext>
            </a:extLst>
          </p:cNvPr>
          <p:cNvCxnSpPr>
            <a:cxnSpLocks/>
          </p:cNvCxnSpPr>
          <p:nvPr/>
        </p:nvCxnSpPr>
        <p:spPr>
          <a:xfrm>
            <a:off x="5281097" y="2884727"/>
            <a:ext cx="700082"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7C331F3-3C7F-7E4E-9760-1BE29CC689B2}"/>
              </a:ext>
            </a:extLst>
          </p:cNvPr>
          <p:cNvCxnSpPr>
            <a:cxnSpLocks/>
          </p:cNvCxnSpPr>
          <p:nvPr/>
        </p:nvCxnSpPr>
        <p:spPr>
          <a:xfrm>
            <a:off x="6370861" y="2884727"/>
            <a:ext cx="700082"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5DAA9596-EFC3-9E40-B270-0CB191A3F165}"/>
              </a:ext>
            </a:extLst>
          </p:cNvPr>
          <p:cNvSpPr/>
          <p:nvPr/>
        </p:nvSpPr>
        <p:spPr>
          <a:xfrm>
            <a:off x="4600781" y="3046209"/>
            <a:ext cx="1031990" cy="84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a:r>
              <a:rPr lang="en-US" sz="1050" b="1" dirty="0">
                <a:solidFill>
                  <a:srgbClr val="E28C05"/>
                </a:solidFill>
                <a:latin typeface="Calibri Light" panose="020F0302020204030204" pitchFamily="34" charset="0"/>
                <a:cs typeface="Calibri Light" panose="020F0302020204030204" pitchFamily="34" charset="0"/>
              </a:rPr>
              <a:t>HEE Workforce Strategy</a:t>
            </a:r>
            <a:endParaRPr lang="en-GB" sz="1050" b="1" dirty="0">
              <a:solidFill>
                <a:srgbClr val="E28C05"/>
              </a:solidFill>
              <a:latin typeface="Calibri Light" panose="020F0302020204030204" pitchFamily="34" charset="0"/>
              <a:cs typeface="Calibri Light" panose="020F0302020204030204" pitchFamily="34" charset="0"/>
            </a:endParaRPr>
          </a:p>
          <a:p>
            <a:pPr algn="ctr"/>
            <a:r>
              <a:rPr lang="en-US" sz="900" dirty="0">
                <a:solidFill>
                  <a:schemeClr val="tx1"/>
                </a:solidFill>
              </a:rPr>
              <a:t>Importance of embracing digital in all roles</a:t>
            </a:r>
            <a:endParaRPr lang="en-GB" sz="900" dirty="0">
              <a:solidFill>
                <a:schemeClr val="tx1"/>
              </a:solidFill>
            </a:endParaRPr>
          </a:p>
        </p:txBody>
      </p:sp>
      <p:sp>
        <p:nvSpPr>
          <p:cNvPr id="37" name="Rectangle 36">
            <a:extLst>
              <a:ext uri="{FF2B5EF4-FFF2-40B4-BE49-F238E27FC236}">
                <a16:creationId xmlns:a16="http://schemas.microsoft.com/office/drawing/2014/main" id="{45DD2821-BE8A-744B-BA98-31C67F9F231E}"/>
              </a:ext>
            </a:extLst>
          </p:cNvPr>
          <p:cNvSpPr/>
          <p:nvPr/>
        </p:nvSpPr>
        <p:spPr>
          <a:xfrm>
            <a:off x="5704462" y="3017472"/>
            <a:ext cx="969911" cy="686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a:r>
              <a:rPr lang="en-US" sz="1050" b="1" dirty="0" err="1">
                <a:solidFill>
                  <a:srgbClr val="003893"/>
                </a:solidFill>
                <a:latin typeface="Calibri Light" panose="020F0302020204030204" pitchFamily="34" charset="0"/>
                <a:cs typeface="Calibri Light" panose="020F0302020204030204" pitchFamily="34" charset="0"/>
              </a:rPr>
              <a:t>Topol</a:t>
            </a:r>
            <a:r>
              <a:rPr lang="en-US" sz="1050" b="1" dirty="0">
                <a:solidFill>
                  <a:srgbClr val="003893"/>
                </a:solidFill>
                <a:latin typeface="Calibri Light" panose="020F0302020204030204" pitchFamily="34" charset="0"/>
                <a:cs typeface="Calibri Light" panose="020F0302020204030204" pitchFamily="34" charset="0"/>
              </a:rPr>
              <a:t> Review </a:t>
            </a:r>
            <a:endParaRPr lang="en-GB" sz="1050" b="1" dirty="0">
              <a:solidFill>
                <a:srgbClr val="003893"/>
              </a:solidFill>
              <a:latin typeface="Calibri Light" panose="020F0302020204030204" pitchFamily="34" charset="0"/>
              <a:cs typeface="Calibri Light" panose="020F0302020204030204" pitchFamily="34" charset="0"/>
            </a:endParaRPr>
          </a:p>
          <a:p>
            <a:pPr algn="ctr"/>
            <a:r>
              <a:rPr lang="en-US" sz="900" dirty="0">
                <a:solidFill>
                  <a:schemeClr val="tx1"/>
                </a:solidFill>
              </a:rPr>
              <a:t>Impact of future tech on workforce</a:t>
            </a:r>
            <a:endParaRPr lang="en-GB" sz="900" dirty="0">
              <a:solidFill>
                <a:schemeClr val="tx1"/>
              </a:solidFill>
            </a:endParaRPr>
          </a:p>
        </p:txBody>
      </p:sp>
      <p:sp>
        <p:nvSpPr>
          <p:cNvPr id="38" name="Title 37">
            <a:extLst>
              <a:ext uri="{FF2B5EF4-FFF2-40B4-BE49-F238E27FC236}">
                <a16:creationId xmlns:a16="http://schemas.microsoft.com/office/drawing/2014/main" id="{822C5E67-D4A1-6522-37D8-0492209421A4}"/>
              </a:ext>
            </a:extLst>
          </p:cNvPr>
          <p:cNvSpPr>
            <a:spLocks noGrp="1"/>
          </p:cNvSpPr>
          <p:nvPr>
            <p:ph type="title"/>
          </p:nvPr>
        </p:nvSpPr>
        <p:spPr>
          <a:xfrm>
            <a:off x="174813" y="639979"/>
            <a:ext cx="8868334" cy="628434"/>
          </a:xfrm>
        </p:spPr>
        <p:txBody>
          <a:bodyPr/>
          <a:lstStyle/>
          <a:p>
            <a:r>
              <a:rPr lang="en-US" sz="2000" b="1" dirty="0">
                <a:solidFill>
                  <a:srgbClr val="A00054"/>
                </a:solidFill>
              </a:rPr>
              <a:t>1 //</a:t>
            </a:r>
            <a:r>
              <a:rPr lang="en-US" sz="2000" dirty="0">
                <a:solidFill>
                  <a:srgbClr val="A00054"/>
                </a:solidFill>
              </a:rPr>
              <a:t> What are we trying to achieve? </a:t>
            </a:r>
            <a:r>
              <a:rPr lang="en-US" sz="2000" dirty="0">
                <a:solidFill>
                  <a:srgbClr val="003893"/>
                </a:solidFill>
              </a:rPr>
              <a:t>Policy drivers / system context </a:t>
            </a:r>
            <a:br>
              <a:rPr lang="en-US" sz="2800" dirty="0">
                <a:solidFill>
                  <a:srgbClr val="003893"/>
                </a:solidFill>
              </a:rPr>
            </a:br>
            <a:endParaRPr lang="en-GB" dirty="0"/>
          </a:p>
        </p:txBody>
      </p:sp>
      <p:sp>
        <p:nvSpPr>
          <p:cNvPr id="39" name="Text Placeholder 38">
            <a:extLst>
              <a:ext uri="{FF2B5EF4-FFF2-40B4-BE49-F238E27FC236}">
                <a16:creationId xmlns:a16="http://schemas.microsoft.com/office/drawing/2014/main" id="{F67630F2-E3EF-A8CB-0F4C-B1C1FCE3DEC1}"/>
              </a:ext>
            </a:extLst>
          </p:cNvPr>
          <p:cNvSpPr>
            <a:spLocks noGrp="1"/>
          </p:cNvSpPr>
          <p:nvPr>
            <p:ph type="body" idx="1"/>
          </p:nvPr>
        </p:nvSpPr>
        <p:spPr>
          <a:xfrm>
            <a:off x="612116" y="954196"/>
            <a:ext cx="7886700" cy="3262312"/>
          </a:xfrm>
        </p:spPr>
        <p:txBody>
          <a:bodyPr/>
          <a:lstStyle/>
          <a:p>
            <a:pPr marL="114300" indent="0">
              <a:buNone/>
            </a:pPr>
            <a:r>
              <a:rPr lang="en-GB" dirty="0"/>
              <a:t>.</a:t>
            </a:r>
          </a:p>
          <a:p>
            <a:pPr marL="114300" indent="0">
              <a:buNone/>
            </a:pPr>
            <a:endParaRPr lang="en-GB" dirty="0"/>
          </a:p>
        </p:txBody>
      </p:sp>
    </p:spTree>
    <p:extLst>
      <p:ext uri="{BB962C8B-B14F-4D97-AF65-F5344CB8AC3E}">
        <p14:creationId xmlns:p14="http://schemas.microsoft.com/office/powerpoint/2010/main" val="299103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Topol Review</a:t>
            </a:r>
            <a:endParaRPr lang="en-US" dirty="0"/>
          </a:p>
        </p:txBody>
      </p:sp>
      <p:sp>
        <p:nvSpPr>
          <p:cNvPr id="5" name="Text Placeholder 4"/>
          <p:cNvSpPr>
            <a:spLocks noGrp="1"/>
          </p:cNvSpPr>
          <p:nvPr>
            <p:ph type="body" idx="1"/>
          </p:nvPr>
        </p:nvSpPr>
        <p:spPr>
          <a:xfrm>
            <a:off x="2198594" y="1370013"/>
            <a:ext cx="6316756" cy="3262312"/>
          </a:xfrm>
        </p:spPr>
        <p:txBody>
          <a:bodyPr>
            <a:noAutofit/>
          </a:bodyPr>
          <a:lstStyle/>
          <a:p>
            <a:pPr marL="0" indent="0">
              <a:buNone/>
            </a:pPr>
            <a:r>
              <a:rPr lang="en-US" b="1" dirty="0">
                <a:latin typeface="Arial" panose="020B0604020202020204" pitchFamily="34" charset="0"/>
                <a:cs typeface="Arial" panose="020B0604020202020204" pitchFamily="34" charset="0"/>
              </a:rPr>
              <a:t>The questions: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lvl="1">
              <a:lnSpc>
                <a:spcPct val="100000"/>
              </a:lnSpc>
            </a:pPr>
            <a:r>
              <a:rPr lang="en-GB" sz="1500" dirty="0">
                <a:latin typeface="Arial" panose="020B0604020202020204" pitchFamily="34" charset="0"/>
                <a:cs typeface="Arial" panose="020B0604020202020204" pitchFamily="34" charset="0"/>
              </a:rPr>
              <a:t>How are technological developments likely to change the roles and functions of clinical staff in all professions over the next two decades?   </a:t>
            </a:r>
          </a:p>
          <a:p>
            <a:pPr lvl="1">
              <a:lnSpc>
                <a:spcPct val="100000"/>
              </a:lnSpc>
            </a:pPr>
            <a:r>
              <a:rPr lang="en-GB" sz="1500" dirty="0">
                <a:latin typeface="Arial" panose="020B0604020202020204" pitchFamily="34" charset="0"/>
                <a:cs typeface="Arial" panose="020B0604020202020204" pitchFamily="34" charset="0"/>
              </a:rPr>
              <a:t>What are the implications of these changes for the skills required?  </a:t>
            </a:r>
          </a:p>
          <a:p>
            <a:pPr lvl="1">
              <a:lnSpc>
                <a:spcPct val="100000"/>
              </a:lnSpc>
            </a:pPr>
            <a:r>
              <a:rPr lang="en-GB" sz="1500" dirty="0">
                <a:latin typeface="Arial" panose="020B0604020202020204" pitchFamily="34" charset="0"/>
                <a:cs typeface="Arial" panose="020B0604020202020204" pitchFamily="34" charset="0"/>
              </a:rPr>
              <a:t>What does this mean for the selection, curricula, education, training and development of current and future NHS staff?</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755" y="1546316"/>
            <a:ext cx="1772428" cy="2507127"/>
          </a:xfrm>
          <a:prstGeom prst="rect">
            <a:avLst/>
          </a:prstGeom>
        </p:spPr>
      </p:pic>
      <p:sp>
        <p:nvSpPr>
          <p:cNvPr id="6" name="TextBox 5"/>
          <p:cNvSpPr txBox="1"/>
          <p:nvPr/>
        </p:nvSpPr>
        <p:spPr>
          <a:xfrm>
            <a:off x="4897756" y="4426268"/>
            <a:ext cx="184731" cy="248209"/>
          </a:xfrm>
          <a:prstGeom prst="rect">
            <a:avLst/>
          </a:prstGeom>
          <a:noFill/>
        </p:spPr>
        <p:txBody>
          <a:bodyPr wrap="none" rtlCol="0">
            <a:spAutoFit/>
          </a:bodyPr>
          <a:lstStyle/>
          <a:p>
            <a:endParaRPr lang="en-US" sz="1013" dirty="0"/>
          </a:p>
        </p:txBody>
      </p:sp>
    </p:spTree>
    <p:extLst>
      <p:ext uri="{BB962C8B-B14F-4D97-AF65-F5344CB8AC3E}">
        <p14:creationId xmlns:p14="http://schemas.microsoft.com/office/powerpoint/2010/main" val="196942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99665" y="2948469"/>
            <a:ext cx="3037259" cy="2834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Rectangle 8"/>
          <p:cNvSpPr/>
          <p:nvPr/>
        </p:nvSpPr>
        <p:spPr>
          <a:xfrm>
            <a:off x="4693778" y="1415452"/>
            <a:ext cx="3037259" cy="2645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Rectangle 7"/>
          <p:cNvSpPr/>
          <p:nvPr/>
        </p:nvSpPr>
        <p:spPr>
          <a:xfrm>
            <a:off x="1411962" y="2956398"/>
            <a:ext cx="3042796" cy="283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Rectangle 6"/>
          <p:cNvSpPr/>
          <p:nvPr/>
        </p:nvSpPr>
        <p:spPr>
          <a:xfrm>
            <a:off x="1412080" y="1413570"/>
            <a:ext cx="3042677" cy="312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p:cNvSpPr>
            <a:spLocks noGrp="1"/>
          </p:cNvSpPr>
          <p:nvPr>
            <p:ph type="title" idx="4294967295"/>
          </p:nvPr>
        </p:nvSpPr>
        <p:spPr>
          <a:xfrm>
            <a:off x="0" y="857250"/>
            <a:ext cx="8426450" cy="377825"/>
          </a:xfrm>
        </p:spPr>
        <p:txBody>
          <a:bodyPr/>
          <a:lstStyle/>
          <a:p>
            <a:r>
              <a:rPr lang="en-US" dirty="0"/>
              <a:t>Themes</a:t>
            </a:r>
          </a:p>
        </p:txBody>
      </p:sp>
      <p:sp>
        <p:nvSpPr>
          <p:cNvPr id="4" name="Text Placeholder 3"/>
          <p:cNvSpPr>
            <a:spLocks noGrp="1"/>
          </p:cNvSpPr>
          <p:nvPr>
            <p:ph type="body" sz="quarter" idx="4294967295"/>
          </p:nvPr>
        </p:nvSpPr>
        <p:spPr>
          <a:xfrm>
            <a:off x="0" y="2959100"/>
            <a:ext cx="3043238" cy="273050"/>
          </a:xfrm>
        </p:spPr>
        <p:txBody>
          <a:bodyPr anchor="ctr" anchorCtr="0">
            <a:normAutofit fontScale="40000" lnSpcReduction="20000"/>
          </a:bodyPr>
          <a:lstStyle/>
          <a:p>
            <a:pPr marL="0" indent="0" algn="ctr">
              <a:buNone/>
            </a:pPr>
            <a:r>
              <a:rPr lang="en-US" sz="1350" b="1" dirty="0">
                <a:solidFill>
                  <a:schemeClr val="tx2"/>
                </a:solidFill>
              </a:rPr>
              <a:t>Digital medicine</a:t>
            </a:r>
          </a:p>
        </p:txBody>
      </p:sp>
      <p:sp>
        <p:nvSpPr>
          <p:cNvPr id="5" name="Text Placeholder 3"/>
          <p:cNvSpPr txBox="1">
            <a:spLocks/>
          </p:cNvSpPr>
          <p:nvPr/>
        </p:nvSpPr>
        <p:spPr>
          <a:xfrm>
            <a:off x="4693776" y="1413712"/>
            <a:ext cx="3037260" cy="266283"/>
          </a:xfrm>
          <a:prstGeom prst="rect">
            <a:avLst/>
          </a:prstGeom>
        </p:spPr>
        <p:txBody>
          <a:bodyPr vert="horz" lIns="68580" tIns="34290" rIns="68580" bIns="3429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50" b="1" dirty="0"/>
              <a:t>Artificial intelligence and robotics</a:t>
            </a:r>
          </a:p>
        </p:txBody>
      </p:sp>
      <p:sp>
        <p:nvSpPr>
          <p:cNvPr id="6" name="Text Placeholder 3"/>
          <p:cNvSpPr txBox="1">
            <a:spLocks/>
          </p:cNvSpPr>
          <p:nvPr/>
        </p:nvSpPr>
        <p:spPr>
          <a:xfrm>
            <a:off x="4693776" y="2953874"/>
            <a:ext cx="3034316" cy="283466"/>
          </a:xfrm>
          <a:prstGeom prst="rect">
            <a:avLst/>
          </a:prstGeom>
        </p:spPr>
        <p:txBody>
          <a:bodyPr vert="horz" lIns="68580" tIns="34290" rIns="68580" bIns="3429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50" b="1" dirty="0"/>
              <a:t>Organisational development </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r="-255"/>
          <a:stretch/>
        </p:blipFill>
        <p:spPr>
          <a:xfrm>
            <a:off x="1413711" y="1679998"/>
            <a:ext cx="3041047" cy="1220600"/>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6199" y="3239866"/>
            <a:ext cx="3041501" cy="1426385"/>
          </a:xfrm>
          <a:prstGeom prst="rect">
            <a:avLst/>
          </a:prstGeom>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5250" y="1679996"/>
            <a:ext cx="3035788" cy="1220602"/>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99397" y="3231503"/>
            <a:ext cx="3034316" cy="1426386"/>
          </a:xfrm>
          <a:prstGeom prst="rect">
            <a:avLst/>
          </a:prstGeom>
        </p:spPr>
      </p:pic>
      <p:sp>
        <p:nvSpPr>
          <p:cNvPr id="16" name="Text Placeholder 3"/>
          <p:cNvSpPr txBox="1">
            <a:spLocks/>
          </p:cNvSpPr>
          <p:nvPr/>
        </p:nvSpPr>
        <p:spPr>
          <a:xfrm>
            <a:off x="1411961" y="1413712"/>
            <a:ext cx="3037260" cy="266283"/>
          </a:xfrm>
          <a:prstGeom prst="rect">
            <a:avLst/>
          </a:prstGeom>
        </p:spPr>
        <p:txBody>
          <a:bodyPr vert="horz" lIns="68580" tIns="34290" rIns="68580" bIns="3429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50" b="1" dirty="0"/>
              <a:t>Genomics</a:t>
            </a:r>
          </a:p>
        </p:txBody>
      </p:sp>
    </p:spTree>
    <p:extLst>
      <p:ext uri="{BB962C8B-B14F-4D97-AF65-F5344CB8AC3E}">
        <p14:creationId xmlns:p14="http://schemas.microsoft.com/office/powerpoint/2010/main" val="212423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814" y="1481336"/>
            <a:ext cx="1778371" cy="2515535"/>
          </a:xfrm>
          <a:prstGeom prst="rect">
            <a:avLst/>
          </a:prstGeom>
        </p:spPr>
      </p:pic>
      <p:sp>
        <p:nvSpPr>
          <p:cNvPr id="2" name="Title 1">
            <a:extLst>
              <a:ext uri="{FF2B5EF4-FFF2-40B4-BE49-F238E27FC236}">
                <a16:creationId xmlns:a16="http://schemas.microsoft.com/office/drawing/2014/main" id="{C552B658-A9A8-05FC-D1B5-B7E230AE4B85}"/>
              </a:ext>
            </a:extLst>
          </p:cNvPr>
          <p:cNvSpPr>
            <a:spLocks noGrp="1"/>
          </p:cNvSpPr>
          <p:nvPr>
            <p:ph type="title"/>
          </p:nvPr>
        </p:nvSpPr>
        <p:spPr>
          <a:xfrm>
            <a:off x="134471" y="639979"/>
            <a:ext cx="8848164" cy="628434"/>
          </a:xfrm>
        </p:spPr>
        <p:txBody>
          <a:bodyPr/>
          <a:lstStyle/>
          <a:p>
            <a:br>
              <a:rPr lang="en-US" sz="2800" b="1" dirty="0">
                <a:solidFill>
                  <a:srgbClr val="A00054"/>
                </a:solidFill>
              </a:rPr>
            </a:br>
            <a:r>
              <a:rPr lang="en-US" sz="2800" b="1" dirty="0">
                <a:solidFill>
                  <a:srgbClr val="A00054"/>
                </a:solidFill>
              </a:rPr>
              <a:t>1 //</a:t>
            </a:r>
            <a:r>
              <a:rPr lang="en-US" sz="2800" dirty="0">
                <a:solidFill>
                  <a:srgbClr val="A00054"/>
                </a:solidFill>
              </a:rPr>
              <a:t> What are we trying to achieve? </a:t>
            </a:r>
            <a:r>
              <a:rPr lang="en-US" sz="2800" dirty="0">
                <a:solidFill>
                  <a:srgbClr val="003893"/>
                </a:solidFill>
              </a:rPr>
              <a:t>Reflections on the </a:t>
            </a:r>
            <a:r>
              <a:rPr lang="en-US" sz="2800" dirty="0" err="1">
                <a:solidFill>
                  <a:srgbClr val="003893"/>
                </a:solidFill>
              </a:rPr>
              <a:t>Topol</a:t>
            </a:r>
            <a:r>
              <a:rPr lang="en-US" sz="2800" dirty="0">
                <a:solidFill>
                  <a:srgbClr val="003893"/>
                </a:solidFill>
              </a:rPr>
              <a:t> Review</a:t>
            </a:r>
            <a:br>
              <a:rPr lang="en-US" sz="2800" dirty="0">
                <a:solidFill>
                  <a:srgbClr val="003893"/>
                </a:solidFill>
              </a:rPr>
            </a:br>
            <a:endParaRPr lang="en-GB" dirty="0"/>
          </a:p>
        </p:txBody>
      </p:sp>
      <p:sp>
        <p:nvSpPr>
          <p:cNvPr id="7" name="Text Placeholder 6">
            <a:extLst>
              <a:ext uri="{FF2B5EF4-FFF2-40B4-BE49-F238E27FC236}">
                <a16:creationId xmlns:a16="http://schemas.microsoft.com/office/drawing/2014/main" id="{36D7EB41-2349-4602-979F-965B3528319B}"/>
              </a:ext>
            </a:extLst>
          </p:cNvPr>
          <p:cNvSpPr>
            <a:spLocks noGrp="1"/>
          </p:cNvSpPr>
          <p:nvPr>
            <p:ph type="body" idx="1"/>
          </p:nvPr>
        </p:nvSpPr>
        <p:spPr>
          <a:xfrm>
            <a:off x="2164976" y="2131359"/>
            <a:ext cx="6350374" cy="2399366"/>
          </a:xfrm>
          <a:prstGeom prst="rect">
            <a:avLst/>
          </a:prstGeom>
        </p:spPr>
        <p:txBody>
          <a:bodyPr>
            <a:normAutofit lnSpcReduction="10000"/>
          </a:bodyPr>
          <a:lstStyle/>
          <a:p>
            <a:pPr marL="114300" indent="0">
              <a:buNone/>
            </a:pPr>
            <a:endParaRPr lang="en-GB" sz="1500" b="1" dirty="0">
              <a:solidFill>
                <a:srgbClr val="030305"/>
              </a:solidFill>
            </a:endParaRPr>
          </a:p>
          <a:p>
            <a:r>
              <a:rPr lang="en-GB" sz="1800" b="1" dirty="0">
                <a:solidFill>
                  <a:srgbClr val="030305"/>
                </a:solidFill>
              </a:rPr>
              <a:t>Patients included as partners</a:t>
            </a:r>
            <a:r>
              <a:rPr lang="en-GB" sz="1800" dirty="0">
                <a:solidFill>
                  <a:srgbClr val="030305"/>
                </a:solidFill>
              </a:rPr>
              <a:t> and informed about health technologies</a:t>
            </a:r>
          </a:p>
          <a:p>
            <a:r>
              <a:rPr lang="en-GB" sz="1800" b="1" dirty="0">
                <a:solidFill>
                  <a:srgbClr val="030305"/>
                </a:solidFill>
              </a:rPr>
              <a:t>Evidence:</a:t>
            </a:r>
            <a:r>
              <a:rPr lang="en-GB" sz="1800" dirty="0">
                <a:solidFill>
                  <a:srgbClr val="030305"/>
                </a:solidFill>
              </a:rPr>
              <a:t> the healthcare workforce needs expertise and guidance to evaluate new technologies, on the basis of real-world evidence of clinical efficacy and cost-effectiveness</a:t>
            </a:r>
          </a:p>
          <a:p>
            <a:r>
              <a:rPr lang="en-GB" sz="1800" b="1" dirty="0">
                <a:solidFill>
                  <a:srgbClr val="030305"/>
                </a:solidFill>
              </a:rPr>
              <a:t>The gift of time</a:t>
            </a:r>
            <a:r>
              <a:rPr lang="en-GB" sz="1800" dirty="0">
                <a:solidFill>
                  <a:srgbClr val="030305"/>
                </a:solidFill>
              </a:rPr>
              <a:t>: wherever possible the adoption of new technologies should enable staff to gain more time to care</a:t>
            </a:r>
          </a:p>
          <a:p>
            <a:endParaRPr lang="en-GB" sz="1500" dirty="0">
              <a:solidFill>
                <a:srgbClr val="030305"/>
              </a:solidFill>
            </a:endParaRPr>
          </a:p>
          <a:p>
            <a:pPr marL="0" indent="0">
              <a:buNone/>
            </a:pPr>
            <a:endParaRPr lang="en-GB" sz="1350" dirty="0">
              <a:solidFill>
                <a:srgbClr val="030305"/>
              </a:solidFill>
            </a:endParaRPr>
          </a:p>
          <a:p>
            <a:pPr marL="0" indent="0">
              <a:buNone/>
            </a:pPr>
            <a:endParaRPr lang="en-GB" sz="1500" dirty="0">
              <a:solidFill>
                <a:srgbClr val="030305"/>
              </a:solidFill>
            </a:endParaRPr>
          </a:p>
          <a:p>
            <a:pPr marL="0" indent="0">
              <a:buNone/>
            </a:pPr>
            <a:endParaRPr lang="en-US" sz="1500" dirty="0">
              <a:solidFill>
                <a:srgbClr val="030305"/>
              </a:solidFill>
            </a:endParaRPr>
          </a:p>
          <a:p>
            <a:endParaRPr lang="en-GB" dirty="0"/>
          </a:p>
        </p:txBody>
      </p:sp>
      <p:sp>
        <p:nvSpPr>
          <p:cNvPr id="8" name="Rectangle 7">
            <a:extLst>
              <a:ext uri="{FF2B5EF4-FFF2-40B4-BE49-F238E27FC236}">
                <a16:creationId xmlns:a16="http://schemas.microsoft.com/office/drawing/2014/main" id="{139088F8-D34E-48C9-AC77-12AECB051EB2}"/>
              </a:ext>
            </a:extLst>
          </p:cNvPr>
          <p:cNvSpPr/>
          <p:nvPr/>
        </p:nvSpPr>
        <p:spPr>
          <a:xfrm>
            <a:off x="2164976" y="1481336"/>
            <a:ext cx="6350374" cy="646331"/>
          </a:xfrm>
          <a:prstGeom prst="rect">
            <a:avLst/>
          </a:prstGeom>
        </p:spPr>
        <p:txBody>
          <a:bodyPr wrap="square">
            <a:spAutoFit/>
          </a:bodyPr>
          <a:lstStyle/>
          <a:p>
            <a:r>
              <a:rPr lang="en-GB" sz="1800" dirty="0">
                <a:solidFill>
                  <a:schemeClr val="tx2"/>
                </a:solidFill>
              </a:rPr>
              <a:t>This proposed </a:t>
            </a:r>
            <a:r>
              <a:rPr lang="en-GB" sz="1800" b="1" dirty="0">
                <a:solidFill>
                  <a:schemeClr val="tx2"/>
                </a:solidFill>
              </a:rPr>
              <a:t>three principles </a:t>
            </a:r>
            <a:r>
              <a:rPr lang="en-GB" sz="1800" dirty="0">
                <a:solidFill>
                  <a:schemeClr val="tx2"/>
                </a:solidFill>
              </a:rPr>
              <a:t>to support the deployment of digital healthcare technologies throughout the NHS</a:t>
            </a:r>
          </a:p>
        </p:txBody>
      </p:sp>
    </p:spTree>
    <p:extLst>
      <p:ext uri="{BB962C8B-B14F-4D97-AF65-F5344CB8AC3E}">
        <p14:creationId xmlns:p14="http://schemas.microsoft.com/office/powerpoint/2010/main" val="298477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9005" y="1090865"/>
            <a:ext cx="6985748" cy="341941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p:cNvSpPr/>
          <p:nvPr/>
        </p:nvSpPr>
        <p:spPr>
          <a:xfrm>
            <a:off x="5815885" y="1542077"/>
            <a:ext cx="1187396" cy="246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709332" y="554605"/>
            <a:ext cx="7886700" cy="383194"/>
          </a:xfrm>
        </p:spPr>
        <p:txBody>
          <a:bodyPr/>
          <a:lstStyle/>
          <a:p>
            <a:r>
              <a:rPr lang="en-US" dirty="0"/>
              <a:t>Top technologies</a:t>
            </a:r>
          </a:p>
        </p:txBody>
      </p:sp>
      <p:sp>
        <p:nvSpPr>
          <p:cNvPr id="3" name="Text Placeholder 2">
            <a:extLst>
              <a:ext uri="{FF2B5EF4-FFF2-40B4-BE49-F238E27FC236}">
                <a16:creationId xmlns:a16="http://schemas.microsoft.com/office/drawing/2014/main" id="{E34734D9-C2A5-59AE-C2F5-5348684A96BD}"/>
              </a:ext>
            </a:extLst>
          </p:cNvPr>
          <p:cNvSpPr>
            <a:spLocks noGrp="1"/>
          </p:cNvSpPr>
          <p:nvPr>
            <p:ph type="body" idx="1"/>
          </p:nvPr>
        </p:nvSpPr>
        <p:spPr/>
        <p:txBody>
          <a:bodyPr/>
          <a:lstStyle/>
          <a:p>
            <a:pPr marL="114300" indent="0">
              <a:buNone/>
            </a:pPr>
            <a:r>
              <a:rPr lang="en-GB" dirty="0"/>
              <a: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716" y="1092265"/>
            <a:ext cx="5530148" cy="3471571"/>
          </a:xfrm>
          <a:prstGeom prst="rect">
            <a:avLst/>
          </a:prstGeom>
        </p:spPr>
      </p:pic>
      <p:sp>
        <p:nvSpPr>
          <p:cNvPr id="6" name="TextBox 5"/>
          <p:cNvSpPr txBox="1"/>
          <p:nvPr/>
        </p:nvSpPr>
        <p:spPr>
          <a:xfrm>
            <a:off x="5813587" y="1627652"/>
            <a:ext cx="1069307" cy="1304844"/>
          </a:xfrm>
          <a:prstGeom prst="rect">
            <a:avLst/>
          </a:prstGeom>
          <a:noFill/>
        </p:spPr>
        <p:txBody>
          <a:bodyPr wrap="square" rtlCol="0">
            <a:spAutoFit/>
          </a:bodyPr>
          <a:lstStyle/>
          <a:p>
            <a:r>
              <a:rPr lang="en-US" sz="788" dirty="0"/>
              <a:t>Arrow heat map represents the perceived magnitude of impact on current models of care and, by inference, on the proportion of workforce affected.</a:t>
            </a:r>
          </a:p>
          <a:p>
            <a:endParaRPr lang="en-US" sz="788" dirty="0"/>
          </a:p>
        </p:txBody>
      </p:sp>
      <p:sp>
        <p:nvSpPr>
          <p:cNvPr id="8" name="Rectangle 7"/>
          <p:cNvSpPr/>
          <p:nvPr/>
        </p:nvSpPr>
        <p:spPr>
          <a:xfrm>
            <a:off x="5875923" y="2773810"/>
            <a:ext cx="158008" cy="158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p:cNvSpPr/>
          <p:nvPr/>
        </p:nvSpPr>
        <p:spPr>
          <a:xfrm>
            <a:off x="5875923" y="3007851"/>
            <a:ext cx="158008" cy="158008"/>
          </a:xfrm>
          <a:prstGeom prst="rect">
            <a:avLst/>
          </a:prstGeom>
          <a:solidFill>
            <a:srgbClr val="90C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p:cNvSpPr/>
          <p:nvPr/>
        </p:nvSpPr>
        <p:spPr>
          <a:xfrm>
            <a:off x="5875923" y="3253470"/>
            <a:ext cx="158008" cy="158008"/>
          </a:xfrm>
          <a:prstGeom prst="rect">
            <a:avLst/>
          </a:prstGeom>
          <a:solidFill>
            <a:srgbClr val="307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p:cNvSpPr/>
          <p:nvPr/>
        </p:nvSpPr>
        <p:spPr>
          <a:xfrm>
            <a:off x="5875923" y="3500695"/>
            <a:ext cx="158008" cy="158008"/>
          </a:xfrm>
          <a:prstGeom prst="rect">
            <a:avLst/>
          </a:prstGeom>
          <a:solidFill>
            <a:srgbClr val="030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Box 11"/>
          <p:cNvSpPr txBox="1"/>
          <p:nvPr/>
        </p:nvSpPr>
        <p:spPr>
          <a:xfrm>
            <a:off x="6078955" y="2769297"/>
            <a:ext cx="591052" cy="213585"/>
          </a:xfrm>
          <a:prstGeom prst="rect">
            <a:avLst/>
          </a:prstGeom>
          <a:noFill/>
        </p:spPr>
        <p:txBody>
          <a:bodyPr wrap="square" rtlCol="0">
            <a:spAutoFit/>
          </a:bodyPr>
          <a:lstStyle/>
          <a:p>
            <a:r>
              <a:rPr lang="en-US" sz="788" dirty="0"/>
              <a:t>&lt;20%</a:t>
            </a:r>
          </a:p>
        </p:txBody>
      </p:sp>
      <p:sp>
        <p:nvSpPr>
          <p:cNvPr id="13" name="TextBox 12"/>
          <p:cNvSpPr txBox="1"/>
          <p:nvPr/>
        </p:nvSpPr>
        <p:spPr>
          <a:xfrm>
            <a:off x="6078955" y="3000540"/>
            <a:ext cx="591052" cy="213585"/>
          </a:xfrm>
          <a:prstGeom prst="rect">
            <a:avLst/>
          </a:prstGeom>
          <a:noFill/>
        </p:spPr>
        <p:txBody>
          <a:bodyPr wrap="square" rtlCol="0">
            <a:spAutoFit/>
          </a:bodyPr>
          <a:lstStyle/>
          <a:p>
            <a:r>
              <a:rPr lang="en-US" sz="788" dirty="0"/>
              <a:t>50%</a:t>
            </a:r>
          </a:p>
        </p:txBody>
      </p:sp>
      <p:sp>
        <p:nvSpPr>
          <p:cNvPr id="14" name="TextBox 13"/>
          <p:cNvSpPr txBox="1"/>
          <p:nvPr/>
        </p:nvSpPr>
        <p:spPr>
          <a:xfrm>
            <a:off x="6078955" y="3238353"/>
            <a:ext cx="591052" cy="213585"/>
          </a:xfrm>
          <a:prstGeom prst="rect">
            <a:avLst/>
          </a:prstGeom>
          <a:noFill/>
        </p:spPr>
        <p:txBody>
          <a:bodyPr wrap="square" rtlCol="0">
            <a:spAutoFit/>
          </a:bodyPr>
          <a:lstStyle/>
          <a:p>
            <a:r>
              <a:rPr lang="en-US" sz="788" dirty="0"/>
              <a:t>80%</a:t>
            </a:r>
          </a:p>
        </p:txBody>
      </p:sp>
      <p:sp>
        <p:nvSpPr>
          <p:cNvPr id="15" name="TextBox 14"/>
          <p:cNvSpPr txBox="1"/>
          <p:nvPr/>
        </p:nvSpPr>
        <p:spPr>
          <a:xfrm>
            <a:off x="6078955" y="3500695"/>
            <a:ext cx="591052" cy="213585"/>
          </a:xfrm>
          <a:prstGeom prst="rect">
            <a:avLst/>
          </a:prstGeom>
          <a:noFill/>
        </p:spPr>
        <p:txBody>
          <a:bodyPr wrap="square" rtlCol="0">
            <a:spAutoFit/>
          </a:bodyPr>
          <a:lstStyle/>
          <a:p>
            <a:r>
              <a:rPr lang="en-US" sz="788" dirty="0"/>
              <a:t>&gt;=80%</a:t>
            </a:r>
          </a:p>
        </p:txBody>
      </p:sp>
    </p:spTree>
    <p:extLst>
      <p:ext uri="{BB962C8B-B14F-4D97-AF65-F5344CB8AC3E}">
        <p14:creationId xmlns:p14="http://schemas.microsoft.com/office/powerpoint/2010/main" val="93973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F0AEB8A4-59C4-EA4F-BC2C-3251FDF781C6}"/>
              </a:ext>
            </a:extLst>
          </p:cNvPr>
          <p:cNvSpPr/>
          <p:nvPr/>
        </p:nvSpPr>
        <p:spPr>
          <a:xfrm>
            <a:off x="1992447" y="1147591"/>
            <a:ext cx="2549097" cy="47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A00054"/>
              </a:buClr>
            </a:pPr>
            <a:r>
              <a:rPr lang="en-US" sz="1200" dirty="0">
                <a:solidFill>
                  <a:schemeClr val="tx1"/>
                </a:solidFill>
                <a:latin typeface="Calibri Light" panose="020F0302020204030204" pitchFamily="34" charset="0"/>
                <a:cs typeface="Calibri Light" panose="020F0302020204030204" pitchFamily="34" charset="0"/>
              </a:rPr>
              <a:t>Technology available and working with policies for use</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91" name="Rectangle 90">
            <a:extLst>
              <a:ext uri="{FF2B5EF4-FFF2-40B4-BE49-F238E27FC236}">
                <a16:creationId xmlns:a16="http://schemas.microsoft.com/office/drawing/2014/main" id="{1A10BE61-B2C5-E64F-A4FB-80614E2AAEF1}"/>
              </a:ext>
            </a:extLst>
          </p:cNvPr>
          <p:cNvSpPr/>
          <p:nvPr/>
        </p:nvSpPr>
        <p:spPr>
          <a:xfrm>
            <a:off x="1371447" y="1268777"/>
            <a:ext cx="621000" cy="236013"/>
          </a:xfrm>
          <a:prstGeom prst="rect">
            <a:avLst/>
          </a:prstGeom>
          <a:solidFill>
            <a:srgbClr val="A000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92" name="Rectangle 91">
            <a:extLst>
              <a:ext uri="{FF2B5EF4-FFF2-40B4-BE49-F238E27FC236}">
                <a16:creationId xmlns:a16="http://schemas.microsoft.com/office/drawing/2014/main" id="{B6325595-F903-184D-B2A7-991D098F4983}"/>
              </a:ext>
            </a:extLst>
          </p:cNvPr>
          <p:cNvSpPr/>
          <p:nvPr/>
        </p:nvSpPr>
        <p:spPr>
          <a:xfrm>
            <a:off x="1992447" y="1896078"/>
            <a:ext cx="2549097" cy="6630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A00054"/>
              </a:buClr>
            </a:pPr>
            <a:r>
              <a:rPr lang="en-US" sz="1200" dirty="0">
                <a:solidFill>
                  <a:schemeClr val="tx1"/>
                </a:solidFill>
                <a:latin typeface="Calibri Light" panose="020F0302020204030204" pitchFamily="34" charset="0"/>
                <a:cs typeface="Calibri Light" panose="020F0302020204030204" pitchFamily="34" charset="0"/>
              </a:rPr>
              <a:t>Rate of technological change very fast, workforce very large </a:t>
            </a:r>
            <a:br>
              <a:rPr lang="en-US" sz="1200" dirty="0">
                <a:solidFill>
                  <a:schemeClr val="tx1"/>
                </a:solidFill>
                <a:latin typeface="Calibri Light" panose="020F0302020204030204" pitchFamily="34" charset="0"/>
                <a:cs typeface="Calibri Light" panose="020F0302020204030204" pitchFamily="34" charset="0"/>
              </a:rPr>
            </a:br>
            <a:r>
              <a:rPr lang="en-US" sz="1200" dirty="0">
                <a:solidFill>
                  <a:schemeClr val="tx1"/>
                </a:solidFill>
                <a:latin typeface="Calibri Light" panose="020F0302020204030204" pitchFamily="34" charset="0"/>
                <a:cs typeface="Calibri Light" panose="020F0302020204030204" pitchFamily="34" charset="0"/>
              </a:rPr>
              <a:t>in number and often quite disparate</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93" name="Rectangle 92">
            <a:extLst>
              <a:ext uri="{FF2B5EF4-FFF2-40B4-BE49-F238E27FC236}">
                <a16:creationId xmlns:a16="http://schemas.microsoft.com/office/drawing/2014/main" id="{E749AF9A-6F8D-F44D-B90E-034E92CBD788}"/>
              </a:ext>
            </a:extLst>
          </p:cNvPr>
          <p:cNvSpPr/>
          <p:nvPr/>
        </p:nvSpPr>
        <p:spPr>
          <a:xfrm>
            <a:off x="1371447" y="2104972"/>
            <a:ext cx="621000" cy="236013"/>
          </a:xfrm>
          <a:prstGeom prst="rect">
            <a:avLst/>
          </a:prstGeom>
          <a:solidFill>
            <a:srgbClr val="A000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94" name="Rectangle 93">
            <a:extLst>
              <a:ext uri="{FF2B5EF4-FFF2-40B4-BE49-F238E27FC236}">
                <a16:creationId xmlns:a16="http://schemas.microsoft.com/office/drawing/2014/main" id="{AA54D5D7-227B-494C-BFB2-7E1D03F31C20}"/>
              </a:ext>
            </a:extLst>
          </p:cNvPr>
          <p:cNvSpPr/>
          <p:nvPr/>
        </p:nvSpPr>
        <p:spPr>
          <a:xfrm>
            <a:off x="1992447" y="2819480"/>
            <a:ext cx="2549097" cy="47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A00054"/>
              </a:buClr>
            </a:pPr>
            <a:r>
              <a:rPr lang="en-US" sz="1200" dirty="0">
                <a:solidFill>
                  <a:schemeClr val="tx1"/>
                </a:solidFill>
                <a:latin typeface="Calibri Light" panose="020F0302020204030204" pitchFamily="34" charset="0"/>
                <a:cs typeface="Calibri Light" panose="020F0302020204030204" pitchFamily="34" charset="0"/>
              </a:rPr>
              <a:t>Importance of senior leadership understanding digital</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95" name="Rectangle 94">
            <a:extLst>
              <a:ext uri="{FF2B5EF4-FFF2-40B4-BE49-F238E27FC236}">
                <a16:creationId xmlns:a16="http://schemas.microsoft.com/office/drawing/2014/main" id="{2600A4F1-564C-714E-8C25-4AE4DDF72273}"/>
              </a:ext>
            </a:extLst>
          </p:cNvPr>
          <p:cNvSpPr/>
          <p:nvPr/>
        </p:nvSpPr>
        <p:spPr>
          <a:xfrm>
            <a:off x="1371447" y="2940666"/>
            <a:ext cx="621000" cy="236013"/>
          </a:xfrm>
          <a:prstGeom prst="rect">
            <a:avLst/>
          </a:prstGeom>
          <a:solidFill>
            <a:srgbClr val="A000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96" name="Rectangle 95">
            <a:extLst>
              <a:ext uri="{FF2B5EF4-FFF2-40B4-BE49-F238E27FC236}">
                <a16:creationId xmlns:a16="http://schemas.microsoft.com/office/drawing/2014/main" id="{08D03931-1172-7147-BBD2-F3154E7D3A42}"/>
              </a:ext>
            </a:extLst>
          </p:cNvPr>
          <p:cNvSpPr/>
          <p:nvPr/>
        </p:nvSpPr>
        <p:spPr>
          <a:xfrm>
            <a:off x="1992447" y="3655174"/>
            <a:ext cx="2549097" cy="47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A00054"/>
              </a:buClr>
            </a:pPr>
            <a:r>
              <a:rPr lang="en-US" sz="1200" dirty="0">
                <a:solidFill>
                  <a:schemeClr val="tx1"/>
                </a:solidFill>
                <a:latin typeface="Calibri Light" panose="020F0302020204030204" pitchFamily="34" charset="0"/>
                <a:cs typeface="Calibri Light" panose="020F0302020204030204" pitchFamily="34" charset="0"/>
              </a:rPr>
              <a:t>No single, contextualised place </a:t>
            </a:r>
            <a:br>
              <a:rPr lang="en-US" sz="1200" dirty="0">
                <a:solidFill>
                  <a:schemeClr val="tx1"/>
                </a:solidFill>
                <a:latin typeface="Calibri Light" panose="020F0302020204030204" pitchFamily="34" charset="0"/>
                <a:cs typeface="Calibri Light" panose="020F0302020204030204" pitchFamily="34" charset="0"/>
              </a:rPr>
            </a:br>
            <a:r>
              <a:rPr lang="en-US" sz="1200" dirty="0">
                <a:solidFill>
                  <a:schemeClr val="tx1"/>
                </a:solidFill>
                <a:latin typeface="Calibri Light" panose="020F0302020204030204" pitchFamily="34" charset="0"/>
                <a:cs typeface="Calibri Light" panose="020F0302020204030204" pitchFamily="34" charset="0"/>
              </a:rPr>
              <a:t>for digital learning</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97" name="Rectangle 96">
            <a:extLst>
              <a:ext uri="{FF2B5EF4-FFF2-40B4-BE49-F238E27FC236}">
                <a16:creationId xmlns:a16="http://schemas.microsoft.com/office/drawing/2014/main" id="{5B263951-0372-6C40-BDAE-319B759EFF71}"/>
              </a:ext>
            </a:extLst>
          </p:cNvPr>
          <p:cNvSpPr/>
          <p:nvPr/>
        </p:nvSpPr>
        <p:spPr>
          <a:xfrm>
            <a:off x="1371447" y="3776360"/>
            <a:ext cx="621000" cy="236013"/>
          </a:xfrm>
          <a:prstGeom prst="rect">
            <a:avLst/>
          </a:prstGeom>
          <a:solidFill>
            <a:srgbClr val="A000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98" name="Rectangle 97">
            <a:extLst>
              <a:ext uri="{FF2B5EF4-FFF2-40B4-BE49-F238E27FC236}">
                <a16:creationId xmlns:a16="http://schemas.microsoft.com/office/drawing/2014/main" id="{C3D89308-FEF4-9541-AB52-28CA1F576EA5}"/>
              </a:ext>
            </a:extLst>
          </p:cNvPr>
          <p:cNvSpPr/>
          <p:nvPr/>
        </p:nvSpPr>
        <p:spPr>
          <a:xfrm>
            <a:off x="5343720" y="1147591"/>
            <a:ext cx="2524933" cy="47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A00054"/>
              </a:buClr>
            </a:pPr>
            <a:r>
              <a:rPr lang="en-US" sz="1200" dirty="0">
                <a:solidFill>
                  <a:schemeClr val="tx1"/>
                </a:solidFill>
                <a:latin typeface="Calibri Light" panose="020F0302020204030204" pitchFamily="34" charset="0"/>
                <a:cs typeface="Calibri Light" panose="020F0302020204030204" pitchFamily="34" charset="0"/>
              </a:rPr>
              <a:t>Changing shape and capabilities of digital workforce</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99" name="Rectangle 98">
            <a:extLst>
              <a:ext uri="{FF2B5EF4-FFF2-40B4-BE49-F238E27FC236}">
                <a16:creationId xmlns:a16="http://schemas.microsoft.com/office/drawing/2014/main" id="{E720ED57-E32E-624D-809E-4D92979FDA93}"/>
              </a:ext>
            </a:extLst>
          </p:cNvPr>
          <p:cNvSpPr/>
          <p:nvPr/>
        </p:nvSpPr>
        <p:spPr>
          <a:xfrm>
            <a:off x="4722719" y="1268777"/>
            <a:ext cx="621000" cy="236013"/>
          </a:xfrm>
          <a:prstGeom prst="rect">
            <a:avLst/>
          </a:prstGeom>
          <a:solidFill>
            <a:srgbClr val="A000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100" name="Rectangle 99">
            <a:extLst>
              <a:ext uri="{FF2B5EF4-FFF2-40B4-BE49-F238E27FC236}">
                <a16:creationId xmlns:a16="http://schemas.microsoft.com/office/drawing/2014/main" id="{985A038E-08AC-9649-AD86-3BE58FB12FA2}"/>
              </a:ext>
            </a:extLst>
          </p:cNvPr>
          <p:cNvSpPr/>
          <p:nvPr/>
        </p:nvSpPr>
        <p:spPr>
          <a:xfrm>
            <a:off x="5343720" y="1890953"/>
            <a:ext cx="2524933" cy="6630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A00054"/>
              </a:buClr>
              <a:buSzPct val="105000"/>
            </a:pPr>
            <a:r>
              <a:rPr lang="en-GB" sz="1200" dirty="0">
                <a:solidFill>
                  <a:schemeClr val="tx1"/>
                </a:solidFill>
                <a:latin typeface="Calibri Light" panose="020F0302020204030204" pitchFamily="34" charset="0"/>
                <a:cs typeface="Calibri Light" panose="020F0302020204030204" pitchFamily="34" charset="0"/>
              </a:rPr>
              <a:t>N</a:t>
            </a:r>
            <a:r>
              <a:rPr lang="en-US" sz="1200" dirty="0">
                <a:solidFill>
                  <a:schemeClr val="tx1"/>
                </a:solidFill>
                <a:latin typeface="Calibri Light" panose="020F0302020204030204" pitchFamily="34" charset="0"/>
                <a:cs typeface="Calibri Light" panose="020F0302020204030204" pitchFamily="34" charset="0"/>
              </a:rPr>
              <a:t>o clear career pathway or professional 'home' for most digital roles</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101" name="Rectangle 100">
            <a:extLst>
              <a:ext uri="{FF2B5EF4-FFF2-40B4-BE49-F238E27FC236}">
                <a16:creationId xmlns:a16="http://schemas.microsoft.com/office/drawing/2014/main" id="{09AB0DD6-EE71-2445-B644-584C923113CB}"/>
              </a:ext>
            </a:extLst>
          </p:cNvPr>
          <p:cNvSpPr/>
          <p:nvPr/>
        </p:nvSpPr>
        <p:spPr>
          <a:xfrm>
            <a:off x="4722719" y="2104972"/>
            <a:ext cx="621000" cy="236013"/>
          </a:xfrm>
          <a:prstGeom prst="rect">
            <a:avLst/>
          </a:prstGeom>
          <a:solidFill>
            <a:srgbClr val="A000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102" name="Rectangle 101">
            <a:extLst>
              <a:ext uri="{FF2B5EF4-FFF2-40B4-BE49-F238E27FC236}">
                <a16:creationId xmlns:a16="http://schemas.microsoft.com/office/drawing/2014/main" id="{0D59FC3B-F346-ED42-AF75-0EBA34F7574F}"/>
              </a:ext>
            </a:extLst>
          </p:cNvPr>
          <p:cNvSpPr/>
          <p:nvPr/>
        </p:nvSpPr>
        <p:spPr>
          <a:xfrm>
            <a:off x="5343720" y="2819480"/>
            <a:ext cx="2524933" cy="47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A00054"/>
              </a:buClr>
            </a:pPr>
            <a:r>
              <a:rPr lang="en-US" sz="1200" dirty="0">
                <a:solidFill>
                  <a:schemeClr val="tx1"/>
                </a:solidFill>
                <a:latin typeface="Calibri Light" panose="020F0302020204030204" pitchFamily="34" charset="0"/>
                <a:cs typeface="Calibri Light" panose="020F0302020204030204" pitchFamily="34" charset="0"/>
              </a:rPr>
              <a:t>Uncertainty re sustainability of workforce initiatives </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F622CC6A-EA14-4C4D-B0F2-684AABF7F893}"/>
              </a:ext>
            </a:extLst>
          </p:cNvPr>
          <p:cNvSpPr/>
          <p:nvPr/>
        </p:nvSpPr>
        <p:spPr>
          <a:xfrm>
            <a:off x="4722719" y="2940666"/>
            <a:ext cx="621000" cy="236013"/>
          </a:xfrm>
          <a:prstGeom prst="rect">
            <a:avLst/>
          </a:prstGeom>
          <a:solidFill>
            <a:srgbClr val="A000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sp>
        <p:nvSpPr>
          <p:cNvPr id="104" name="Rectangle 103">
            <a:extLst>
              <a:ext uri="{FF2B5EF4-FFF2-40B4-BE49-F238E27FC236}">
                <a16:creationId xmlns:a16="http://schemas.microsoft.com/office/drawing/2014/main" id="{B65AFD84-22B8-404A-8347-D9C07CFD0D4D}"/>
              </a:ext>
            </a:extLst>
          </p:cNvPr>
          <p:cNvSpPr/>
          <p:nvPr/>
        </p:nvSpPr>
        <p:spPr>
          <a:xfrm>
            <a:off x="5343720" y="3655174"/>
            <a:ext cx="2524933" cy="47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a:buClr>
                <a:srgbClr val="A00054"/>
              </a:buClr>
            </a:pPr>
            <a:r>
              <a:rPr lang="en-US" sz="1200" dirty="0">
                <a:solidFill>
                  <a:schemeClr val="tx1"/>
                </a:solidFill>
                <a:latin typeface="Calibri Light" panose="020F0302020204030204" pitchFamily="34" charset="0"/>
                <a:cs typeface="Calibri Light" panose="020F0302020204030204" pitchFamily="34" charset="0"/>
              </a:rPr>
              <a:t>Big shifts in post-COVID-19 ways of working</a:t>
            </a:r>
            <a:endParaRPr lang="en-GB" sz="1200" dirty="0">
              <a:solidFill>
                <a:schemeClr val="tx1"/>
              </a:solidFill>
              <a:latin typeface="Calibri Light" panose="020F0302020204030204" pitchFamily="34" charset="0"/>
              <a:cs typeface="Calibri Light" panose="020F0302020204030204" pitchFamily="34" charset="0"/>
            </a:endParaRPr>
          </a:p>
        </p:txBody>
      </p:sp>
      <p:sp>
        <p:nvSpPr>
          <p:cNvPr id="105" name="Rectangle 104">
            <a:extLst>
              <a:ext uri="{FF2B5EF4-FFF2-40B4-BE49-F238E27FC236}">
                <a16:creationId xmlns:a16="http://schemas.microsoft.com/office/drawing/2014/main" id="{B8C7A260-5781-4B40-B163-F4CD72B5D627}"/>
              </a:ext>
            </a:extLst>
          </p:cNvPr>
          <p:cNvSpPr/>
          <p:nvPr/>
        </p:nvSpPr>
        <p:spPr>
          <a:xfrm>
            <a:off x="4722719" y="3776360"/>
            <a:ext cx="621000" cy="236013"/>
          </a:xfrm>
          <a:prstGeom prst="rect">
            <a:avLst/>
          </a:prstGeom>
          <a:solidFill>
            <a:srgbClr val="A000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buClr>
                <a:srgbClr val="003893"/>
              </a:buClr>
              <a:buSzPct val="105000"/>
            </a:pPr>
            <a:endParaRPr lang="en-GB" sz="825" dirty="0">
              <a:solidFill>
                <a:schemeClr val="tx1"/>
              </a:solidFill>
              <a:latin typeface="Calibri Light" panose="020F0302020204030204" pitchFamily="34" charset="0"/>
              <a:cs typeface="Calibri Light" panose="020F0302020204030204" pitchFamily="34" charset="0"/>
            </a:endParaRPr>
          </a:p>
        </p:txBody>
      </p:sp>
      <p:pic>
        <p:nvPicPr>
          <p:cNvPr id="106" name="Picture 105">
            <a:extLst>
              <a:ext uri="{FF2B5EF4-FFF2-40B4-BE49-F238E27FC236}">
                <a16:creationId xmlns:a16="http://schemas.microsoft.com/office/drawing/2014/main" id="{7418B885-F5A3-CB46-998C-451E9750C129}"/>
              </a:ext>
            </a:extLst>
          </p:cNvPr>
          <p:cNvPicPr>
            <a:picLocks noChangeAspect="1"/>
          </p:cNvPicPr>
          <p:nvPr/>
        </p:nvPicPr>
        <p:blipFill>
          <a:blip r:embed="rId3"/>
          <a:stretch>
            <a:fillRect/>
          </a:stretch>
        </p:blipFill>
        <p:spPr>
          <a:xfrm>
            <a:off x="4814362" y="1177060"/>
            <a:ext cx="451712" cy="419447"/>
          </a:xfrm>
          <a:prstGeom prst="rect">
            <a:avLst/>
          </a:prstGeom>
        </p:spPr>
      </p:pic>
      <p:pic>
        <p:nvPicPr>
          <p:cNvPr id="107" name="Picture 106">
            <a:extLst>
              <a:ext uri="{FF2B5EF4-FFF2-40B4-BE49-F238E27FC236}">
                <a16:creationId xmlns:a16="http://schemas.microsoft.com/office/drawing/2014/main" id="{16153F70-FDBC-A242-AB29-F29397015904}"/>
              </a:ext>
            </a:extLst>
          </p:cNvPr>
          <p:cNvPicPr>
            <a:picLocks noChangeAspect="1"/>
          </p:cNvPicPr>
          <p:nvPr/>
        </p:nvPicPr>
        <p:blipFill>
          <a:blip r:embed="rId4"/>
          <a:stretch>
            <a:fillRect/>
          </a:stretch>
        </p:blipFill>
        <p:spPr>
          <a:xfrm>
            <a:off x="1520959" y="2827176"/>
            <a:ext cx="322028" cy="465151"/>
          </a:xfrm>
          <a:prstGeom prst="rect">
            <a:avLst/>
          </a:prstGeom>
        </p:spPr>
      </p:pic>
      <p:pic>
        <p:nvPicPr>
          <p:cNvPr id="108" name="Picture 107">
            <a:extLst>
              <a:ext uri="{FF2B5EF4-FFF2-40B4-BE49-F238E27FC236}">
                <a16:creationId xmlns:a16="http://schemas.microsoft.com/office/drawing/2014/main" id="{9FDDDDDC-CDE0-F442-AD88-EA97AB264DE9}"/>
              </a:ext>
            </a:extLst>
          </p:cNvPr>
          <p:cNvPicPr>
            <a:picLocks noChangeAspect="1"/>
          </p:cNvPicPr>
          <p:nvPr/>
        </p:nvPicPr>
        <p:blipFill>
          <a:blip r:embed="rId5"/>
          <a:stretch>
            <a:fillRect/>
          </a:stretch>
        </p:blipFill>
        <p:spPr>
          <a:xfrm>
            <a:off x="4838148" y="2006067"/>
            <a:ext cx="400452" cy="433823"/>
          </a:xfrm>
          <a:prstGeom prst="rect">
            <a:avLst/>
          </a:prstGeom>
        </p:spPr>
      </p:pic>
      <p:pic>
        <p:nvPicPr>
          <p:cNvPr id="109" name="Picture 108">
            <a:extLst>
              <a:ext uri="{FF2B5EF4-FFF2-40B4-BE49-F238E27FC236}">
                <a16:creationId xmlns:a16="http://schemas.microsoft.com/office/drawing/2014/main" id="{C3BA0D73-7F22-C44A-B81C-F85B57899C38}"/>
              </a:ext>
            </a:extLst>
          </p:cNvPr>
          <p:cNvPicPr>
            <a:picLocks noChangeAspect="1"/>
          </p:cNvPicPr>
          <p:nvPr/>
        </p:nvPicPr>
        <p:blipFill>
          <a:blip r:embed="rId6"/>
          <a:stretch>
            <a:fillRect/>
          </a:stretch>
        </p:blipFill>
        <p:spPr>
          <a:xfrm>
            <a:off x="4814362" y="2827175"/>
            <a:ext cx="429370" cy="465151"/>
          </a:xfrm>
          <a:prstGeom prst="rect">
            <a:avLst/>
          </a:prstGeom>
        </p:spPr>
      </p:pic>
      <p:pic>
        <p:nvPicPr>
          <p:cNvPr id="110" name="Picture 109">
            <a:extLst>
              <a:ext uri="{FF2B5EF4-FFF2-40B4-BE49-F238E27FC236}">
                <a16:creationId xmlns:a16="http://schemas.microsoft.com/office/drawing/2014/main" id="{87B0F531-9999-5D41-903D-12547861CFA7}"/>
              </a:ext>
            </a:extLst>
          </p:cNvPr>
          <p:cNvPicPr>
            <a:picLocks noChangeAspect="1"/>
          </p:cNvPicPr>
          <p:nvPr/>
        </p:nvPicPr>
        <p:blipFill>
          <a:blip r:embed="rId7"/>
          <a:stretch>
            <a:fillRect/>
          </a:stretch>
        </p:blipFill>
        <p:spPr>
          <a:xfrm>
            <a:off x="1489895" y="3676918"/>
            <a:ext cx="392875" cy="425615"/>
          </a:xfrm>
          <a:prstGeom prst="rect">
            <a:avLst/>
          </a:prstGeom>
        </p:spPr>
      </p:pic>
      <p:pic>
        <p:nvPicPr>
          <p:cNvPr id="111" name="Picture 110">
            <a:extLst>
              <a:ext uri="{FF2B5EF4-FFF2-40B4-BE49-F238E27FC236}">
                <a16:creationId xmlns:a16="http://schemas.microsoft.com/office/drawing/2014/main" id="{31849DF2-2B67-6342-8F5E-3DFD46510A91}"/>
              </a:ext>
            </a:extLst>
          </p:cNvPr>
          <p:cNvPicPr>
            <a:picLocks noChangeAspect="1"/>
          </p:cNvPicPr>
          <p:nvPr/>
        </p:nvPicPr>
        <p:blipFill>
          <a:blip r:embed="rId8"/>
          <a:stretch>
            <a:fillRect/>
          </a:stretch>
        </p:blipFill>
        <p:spPr>
          <a:xfrm>
            <a:off x="1476608" y="2018653"/>
            <a:ext cx="419447" cy="419447"/>
          </a:xfrm>
          <a:prstGeom prst="rect">
            <a:avLst/>
          </a:prstGeom>
        </p:spPr>
      </p:pic>
      <p:pic>
        <p:nvPicPr>
          <p:cNvPr id="112" name="Picture 111">
            <a:extLst>
              <a:ext uri="{FF2B5EF4-FFF2-40B4-BE49-F238E27FC236}">
                <a16:creationId xmlns:a16="http://schemas.microsoft.com/office/drawing/2014/main" id="{C41F2D8E-93F3-A448-8127-DC3D2709D6B8}"/>
              </a:ext>
            </a:extLst>
          </p:cNvPr>
          <p:cNvPicPr>
            <a:picLocks noChangeAspect="1"/>
          </p:cNvPicPr>
          <p:nvPr/>
        </p:nvPicPr>
        <p:blipFill>
          <a:blip r:embed="rId9"/>
          <a:stretch>
            <a:fillRect/>
          </a:stretch>
        </p:blipFill>
        <p:spPr>
          <a:xfrm>
            <a:off x="4814362" y="3704912"/>
            <a:ext cx="455347" cy="390298"/>
          </a:xfrm>
          <a:prstGeom prst="rect">
            <a:avLst/>
          </a:prstGeom>
        </p:spPr>
      </p:pic>
      <p:pic>
        <p:nvPicPr>
          <p:cNvPr id="113" name="Picture 112">
            <a:extLst>
              <a:ext uri="{FF2B5EF4-FFF2-40B4-BE49-F238E27FC236}">
                <a16:creationId xmlns:a16="http://schemas.microsoft.com/office/drawing/2014/main" id="{A3FC3E4E-1A64-E641-8E22-CF8138A8511B}"/>
              </a:ext>
            </a:extLst>
          </p:cNvPr>
          <p:cNvPicPr>
            <a:picLocks noChangeAspect="1"/>
          </p:cNvPicPr>
          <p:nvPr/>
        </p:nvPicPr>
        <p:blipFill>
          <a:blip r:embed="rId10"/>
          <a:stretch>
            <a:fillRect/>
          </a:stretch>
        </p:blipFill>
        <p:spPr>
          <a:xfrm>
            <a:off x="1511264" y="1182052"/>
            <a:ext cx="341219" cy="409463"/>
          </a:xfrm>
          <a:prstGeom prst="rect">
            <a:avLst/>
          </a:prstGeom>
        </p:spPr>
      </p:pic>
      <p:sp>
        <p:nvSpPr>
          <p:cNvPr id="3" name="Title 2">
            <a:extLst>
              <a:ext uri="{FF2B5EF4-FFF2-40B4-BE49-F238E27FC236}">
                <a16:creationId xmlns:a16="http://schemas.microsoft.com/office/drawing/2014/main" id="{E9756E3C-E5D6-A8C7-CB50-14448E84EE3B}"/>
              </a:ext>
            </a:extLst>
          </p:cNvPr>
          <p:cNvSpPr>
            <a:spLocks noGrp="1"/>
          </p:cNvSpPr>
          <p:nvPr>
            <p:ph type="title"/>
          </p:nvPr>
        </p:nvSpPr>
        <p:spPr>
          <a:xfrm>
            <a:off x="208429" y="519155"/>
            <a:ext cx="8935571" cy="461782"/>
          </a:xfrm>
        </p:spPr>
        <p:txBody>
          <a:bodyPr/>
          <a:lstStyle/>
          <a:p>
            <a:br>
              <a:rPr lang="en-US" sz="2800" dirty="0">
                <a:solidFill>
                  <a:srgbClr val="003893"/>
                </a:solidFill>
              </a:rPr>
            </a:br>
            <a:r>
              <a:rPr lang="en-US" sz="2800" dirty="0">
                <a:solidFill>
                  <a:srgbClr val="003893"/>
                </a:solidFill>
              </a:rPr>
              <a:t>Challenges and Barriers</a:t>
            </a:r>
            <a:br>
              <a:rPr lang="en-US" sz="2800" dirty="0">
                <a:solidFill>
                  <a:srgbClr val="003893"/>
                </a:solidFill>
              </a:rPr>
            </a:br>
            <a:endParaRPr lang="en-GB" dirty="0"/>
          </a:p>
        </p:txBody>
      </p:sp>
      <p:sp>
        <p:nvSpPr>
          <p:cNvPr id="4" name="Text Placeholder 3">
            <a:extLst>
              <a:ext uri="{FF2B5EF4-FFF2-40B4-BE49-F238E27FC236}">
                <a16:creationId xmlns:a16="http://schemas.microsoft.com/office/drawing/2014/main" id="{F61DA31B-4F16-3A8A-9D5C-1F3B10B0EDDA}"/>
              </a:ext>
            </a:extLst>
          </p:cNvPr>
          <p:cNvSpPr>
            <a:spLocks noGrp="1"/>
          </p:cNvSpPr>
          <p:nvPr>
            <p:ph type="body" idx="1"/>
          </p:nvPr>
        </p:nvSpPr>
        <p:spPr/>
        <p:txBody>
          <a:bodyPr>
            <a:normAutofit/>
          </a:bodyPr>
          <a:lstStyle/>
          <a:p>
            <a:pPr marL="114300" indent="0">
              <a:buNone/>
            </a:pPr>
            <a:r>
              <a:rPr lang="en-GB" sz="800" dirty="0"/>
              <a:t>.</a:t>
            </a:r>
          </a:p>
        </p:txBody>
      </p:sp>
    </p:spTree>
    <p:extLst>
      <p:ext uri="{BB962C8B-B14F-4D97-AF65-F5344CB8AC3E}">
        <p14:creationId xmlns:p14="http://schemas.microsoft.com/office/powerpoint/2010/main" val="326879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06825B2-4B85-5E4C-AA6D-F69C02B26362}"/>
              </a:ext>
            </a:extLst>
          </p:cNvPr>
          <p:cNvPicPr>
            <a:picLocks noChangeAspect="1"/>
          </p:cNvPicPr>
          <p:nvPr/>
        </p:nvPicPr>
        <p:blipFill>
          <a:blip r:embed="rId2"/>
          <a:stretch>
            <a:fillRect/>
          </a:stretch>
        </p:blipFill>
        <p:spPr>
          <a:xfrm>
            <a:off x="2717082" y="557613"/>
            <a:ext cx="4028273" cy="4028273"/>
          </a:xfrm>
          <a:prstGeom prst="rect">
            <a:avLst/>
          </a:prstGeom>
        </p:spPr>
      </p:pic>
      <p:sp>
        <p:nvSpPr>
          <p:cNvPr id="2" name="Title 3">
            <a:extLst>
              <a:ext uri="{FF2B5EF4-FFF2-40B4-BE49-F238E27FC236}">
                <a16:creationId xmlns:a16="http://schemas.microsoft.com/office/drawing/2014/main" id="{ACF6D16E-D4D0-0E4D-80C1-86B54276DA9F}"/>
              </a:ext>
            </a:extLst>
          </p:cNvPr>
          <p:cNvSpPr txBox="1">
            <a:spLocks/>
          </p:cNvSpPr>
          <p:nvPr/>
        </p:nvSpPr>
        <p:spPr>
          <a:xfrm>
            <a:off x="356348" y="993988"/>
            <a:ext cx="1460036" cy="30051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725" b="1" dirty="0">
                <a:solidFill>
                  <a:srgbClr val="A00054"/>
                </a:solidFill>
              </a:rPr>
              <a:t>2 //</a:t>
            </a:r>
            <a:r>
              <a:rPr lang="en-US" sz="1725" dirty="0">
                <a:solidFill>
                  <a:srgbClr val="A00054"/>
                </a:solidFill>
              </a:rPr>
              <a:t> How are we set up to deliver? – Delivery workstreams</a:t>
            </a:r>
          </a:p>
        </p:txBody>
      </p:sp>
      <p:sp>
        <p:nvSpPr>
          <p:cNvPr id="3" name="Title 3">
            <a:extLst>
              <a:ext uri="{FF2B5EF4-FFF2-40B4-BE49-F238E27FC236}">
                <a16:creationId xmlns:a16="http://schemas.microsoft.com/office/drawing/2014/main" id="{4AC1EA77-CBE4-554A-8406-96B33FC30616}"/>
              </a:ext>
            </a:extLst>
          </p:cNvPr>
          <p:cNvSpPr txBox="1">
            <a:spLocks/>
          </p:cNvSpPr>
          <p:nvPr/>
        </p:nvSpPr>
        <p:spPr>
          <a:xfrm>
            <a:off x="3905422" y="2038627"/>
            <a:ext cx="1651595" cy="9573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725" dirty="0">
                <a:solidFill>
                  <a:srgbClr val="003893"/>
                </a:solidFill>
              </a:rPr>
              <a:t>Digital Academy </a:t>
            </a:r>
            <a:r>
              <a:rPr lang="en-US" sz="1725" dirty="0" err="1">
                <a:solidFill>
                  <a:srgbClr val="003893"/>
                </a:solidFill>
              </a:rPr>
              <a:t>Programme</a:t>
            </a:r>
            <a:endParaRPr lang="en-US" sz="1725" dirty="0">
              <a:solidFill>
                <a:srgbClr val="003893"/>
              </a:solidFill>
            </a:endParaRPr>
          </a:p>
        </p:txBody>
      </p:sp>
      <p:sp>
        <p:nvSpPr>
          <p:cNvPr id="4" name="Rectangle 3">
            <a:extLst>
              <a:ext uri="{FF2B5EF4-FFF2-40B4-BE49-F238E27FC236}">
                <a16:creationId xmlns:a16="http://schemas.microsoft.com/office/drawing/2014/main" id="{788D56C2-5BFF-6048-B5BA-88A16B22838E}"/>
              </a:ext>
            </a:extLst>
          </p:cNvPr>
          <p:cNvSpPr/>
          <p:nvPr/>
        </p:nvSpPr>
        <p:spPr>
          <a:xfrm>
            <a:off x="2720668" y="1813013"/>
            <a:ext cx="1090196" cy="362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lvl="0" algn="ctr"/>
            <a:r>
              <a:rPr lang="en-US" sz="825" b="1" dirty="0"/>
              <a:t>6 // </a:t>
            </a:r>
            <a:r>
              <a:rPr lang="en-US" sz="825" dirty="0"/>
              <a:t>Embedding social care</a:t>
            </a:r>
            <a:r>
              <a:rPr lang="en-GB" sz="825" dirty="0"/>
              <a:t> </a:t>
            </a:r>
            <a:endParaRPr lang="en-GB" sz="825" dirty="0">
              <a:solidFill>
                <a:srgbClr val="FFFFFF"/>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FA669DA-BB9F-E84A-9571-6C528F552159}"/>
              </a:ext>
            </a:extLst>
          </p:cNvPr>
          <p:cNvSpPr/>
          <p:nvPr/>
        </p:nvSpPr>
        <p:spPr>
          <a:xfrm>
            <a:off x="4125855" y="1121342"/>
            <a:ext cx="1098756" cy="362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lvl="0" algn="ctr"/>
            <a:r>
              <a:rPr lang="en-US" sz="825" b="1" dirty="0"/>
              <a:t>1 // </a:t>
            </a:r>
            <a:r>
              <a:rPr lang="en-US" sz="825" dirty="0"/>
              <a:t>Supporting our senior leaders</a:t>
            </a:r>
            <a:endParaRPr lang="en-GB" sz="825" dirty="0">
              <a:solidFill>
                <a:srgbClr val="FFFFFF"/>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9076CE0-F04B-DC4B-BEDB-A24C5ECED939}"/>
              </a:ext>
            </a:extLst>
          </p:cNvPr>
          <p:cNvSpPr/>
          <p:nvPr/>
        </p:nvSpPr>
        <p:spPr>
          <a:xfrm>
            <a:off x="2974561" y="3176538"/>
            <a:ext cx="855656" cy="61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lvl="0" algn="ctr"/>
            <a:r>
              <a:rPr lang="en-US" sz="825" b="1" dirty="0"/>
              <a:t>5 // </a:t>
            </a:r>
            <a:r>
              <a:rPr lang="en-US" sz="825" dirty="0"/>
              <a:t>Digital literacy of the wider workforce</a:t>
            </a:r>
            <a:r>
              <a:rPr lang="en-GB" sz="825" dirty="0"/>
              <a:t> </a:t>
            </a:r>
            <a:endParaRPr lang="en-GB" sz="825" dirty="0">
              <a:solidFill>
                <a:srgbClr val="FFFFFF"/>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8C76E99-62AC-1549-8732-3E49FDC69538}"/>
              </a:ext>
            </a:extLst>
          </p:cNvPr>
          <p:cNvSpPr/>
          <p:nvPr/>
        </p:nvSpPr>
        <p:spPr>
          <a:xfrm>
            <a:off x="5483678" y="1822548"/>
            <a:ext cx="1090196" cy="362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lvl="0" algn="ctr"/>
            <a:r>
              <a:rPr lang="en-US" sz="825" b="1" dirty="0"/>
              <a:t>2 // </a:t>
            </a:r>
            <a:r>
              <a:rPr lang="en-US" sz="825" dirty="0"/>
              <a:t>Supporting our digital experts</a:t>
            </a:r>
            <a:r>
              <a:rPr lang="en-GB" sz="825" dirty="0"/>
              <a:t> </a:t>
            </a:r>
            <a:endParaRPr lang="en-GB" sz="825" dirty="0">
              <a:solidFill>
                <a:srgbClr val="FFFFFF"/>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B5D7FB-D7D5-7F46-8284-44B24227C4CC}"/>
              </a:ext>
            </a:extLst>
          </p:cNvPr>
          <p:cNvSpPr/>
          <p:nvPr/>
        </p:nvSpPr>
        <p:spPr>
          <a:xfrm>
            <a:off x="5421155" y="3214497"/>
            <a:ext cx="1012760" cy="489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lvl="0" algn="ctr"/>
            <a:r>
              <a:rPr lang="en-US" sz="825" b="1" dirty="0"/>
              <a:t>3 // </a:t>
            </a:r>
            <a:r>
              <a:rPr lang="en-US" sz="825" dirty="0"/>
              <a:t>Building our future digital workforce</a:t>
            </a:r>
            <a:r>
              <a:rPr lang="en-GB" sz="825" dirty="0"/>
              <a:t> </a:t>
            </a:r>
            <a:endParaRPr lang="en-GB" sz="825" dirty="0">
              <a:solidFill>
                <a:srgbClr val="FFFFFF"/>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C4EC606-8478-EA40-BDA5-9602B98E5A5C}"/>
              </a:ext>
            </a:extLst>
          </p:cNvPr>
          <p:cNvSpPr/>
          <p:nvPr/>
        </p:nvSpPr>
        <p:spPr>
          <a:xfrm>
            <a:off x="4195192" y="3999164"/>
            <a:ext cx="1030067" cy="489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54000" rIns="54000" bIns="54000" rtlCol="0" anchor="ctr">
            <a:spAutoFit/>
          </a:bodyPr>
          <a:lstStyle/>
          <a:p>
            <a:pPr lvl="0" algn="ctr"/>
            <a:r>
              <a:rPr lang="en-US" sz="825" b="1" dirty="0"/>
              <a:t>4 // </a:t>
            </a:r>
            <a:r>
              <a:rPr lang="en-US" sz="825" dirty="0"/>
              <a:t>Establishing the ‘NHS Digital Academy’</a:t>
            </a:r>
            <a:r>
              <a:rPr lang="en-GB" sz="825" dirty="0"/>
              <a:t> </a:t>
            </a:r>
            <a:endParaRPr lang="en-GB" sz="825" dirty="0">
              <a:solidFill>
                <a:srgbClr val="FFFFFF"/>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FC8EEF2A-71FD-E445-99DF-7A55FBE517C5}"/>
              </a:ext>
            </a:extLst>
          </p:cNvPr>
          <p:cNvPicPr>
            <a:picLocks noChangeAspect="1"/>
          </p:cNvPicPr>
          <p:nvPr/>
        </p:nvPicPr>
        <p:blipFill>
          <a:blip r:embed="rId3"/>
          <a:stretch>
            <a:fillRect/>
          </a:stretch>
        </p:blipFill>
        <p:spPr>
          <a:xfrm>
            <a:off x="3113950" y="2756116"/>
            <a:ext cx="452762" cy="420422"/>
          </a:xfrm>
          <a:prstGeom prst="rect">
            <a:avLst/>
          </a:prstGeom>
        </p:spPr>
      </p:pic>
      <p:pic>
        <p:nvPicPr>
          <p:cNvPr id="25" name="Picture 24">
            <a:extLst>
              <a:ext uri="{FF2B5EF4-FFF2-40B4-BE49-F238E27FC236}">
                <a16:creationId xmlns:a16="http://schemas.microsoft.com/office/drawing/2014/main" id="{5C2EFE3C-4DA3-D147-B356-FA88E5D33AB5}"/>
              </a:ext>
            </a:extLst>
          </p:cNvPr>
          <p:cNvPicPr>
            <a:picLocks noChangeAspect="1"/>
          </p:cNvPicPr>
          <p:nvPr/>
        </p:nvPicPr>
        <p:blipFill>
          <a:blip r:embed="rId4"/>
          <a:stretch>
            <a:fillRect/>
          </a:stretch>
        </p:blipFill>
        <p:spPr>
          <a:xfrm>
            <a:off x="5867223" y="2857308"/>
            <a:ext cx="478387" cy="382709"/>
          </a:xfrm>
          <a:prstGeom prst="rect">
            <a:avLst/>
          </a:prstGeom>
        </p:spPr>
      </p:pic>
      <p:pic>
        <p:nvPicPr>
          <p:cNvPr id="26" name="Picture 25">
            <a:extLst>
              <a:ext uri="{FF2B5EF4-FFF2-40B4-BE49-F238E27FC236}">
                <a16:creationId xmlns:a16="http://schemas.microsoft.com/office/drawing/2014/main" id="{804EE660-A46B-1849-B481-BBD12C0AA952}"/>
              </a:ext>
            </a:extLst>
          </p:cNvPr>
          <p:cNvPicPr>
            <a:picLocks noChangeAspect="1"/>
          </p:cNvPicPr>
          <p:nvPr/>
        </p:nvPicPr>
        <p:blipFill>
          <a:blip r:embed="rId5"/>
          <a:stretch>
            <a:fillRect/>
          </a:stretch>
        </p:blipFill>
        <p:spPr>
          <a:xfrm>
            <a:off x="4468692" y="3537425"/>
            <a:ext cx="525055" cy="385040"/>
          </a:xfrm>
          <a:prstGeom prst="rect">
            <a:avLst/>
          </a:prstGeom>
        </p:spPr>
      </p:pic>
      <p:pic>
        <p:nvPicPr>
          <p:cNvPr id="27" name="Picture 26">
            <a:extLst>
              <a:ext uri="{FF2B5EF4-FFF2-40B4-BE49-F238E27FC236}">
                <a16:creationId xmlns:a16="http://schemas.microsoft.com/office/drawing/2014/main" id="{06E66857-9A3E-ED4D-9852-0BBB74A0CD69}"/>
              </a:ext>
            </a:extLst>
          </p:cNvPr>
          <p:cNvPicPr>
            <a:picLocks noChangeAspect="1"/>
          </p:cNvPicPr>
          <p:nvPr/>
        </p:nvPicPr>
        <p:blipFill>
          <a:blip r:embed="rId6"/>
          <a:stretch>
            <a:fillRect/>
          </a:stretch>
        </p:blipFill>
        <p:spPr>
          <a:xfrm>
            <a:off x="3124771" y="1290767"/>
            <a:ext cx="555235" cy="436256"/>
          </a:xfrm>
          <a:prstGeom prst="rect">
            <a:avLst/>
          </a:prstGeom>
        </p:spPr>
      </p:pic>
      <p:pic>
        <p:nvPicPr>
          <p:cNvPr id="28" name="Picture 27">
            <a:extLst>
              <a:ext uri="{FF2B5EF4-FFF2-40B4-BE49-F238E27FC236}">
                <a16:creationId xmlns:a16="http://schemas.microsoft.com/office/drawing/2014/main" id="{D874524E-8C46-994C-B272-5F594065AEC9}"/>
              </a:ext>
            </a:extLst>
          </p:cNvPr>
          <p:cNvPicPr>
            <a:picLocks noChangeAspect="1"/>
          </p:cNvPicPr>
          <p:nvPr/>
        </p:nvPicPr>
        <p:blipFill>
          <a:blip r:embed="rId7"/>
          <a:stretch>
            <a:fillRect/>
          </a:stretch>
        </p:blipFill>
        <p:spPr>
          <a:xfrm>
            <a:off x="4529237" y="683714"/>
            <a:ext cx="403966" cy="437629"/>
          </a:xfrm>
          <a:prstGeom prst="rect">
            <a:avLst/>
          </a:prstGeom>
        </p:spPr>
      </p:pic>
      <p:pic>
        <p:nvPicPr>
          <p:cNvPr id="29" name="Picture 28">
            <a:extLst>
              <a:ext uri="{FF2B5EF4-FFF2-40B4-BE49-F238E27FC236}">
                <a16:creationId xmlns:a16="http://schemas.microsoft.com/office/drawing/2014/main" id="{F626E0F5-B1EE-324E-ABEE-B7CEB5C477D4}"/>
              </a:ext>
            </a:extLst>
          </p:cNvPr>
          <p:cNvPicPr>
            <a:picLocks noChangeAspect="1"/>
          </p:cNvPicPr>
          <p:nvPr/>
        </p:nvPicPr>
        <p:blipFill>
          <a:blip r:embed="rId8"/>
          <a:stretch>
            <a:fillRect/>
          </a:stretch>
        </p:blipFill>
        <p:spPr>
          <a:xfrm>
            <a:off x="5834274" y="1399279"/>
            <a:ext cx="519466" cy="423269"/>
          </a:xfrm>
          <a:prstGeom prst="rect">
            <a:avLst/>
          </a:prstGeom>
        </p:spPr>
      </p:pic>
      <p:sp>
        <p:nvSpPr>
          <p:cNvPr id="7" name="Text Placeholder 6">
            <a:extLst>
              <a:ext uri="{FF2B5EF4-FFF2-40B4-BE49-F238E27FC236}">
                <a16:creationId xmlns:a16="http://schemas.microsoft.com/office/drawing/2014/main" id="{44E8ECFA-4293-1AFE-F89F-6E49E97B99D9}"/>
              </a:ext>
            </a:extLst>
          </p:cNvPr>
          <p:cNvSpPr>
            <a:spLocks noGrp="1"/>
          </p:cNvSpPr>
          <p:nvPr>
            <p:ph type="body" idx="1"/>
          </p:nvPr>
        </p:nvSpPr>
        <p:spPr/>
        <p:txBody>
          <a:bodyPr/>
          <a:lstStyle/>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422467720"/>
      </p:ext>
    </p:extLst>
  </p:cSld>
  <p:clrMapOvr>
    <a:masterClrMapping/>
  </p:clrMapOvr>
</p:sld>
</file>

<file path=ppt/theme/theme1.xml><?xml version="1.0" encoding="utf-8"?>
<a:theme xmlns:a="http://schemas.openxmlformats.org/drawingml/2006/main" name="Personalizza struttura">
  <a:themeElements>
    <a:clrScheme name="xAIM">
      <a:dk1>
        <a:srgbClr val="002060"/>
      </a:dk1>
      <a:lt1>
        <a:srgbClr val="FFFFFF"/>
      </a:lt1>
      <a:dk2>
        <a:srgbClr val="39BBAA"/>
      </a:dk2>
      <a:lt2>
        <a:srgbClr val="51DFBA"/>
      </a:lt2>
      <a:accent1>
        <a:srgbClr val="353744"/>
      </a:accent1>
      <a:accent2>
        <a:srgbClr val="424242"/>
      </a:accent2>
      <a:accent3>
        <a:srgbClr val="616161"/>
      </a:accent3>
      <a:accent4>
        <a:srgbClr val="999999"/>
      </a:accent4>
      <a:accent5>
        <a:srgbClr val="2A8C7F"/>
      </a:accent5>
      <a:accent6>
        <a:srgbClr val="23C097"/>
      </a:accent6>
      <a:hlink>
        <a:srgbClr val="1C5D54"/>
      </a:hlink>
      <a:folHlink>
        <a:srgbClr val="B9F2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xAIM PowerPoint" id="{A11A8E8D-F892-9D40-BC6B-E6E3A64F4663}" vid="{5EBF820D-E1D0-B348-927E-D02AB7BF7E3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xAIM PowerPoint template</Template>
  <TotalTime>6748</TotalTime>
  <Words>2022</Words>
  <Application>Microsoft Office PowerPoint</Application>
  <PresentationFormat>On-screen Show (16:9)</PresentationFormat>
  <Paragraphs>270</Paragraphs>
  <Slides>28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Corbel</vt:lpstr>
      <vt:lpstr>Calibri</vt:lpstr>
      <vt:lpstr>Arial</vt:lpstr>
      <vt:lpstr>Century Schoolbook</vt:lpstr>
      <vt:lpstr>Noto Sans Symbols</vt:lpstr>
      <vt:lpstr>Calibri Light</vt:lpstr>
      <vt:lpstr>Personalizza struttura</vt:lpstr>
      <vt:lpstr>The impact of digital technologies on the healthcare workforce</vt:lpstr>
      <vt:lpstr>Objectives</vt:lpstr>
      <vt:lpstr>1 // What are we trying to achieve? Policy drivers / system context  </vt:lpstr>
      <vt:lpstr>The Topol Review</vt:lpstr>
      <vt:lpstr>Themes</vt:lpstr>
      <vt:lpstr> 1 // What are we trying to achieve? Reflections on the Topol Review </vt:lpstr>
      <vt:lpstr>Top technologies</vt:lpstr>
      <vt:lpstr> Challenges and Barriers </vt:lpstr>
      <vt:lpstr>PowerPoint Presentation</vt:lpstr>
      <vt:lpstr>2 // How are we set up to deliver? – Delivery workstreams </vt:lpstr>
      <vt:lpstr>PowerPoint Presentation</vt:lpstr>
      <vt:lpstr>PowerPoint Presentation</vt:lpstr>
      <vt:lpstr>PowerPoint Presentation</vt:lpstr>
      <vt:lpstr>  </vt:lpstr>
      <vt:lpstr>  </vt:lpstr>
      <vt:lpstr>PowerPoint Presentation</vt:lpstr>
      <vt:lpstr>Digital Literacy of the wider workforce</vt:lpstr>
      <vt:lpstr>Digital Literacy of the wider workforce</vt:lpstr>
      <vt:lpstr>Digital Readiness</vt:lpstr>
      <vt:lpstr>People- Digital User Personas</vt:lpstr>
      <vt:lpstr>PowerPoint Presentation</vt:lpstr>
      <vt:lpstr>.</vt:lpstr>
      <vt:lpstr>PowerPoint Presentation</vt:lpstr>
      <vt:lpstr>Blended Learning health programmes- England</vt:lpstr>
      <vt:lpstr>Digital Communities/ Organisations</vt:lpstr>
      <vt:lpstr>PowerPoint Presentation</vt:lpstr>
      <vt:lpstr>Reading materials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digital technologies on the healthcare workforce</dc:title>
  <dc:creator>Henrietta Bankas</dc:creator>
  <cp:lastModifiedBy>Henrietta Mbeah-Bankas</cp:lastModifiedBy>
  <cp:revision>2</cp:revision>
  <dcterms:created xsi:type="dcterms:W3CDTF">2023-10-28T09:55:43Z</dcterms:created>
  <dcterms:modified xsi:type="dcterms:W3CDTF">2023-11-02T07:19:27Z</dcterms:modified>
</cp:coreProperties>
</file>