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47"/>
  </p:notesMasterIdLst>
  <p:sldIdLst>
    <p:sldId id="256" r:id="rId2"/>
    <p:sldId id="265" r:id="rId3"/>
    <p:sldId id="563" r:id="rId4"/>
    <p:sldId id="565" r:id="rId5"/>
    <p:sldId id="566" r:id="rId6"/>
    <p:sldId id="562" r:id="rId7"/>
    <p:sldId id="557" r:id="rId8"/>
    <p:sldId id="558" r:id="rId9"/>
    <p:sldId id="549" r:id="rId10"/>
    <p:sldId id="553" r:id="rId11"/>
    <p:sldId id="554" r:id="rId12"/>
    <p:sldId id="550" r:id="rId13"/>
    <p:sldId id="552" r:id="rId14"/>
    <p:sldId id="555" r:id="rId15"/>
    <p:sldId id="551" r:id="rId16"/>
    <p:sldId id="546" r:id="rId17"/>
    <p:sldId id="564" r:id="rId18"/>
    <p:sldId id="528" r:id="rId19"/>
    <p:sldId id="539" r:id="rId20"/>
    <p:sldId id="536" r:id="rId21"/>
    <p:sldId id="789" r:id="rId22"/>
    <p:sldId id="262" r:id="rId23"/>
    <p:sldId id="297" r:id="rId24"/>
    <p:sldId id="790" r:id="rId25"/>
    <p:sldId id="793" r:id="rId26"/>
    <p:sldId id="259" r:id="rId27"/>
    <p:sldId id="273" r:id="rId28"/>
    <p:sldId id="275" r:id="rId29"/>
    <p:sldId id="791" r:id="rId30"/>
    <p:sldId id="795" r:id="rId31"/>
    <p:sldId id="794" r:id="rId32"/>
    <p:sldId id="567" r:id="rId33"/>
    <p:sldId id="538" r:id="rId34"/>
    <p:sldId id="547" r:id="rId35"/>
    <p:sldId id="257" r:id="rId36"/>
    <p:sldId id="288" r:id="rId37"/>
    <p:sldId id="778" r:id="rId38"/>
    <p:sldId id="532" r:id="rId39"/>
    <p:sldId id="280" r:id="rId40"/>
    <p:sldId id="268" r:id="rId41"/>
    <p:sldId id="279" r:id="rId42"/>
    <p:sldId id="281" r:id="rId43"/>
    <p:sldId id="526" r:id="rId44"/>
    <p:sldId id="797" r:id="rId45"/>
    <p:sldId id="796" r:id="rId46"/>
  </p:sldIdLst>
  <p:sldSz cx="9144000" cy="5143500" type="screen16x9"/>
  <p:notesSz cx="6669088" cy="9926638"/>
  <p:embeddedFontLst>
    <p:embeddedFont>
      <p:font typeface="ＭＳ Ｐゴシック" panose="020B0600070205080204" pitchFamily="34" charset="-128"/>
      <p:regular r:id="rId48"/>
    </p:embeddedFont>
    <p:embeddedFont>
      <p:font typeface="SimSun" panose="02010600030101010101" pitchFamily="2" charset="-122"/>
      <p:regular r:id="rId49"/>
    </p:embeddedFont>
    <p:embeddedFont>
      <p:font typeface="Calibri" panose="020F0502020204030204" pitchFamily="34" charset="0"/>
      <p:regular r:id="rId50"/>
      <p:bold r:id="rId51"/>
      <p:italic r:id="rId52"/>
      <p:boldItalic r:id="rId53"/>
    </p:embeddedFont>
    <p:embeddedFont>
      <p:font typeface="Century Schoolbook" panose="02040604050505020304" pitchFamily="18" charset="0"/>
      <p:regular r:id="rId54"/>
      <p:bold r:id="rId55"/>
      <p:italic r:id="rId56"/>
      <p:boldItalic r:id="rId57"/>
    </p:embeddedFont>
    <p:embeddedFont>
      <p:font typeface="Corbel" panose="020B0503020204020204" pitchFamily="34" charset="0"/>
      <p:regular r:id="rId58"/>
      <p:bold r:id="rId59"/>
      <p:italic r:id="rId60"/>
      <p:boldItalic r:id="rId61"/>
    </p:embeddedFont>
    <p:embeddedFont>
      <p:font typeface="Helvetica" panose="020B0604020202020204" pitchFamily="34" charset="0"/>
      <p:regular r:id="rId62"/>
      <p:bold r:id="rId63"/>
      <p:italic r:id="rId64"/>
      <p:boldItalic r:id="rId65"/>
    </p:embeddedFont>
    <p:embeddedFont>
      <p:font typeface="Segoe UI" panose="020B0502040204020203" pitchFamily="34" charset="0"/>
      <p:regular r:id="rId66"/>
      <p:bold r:id="rId67"/>
      <p:italic r:id="rId68"/>
      <p:boldItalic r:id="rId69"/>
    </p:embeddedFont>
    <p:embeddedFont>
      <p:font typeface="Wingdings 2" panose="05020102010507070707" pitchFamily="18" charset="2"/>
      <p:regular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74B5"/>
    <a:srgbClr val="007490"/>
    <a:srgbClr val="FFFF99"/>
    <a:srgbClr val="00A59A"/>
    <a:srgbClr val="038F96"/>
    <a:srgbClr val="002060"/>
    <a:srgbClr val="00DFB0"/>
    <a:srgbClr val="06AF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50"/>
    <p:restoredTop sz="95507" autoAdjust="0"/>
  </p:normalViewPr>
  <p:slideViewPr>
    <p:cSldViewPr snapToGrid="0">
      <p:cViewPr varScale="1">
        <p:scale>
          <a:sx n="151" d="100"/>
          <a:sy n="151" d="100"/>
        </p:scale>
        <p:origin x="864" y="138"/>
      </p:cViewPr>
      <p:guideLst>
        <p:guide orient="horz" pos="1620"/>
        <p:guide pos="2880"/>
      </p:guideLst>
    </p:cSldViewPr>
  </p:slideViewPr>
  <p:notesTextViewPr>
    <p:cViewPr>
      <p:scale>
        <a:sx n="1" d="1"/>
        <a:sy n="1" d="1"/>
      </p:scale>
      <p:origin x="0" y="0"/>
    </p:cViewPr>
  </p:notesTextViewPr>
  <p:sorterViewPr>
    <p:cViewPr>
      <p:scale>
        <a:sx n="160" d="100"/>
        <a:sy n="160" d="100"/>
      </p:scale>
      <p:origin x="0" y="-5649"/>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notesMaster" Target="notesMasters/notesMaster1.xml"/><Relationship Id="rId63" Type="http://schemas.openxmlformats.org/officeDocument/2006/relationships/font" Target="fonts/font16.fntdata"/><Relationship Id="rId68" Type="http://schemas.openxmlformats.org/officeDocument/2006/relationships/font" Target="fonts/font21.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font" Target="fonts/font19.fntdata"/><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font" Target="fonts/font17.fntdata"/><Relationship Id="rId69" Type="http://schemas.openxmlformats.org/officeDocument/2006/relationships/font" Target="fonts/font22.fntdata"/><Relationship Id="rId8" Type="http://schemas.openxmlformats.org/officeDocument/2006/relationships/slide" Target="slides/slide7.xml"/><Relationship Id="rId51" Type="http://schemas.openxmlformats.org/officeDocument/2006/relationships/font" Target="fonts/font4.fntdata"/><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2.fntdata"/><Relationship Id="rId67" Type="http://schemas.openxmlformats.org/officeDocument/2006/relationships/font" Target="fonts/font2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font" Target="fonts/font15.fntdata"/><Relationship Id="rId70" Type="http://schemas.openxmlformats.org/officeDocument/2006/relationships/font" Target="fonts/font2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font" Target="fonts/font18.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69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66909" y="4715153"/>
            <a:ext cx="5335270" cy="446698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3172049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4021772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324605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226854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885360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1324721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5467578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oint" preserve="1" userDrawn="1">
  <p:cSld name="Main point">
    <p:bg>
      <p:bgPr>
        <a:gradFill>
          <a:gsLst>
            <a:gs pos="0">
              <a:srgbClr val="002060"/>
            </a:gs>
            <a:gs pos="20000">
              <a:schemeClr val="bg2">
                <a:lumMod val="40000"/>
                <a:lumOff val="60000"/>
              </a:schemeClr>
            </a:gs>
            <a:gs pos="33000">
              <a:schemeClr val="bg2">
                <a:lumMod val="40000"/>
                <a:lumOff val="60000"/>
              </a:schemeClr>
            </a:gs>
            <a:gs pos="0">
              <a:schemeClr val="bg2">
                <a:lumMod val="75000"/>
              </a:schemeClr>
            </a:gs>
          </a:gsLst>
          <a:lin ang="16200000" scaled="1"/>
        </a:gradFill>
        <a:effectLst/>
      </p:bgPr>
    </p:bg>
    <p:spTree>
      <p:nvGrpSpPr>
        <p:cNvPr id="1" name="Shape 35"/>
        <p:cNvGrpSpPr/>
        <p:nvPr/>
      </p:nvGrpSpPr>
      <p:grpSpPr>
        <a:xfrm>
          <a:off x="0" y="0"/>
          <a:ext cx="0" cy="0"/>
          <a:chOff x="0" y="0"/>
          <a:chExt cx="0" cy="0"/>
        </a:xfrm>
      </p:grpSpPr>
      <p:cxnSp>
        <p:nvCxnSpPr>
          <p:cNvPr id="4" name="Google Shape;10;p2">
            <a:extLst>
              <a:ext uri="{FF2B5EF4-FFF2-40B4-BE49-F238E27FC236}">
                <a16:creationId xmlns:a16="http://schemas.microsoft.com/office/drawing/2014/main" id="{D24F4934-8461-431C-BB99-1BADCCE4BFA2}"/>
              </a:ext>
            </a:extLst>
          </p:cNvPr>
          <p:cNvCxnSpPr/>
          <p:nvPr userDrawn="1"/>
        </p:nvCxnSpPr>
        <p:spPr>
          <a:xfrm>
            <a:off x="0" y="2998150"/>
            <a:ext cx="9144000" cy="0"/>
          </a:xfrm>
          <a:prstGeom prst="straightConnector1">
            <a:avLst/>
          </a:prstGeom>
          <a:noFill/>
          <a:ln w="19050" cap="flat" cmpd="sng">
            <a:solidFill>
              <a:srgbClr val="002060"/>
            </a:solidFill>
            <a:prstDash val="solid"/>
            <a:round/>
            <a:headEnd type="none" w="sm" len="sm"/>
            <a:tailEnd type="none" w="sm" len="sm"/>
          </a:ln>
        </p:spPr>
      </p:cxnSp>
      <p:sp>
        <p:nvSpPr>
          <p:cNvPr id="5" name="Google Shape;11;p2">
            <a:extLst>
              <a:ext uri="{FF2B5EF4-FFF2-40B4-BE49-F238E27FC236}">
                <a16:creationId xmlns:a16="http://schemas.microsoft.com/office/drawing/2014/main" id="{B7057D56-0F98-4BF2-8BAA-FD3B0EA46F83}"/>
              </a:ext>
            </a:extLst>
          </p:cNvPr>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800"/>
              <a:buFont typeface="Corbel"/>
              <a:buNone/>
              <a:defRPr sz="4800">
                <a:solidFill>
                  <a:srgbClr val="002060"/>
                </a:solidFill>
                <a:latin typeface="Corbel"/>
                <a:ea typeface="Corbel"/>
                <a:cs typeface="Corbel"/>
                <a:sym typeface="Corbe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dirty="0"/>
          </a:p>
        </p:txBody>
      </p:sp>
      <p:sp>
        <p:nvSpPr>
          <p:cNvPr id="6" name="Google Shape;12;p2">
            <a:extLst>
              <a:ext uri="{FF2B5EF4-FFF2-40B4-BE49-F238E27FC236}">
                <a16:creationId xmlns:a16="http://schemas.microsoft.com/office/drawing/2014/main" id="{F6083CE9-3E1F-47E8-B32E-2F5FC9776908}"/>
              </a:ext>
            </a:extLst>
          </p:cNvPr>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400"/>
              <a:buFont typeface="Corbel"/>
              <a:buNone/>
              <a:defRPr sz="2400">
                <a:solidFill>
                  <a:srgbClr val="002060"/>
                </a:solidFill>
                <a:latin typeface="Corbel"/>
                <a:ea typeface="Corbel"/>
                <a:cs typeface="Corbel"/>
                <a:sym typeface="Corbe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a:endParaRPr dirty="0"/>
          </a:p>
        </p:txBody>
      </p:sp>
      <p:pic>
        <p:nvPicPr>
          <p:cNvPr id="14" name="Immagine 13">
            <a:extLst>
              <a:ext uri="{FF2B5EF4-FFF2-40B4-BE49-F238E27FC236}">
                <a16:creationId xmlns:a16="http://schemas.microsoft.com/office/drawing/2014/main" id="{134257EA-4156-4D10-B942-10D8A31E1FD1}"/>
              </a:ext>
            </a:extLst>
          </p:cNvPr>
          <p:cNvPicPr>
            <a:picLocks noChangeAspect="1"/>
          </p:cNvPicPr>
          <p:nvPr userDrawn="1"/>
        </p:nvPicPr>
        <p:blipFill>
          <a:blip r:embed="rId2"/>
          <a:stretch>
            <a:fillRect/>
          </a:stretch>
        </p:blipFill>
        <p:spPr>
          <a:xfrm>
            <a:off x="8008170" y="86683"/>
            <a:ext cx="928576" cy="884604"/>
          </a:xfrm>
          <a:prstGeom prst="rect">
            <a:avLst/>
          </a:prstGeom>
        </p:spPr>
      </p:pic>
      <p:pic>
        <p:nvPicPr>
          <p:cNvPr id="15" name="Immagine 14">
            <a:extLst>
              <a:ext uri="{FF2B5EF4-FFF2-40B4-BE49-F238E27FC236}">
                <a16:creationId xmlns:a16="http://schemas.microsoft.com/office/drawing/2014/main" id="{9109403F-7AEA-4EC5-9E45-55128F03586B}"/>
              </a:ext>
            </a:extLst>
          </p:cNvPr>
          <p:cNvPicPr>
            <a:picLocks noChangeAspect="1"/>
          </p:cNvPicPr>
          <p:nvPr userDrawn="1"/>
        </p:nvPicPr>
        <p:blipFill>
          <a:blip r:embed="rId3"/>
          <a:stretch>
            <a:fillRect/>
          </a:stretch>
        </p:blipFill>
        <p:spPr>
          <a:xfrm>
            <a:off x="207254" y="139585"/>
            <a:ext cx="990335" cy="778799"/>
          </a:xfrm>
          <a:prstGeom prst="rect">
            <a:avLst/>
          </a:prstGeom>
        </p:spPr>
      </p:pic>
    </p:spTree>
    <p:extLst>
      <p:ext uri="{BB962C8B-B14F-4D97-AF65-F5344CB8AC3E}">
        <p14:creationId xmlns:p14="http://schemas.microsoft.com/office/powerpoint/2010/main" val="138602004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3" name="Segnaposto immagine 2">
            <a:extLst>
              <a:ext uri="{FF2B5EF4-FFF2-40B4-BE49-F238E27FC236}">
                <a16:creationId xmlns:a16="http://schemas.microsoft.com/office/drawing/2014/main" id="{4D3B8E08-F21E-4BAC-939D-599C5348FE78}"/>
              </a:ext>
            </a:extLst>
          </p:cNvPr>
          <p:cNvSpPr>
            <a:spLocks noGrp="1"/>
          </p:cNvSpPr>
          <p:nvPr>
            <p:ph type="pic" idx="1"/>
          </p:nvPr>
        </p:nvSpPr>
        <p:spPr>
          <a:xfrm>
            <a:off x="3887788" y="558559"/>
            <a:ext cx="4444820" cy="4059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11" name="Segnaposto data 3">
            <a:extLst>
              <a:ext uri="{FF2B5EF4-FFF2-40B4-BE49-F238E27FC236}">
                <a16:creationId xmlns:a16="http://schemas.microsoft.com/office/drawing/2014/main" id="{F3FA8039-70BE-D440-937C-3075F6EB52E4}"/>
              </a:ext>
            </a:extLst>
          </p:cNvPr>
          <p:cNvSpPr>
            <a:spLocks noGrp="1"/>
          </p:cNvSpPr>
          <p:nvPr>
            <p:ph type="dt" sz="half" idx="10"/>
          </p:nvPr>
        </p:nvSpPr>
        <p:spPr>
          <a:xfrm>
            <a:off x="11359" y="4879019"/>
            <a:ext cx="2057400" cy="170797"/>
          </a:xfrm>
          <a:prstGeom prst="rect">
            <a:avLst/>
          </a:prstGeom>
        </p:spPr>
        <p:txBody>
          <a:bodyPr vert="horz" lIns="91440" tIns="45720" rIns="91440" bIns="45720" rtlCol="0" anchor="ctr"/>
          <a:lstStyle>
            <a:lvl1pPr algn="l">
              <a:defRPr sz="900">
                <a:solidFill>
                  <a:srgbClr val="007490"/>
                </a:solidFill>
                <a:latin typeface="+mn-lt"/>
              </a:defRPr>
            </a:lvl1pPr>
          </a:lstStyle>
          <a:p>
            <a:fld id="{AEF609B3-CCB4-324F-8BD4-986AD5C3333C}" type="datetime1">
              <a:rPr lang="it-IT" smtClean="0"/>
              <a:t>07/11/2023</a:t>
            </a:fld>
            <a:endParaRPr lang="en-GB" dirty="0"/>
          </a:p>
        </p:txBody>
      </p:sp>
      <p:sp>
        <p:nvSpPr>
          <p:cNvPr id="12" name="Segnaposto piè di pagina 4">
            <a:extLst>
              <a:ext uri="{FF2B5EF4-FFF2-40B4-BE49-F238E27FC236}">
                <a16:creationId xmlns:a16="http://schemas.microsoft.com/office/drawing/2014/main" id="{4EA4B0B2-1AC2-8D4A-BBEC-F4F4573C9833}"/>
              </a:ext>
            </a:extLst>
          </p:cNvPr>
          <p:cNvSpPr>
            <a:spLocks noGrp="1"/>
          </p:cNvSpPr>
          <p:nvPr>
            <p:ph type="ftr" sz="quarter" idx="3"/>
          </p:nvPr>
        </p:nvSpPr>
        <p:spPr>
          <a:xfrm>
            <a:off x="2091477" y="4879018"/>
            <a:ext cx="4961046" cy="170797"/>
          </a:xfrm>
          <a:prstGeom prst="rect">
            <a:avLst/>
          </a:prstGeom>
        </p:spPr>
        <p:txBody>
          <a:bodyPr vert="horz" lIns="91440" tIns="45720" rIns="91440" bIns="45720" rtlCol="0" anchor="ctr"/>
          <a:lstStyle>
            <a:lvl1pPr algn="ctr">
              <a:defRPr sz="900">
                <a:solidFill>
                  <a:srgbClr val="007490"/>
                </a:solidFill>
                <a:latin typeface="+mn-lt"/>
              </a:defRPr>
            </a:lvl1pPr>
          </a:lstStyle>
          <a:p>
            <a:endParaRPr lang="en-GB" dirty="0"/>
          </a:p>
        </p:txBody>
      </p:sp>
      <p:sp>
        <p:nvSpPr>
          <p:cNvPr id="13" name="Segnaposto numero diapositiva 5">
            <a:extLst>
              <a:ext uri="{FF2B5EF4-FFF2-40B4-BE49-F238E27FC236}">
                <a16:creationId xmlns:a16="http://schemas.microsoft.com/office/drawing/2014/main" id="{A080F2A9-E201-024C-9DB6-C380D2A9C589}"/>
              </a:ext>
            </a:extLst>
          </p:cNvPr>
          <p:cNvSpPr>
            <a:spLocks noGrp="1"/>
          </p:cNvSpPr>
          <p:nvPr>
            <p:ph type="sldNum" sz="quarter" idx="4"/>
          </p:nvPr>
        </p:nvSpPr>
        <p:spPr>
          <a:xfrm>
            <a:off x="7052523" y="4881683"/>
            <a:ext cx="2057400" cy="170797"/>
          </a:xfrm>
          <a:prstGeom prst="rect">
            <a:avLst/>
          </a:prstGeom>
        </p:spPr>
        <p:txBody>
          <a:bodyPr vert="horz" lIns="91440" tIns="45720" rIns="91440" bIns="45720" rtlCol="0" anchor="ctr">
            <a:noAutofit/>
          </a:bodyPr>
          <a:lstStyle>
            <a:lvl1pPr algn="r">
              <a:defRPr sz="900">
                <a:solidFill>
                  <a:srgbClr val="007490"/>
                </a:solidFill>
                <a:latin typeface="+mn-lt"/>
              </a:defRPr>
            </a:lvl1pPr>
          </a:lstStyle>
          <a:p>
            <a:fld id="{F704FBA7-4665-4C38-9320-FB5559482A21}" type="slidenum">
              <a:rPr lang="en-GB" smtClean="0"/>
              <a:pPr/>
              <a:t>‹N›</a:t>
            </a:fld>
            <a:endParaRPr lang="en-GB" dirty="0"/>
          </a:p>
        </p:txBody>
      </p:sp>
      <p:sp>
        <p:nvSpPr>
          <p:cNvPr id="14" name="Titolo 1">
            <a:extLst>
              <a:ext uri="{FF2B5EF4-FFF2-40B4-BE49-F238E27FC236}">
                <a16:creationId xmlns:a16="http://schemas.microsoft.com/office/drawing/2014/main" id="{4E496CE4-90AD-124C-847E-B7A86A87E7D4}"/>
              </a:ext>
            </a:extLst>
          </p:cNvPr>
          <p:cNvSpPr>
            <a:spLocks noGrp="1"/>
          </p:cNvSpPr>
          <p:nvPr>
            <p:ph type="title"/>
          </p:nvPr>
        </p:nvSpPr>
        <p:spPr>
          <a:xfrm>
            <a:off x="811392" y="558559"/>
            <a:ext cx="2949575" cy="1200150"/>
          </a:xfrm>
        </p:spPr>
        <p:txBody>
          <a:bodyPr anchor="b">
            <a:noAutofit/>
          </a:bodyPr>
          <a:lstStyle>
            <a:lvl1pPr>
              <a:defRPr sz="2400">
                <a:solidFill>
                  <a:srgbClr val="00A59A"/>
                </a:solidFill>
              </a:defRPr>
            </a:lvl1pPr>
          </a:lstStyle>
          <a:p>
            <a:r>
              <a:rPr lang="it-IT" dirty="0"/>
              <a:t>Fare clic per modificare lo stile del titolo dello schema</a:t>
            </a:r>
            <a:endParaRPr lang="en-GB" dirty="0"/>
          </a:p>
        </p:txBody>
      </p:sp>
      <p:sp>
        <p:nvSpPr>
          <p:cNvPr id="15" name="Segnaposto testo 3">
            <a:extLst>
              <a:ext uri="{FF2B5EF4-FFF2-40B4-BE49-F238E27FC236}">
                <a16:creationId xmlns:a16="http://schemas.microsoft.com/office/drawing/2014/main" id="{67320874-CF7B-4C4C-930C-8C223DC738A1}"/>
              </a:ext>
            </a:extLst>
          </p:cNvPr>
          <p:cNvSpPr>
            <a:spLocks noGrp="1"/>
          </p:cNvSpPr>
          <p:nvPr>
            <p:ph type="body" sz="half" idx="2"/>
          </p:nvPr>
        </p:nvSpPr>
        <p:spPr>
          <a:xfrm>
            <a:off x="811392" y="1758709"/>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pic>
        <p:nvPicPr>
          <p:cNvPr id="16" name="Immagine 5">
            <a:extLst>
              <a:ext uri="{FF2B5EF4-FFF2-40B4-BE49-F238E27FC236}">
                <a16:creationId xmlns:a16="http://schemas.microsoft.com/office/drawing/2014/main" id="{C62677A1-5102-7C47-9B8E-9CAF3058FF8C}"/>
              </a:ext>
            </a:extLst>
          </p:cNvPr>
          <p:cNvPicPr>
            <a:picLocks noChangeAspect="1"/>
          </p:cNvPicPr>
          <p:nvPr userDrawn="1"/>
        </p:nvPicPr>
        <p:blipFill>
          <a:blip r:embed="rId2"/>
          <a:stretch>
            <a:fillRect/>
          </a:stretch>
        </p:blipFill>
        <p:spPr>
          <a:xfrm>
            <a:off x="8443031" y="33933"/>
            <a:ext cx="636172" cy="606046"/>
          </a:xfrm>
          <a:prstGeom prst="rect">
            <a:avLst/>
          </a:prstGeom>
        </p:spPr>
      </p:pic>
      <p:pic>
        <p:nvPicPr>
          <p:cNvPr id="17" name="Picture 16">
            <a:extLst>
              <a:ext uri="{FF2B5EF4-FFF2-40B4-BE49-F238E27FC236}">
                <a16:creationId xmlns:a16="http://schemas.microsoft.com/office/drawing/2014/main" id="{7C4B0417-3D65-8447-A87E-6021BB7A0DD0}"/>
              </a:ext>
            </a:extLst>
          </p:cNvPr>
          <p:cNvPicPr>
            <a:picLocks noChangeAspect="1"/>
          </p:cNvPicPr>
          <p:nvPr userDrawn="1"/>
        </p:nvPicPr>
        <p:blipFill>
          <a:blip r:embed="rId3"/>
          <a:stretch>
            <a:fillRect/>
          </a:stretch>
        </p:blipFill>
        <p:spPr>
          <a:xfrm>
            <a:off x="40404" y="33934"/>
            <a:ext cx="660564" cy="519468"/>
          </a:xfrm>
          <a:prstGeom prst="rect">
            <a:avLst/>
          </a:prstGeom>
        </p:spPr>
      </p:pic>
      <p:sp>
        <p:nvSpPr>
          <p:cNvPr id="18" name="Rectangle 17">
            <a:extLst>
              <a:ext uri="{FF2B5EF4-FFF2-40B4-BE49-F238E27FC236}">
                <a16:creationId xmlns:a16="http://schemas.microsoft.com/office/drawing/2014/main" id="{22EB8F0D-74CC-9948-A140-7869D86F8225}"/>
              </a:ext>
            </a:extLst>
          </p:cNvPr>
          <p:cNvSpPr/>
          <p:nvPr userDrawn="1"/>
        </p:nvSpPr>
        <p:spPr>
          <a:xfrm>
            <a:off x="2832157" y="93685"/>
            <a:ext cx="3479684" cy="400110"/>
          </a:xfrm>
          <a:prstGeom prst="rect">
            <a:avLst/>
          </a:prstGeom>
        </p:spPr>
        <p:txBody>
          <a:bodyPr wrap="square">
            <a:spAutoFit/>
          </a:bodyPr>
          <a:lstStyle/>
          <a:p>
            <a:pPr algn="ctr"/>
            <a:r>
              <a:rPr lang="it-IT" sz="1000" b="1" dirty="0" err="1">
                <a:solidFill>
                  <a:srgbClr val="038F96"/>
                </a:solidFill>
                <a:effectLst/>
                <a:latin typeface="Corbel" panose="020B0503020204020204" pitchFamily="34" charset="0"/>
                <a:ea typeface="Arial Unicode MS" panose="020B0604020202020204" pitchFamily="34" charset="-128"/>
              </a:rPr>
              <a:t>eXplainable</a:t>
            </a:r>
            <a:r>
              <a:rPr lang="it-IT" sz="1000" b="1" dirty="0">
                <a:solidFill>
                  <a:srgbClr val="038F96"/>
                </a:solidFill>
                <a:effectLst/>
                <a:latin typeface="Corbel" panose="020B0503020204020204" pitchFamily="34" charset="0"/>
                <a:ea typeface="Arial Unicode MS" panose="020B0604020202020204" pitchFamily="34" charset="-128"/>
              </a:rPr>
              <a:t> </a:t>
            </a:r>
            <a:r>
              <a:rPr lang="it-IT" sz="1000" b="1" dirty="0" err="1">
                <a:solidFill>
                  <a:srgbClr val="038F96"/>
                </a:solidFill>
                <a:effectLst/>
                <a:latin typeface="Corbel" panose="020B0503020204020204" pitchFamily="34" charset="0"/>
                <a:ea typeface="Arial Unicode MS" panose="020B0604020202020204" pitchFamily="34" charset="-128"/>
              </a:rPr>
              <a:t>Artificial</a:t>
            </a:r>
            <a:r>
              <a:rPr lang="it-IT" sz="1000" b="1" dirty="0">
                <a:solidFill>
                  <a:srgbClr val="038F96"/>
                </a:solidFill>
                <a:effectLst/>
                <a:latin typeface="Corbel" panose="020B0503020204020204" pitchFamily="34" charset="0"/>
                <a:ea typeface="Arial Unicode MS" panose="020B0604020202020204" pitchFamily="34" charset="-128"/>
              </a:rPr>
              <a:t> Intelligence in </a:t>
            </a:r>
            <a:r>
              <a:rPr lang="it-IT" sz="1000" b="1" dirty="0" err="1">
                <a:solidFill>
                  <a:srgbClr val="038F96"/>
                </a:solidFill>
                <a:effectLst/>
                <a:latin typeface="Corbel" panose="020B0503020204020204" pitchFamily="34" charset="0"/>
                <a:ea typeface="Arial Unicode MS" panose="020B0604020202020204" pitchFamily="34" charset="-128"/>
              </a:rPr>
              <a:t>healthcare</a:t>
            </a:r>
            <a:r>
              <a:rPr lang="it-IT" sz="1000" b="1" dirty="0">
                <a:solidFill>
                  <a:srgbClr val="038F96"/>
                </a:solidFill>
                <a:effectLst/>
                <a:latin typeface="Corbel" panose="020B0503020204020204" pitchFamily="34" charset="0"/>
                <a:ea typeface="Arial Unicode MS" panose="020B0604020202020204" pitchFamily="34" charset="-128"/>
              </a:rPr>
              <a:t> Management </a:t>
            </a:r>
            <a:r>
              <a:rPr lang="en-GB" sz="1000" b="1" i="0" u="none" strike="noStrike" cap="none" dirty="0">
                <a:solidFill>
                  <a:srgbClr val="038F96"/>
                </a:solidFill>
                <a:effectLst/>
                <a:latin typeface="Corbel" panose="020B0503020204020204" pitchFamily="34" charset="0"/>
                <a:ea typeface="Arial Unicode MS" panose="020B0604020202020204" pitchFamily="34" charset="-128"/>
                <a:cs typeface="Arial"/>
                <a:sym typeface="Arial"/>
              </a:rPr>
              <a:t>2020-EU-IA-0098</a:t>
            </a:r>
            <a:r>
              <a:rPr lang="it-IT" sz="1000" b="1" i="0" u="none" strike="noStrike" cap="none" dirty="0">
                <a:solidFill>
                  <a:srgbClr val="038F96"/>
                </a:solidFill>
                <a:effectLst/>
                <a:latin typeface="Corbel" panose="020B0503020204020204" pitchFamily="34" charset="0"/>
                <a:ea typeface="Arial Unicode MS" panose="020B0604020202020204" pitchFamily="34" charset="-128"/>
                <a:cs typeface="Arial"/>
                <a:sym typeface="Arial"/>
              </a:rPr>
              <a:t> </a:t>
            </a:r>
            <a:endParaRPr lang="en-GB" sz="1000" b="1" i="0" u="none" strike="noStrike" cap="none" dirty="0">
              <a:solidFill>
                <a:srgbClr val="038F96"/>
              </a:solidFill>
              <a:effectLst/>
              <a:latin typeface="Corbel" panose="020B0503020204020204" pitchFamily="34" charset="0"/>
              <a:ea typeface="Arial Unicode MS" panose="020B0604020202020204" pitchFamily="34" charset="-128"/>
              <a:cs typeface="Arial"/>
              <a:sym typeface="Arial"/>
            </a:endParaRPr>
          </a:p>
        </p:txBody>
      </p:sp>
      <p:sp>
        <p:nvSpPr>
          <p:cNvPr id="19" name="Google Shape;19;p4">
            <a:extLst>
              <a:ext uri="{FF2B5EF4-FFF2-40B4-BE49-F238E27FC236}">
                <a16:creationId xmlns:a16="http://schemas.microsoft.com/office/drawing/2014/main" id="{1B122946-99A0-A44E-B4B5-2AACB99909F4}"/>
              </a:ext>
            </a:extLst>
          </p:cNvPr>
          <p:cNvSpPr/>
          <p:nvPr userDrawn="1"/>
        </p:nvSpPr>
        <p:spPr>
          <a:xfrm>
            <a:off x="0" y="5042716"/>
            <a:ext cx="9144000" cy="97800"/>
          </a:xfrm>
          <a:prstGeom prst="rect">
            <a:avLst/>
          </a:prstGeom>
          <a:gradFill flip="none" rotWithShape="1">
            <a:gsLst>
              <a:gs pos="43000">
                <a:srgbClr val="06AF9D"/>
              </a:gs>
              <a:gs pos="5000">
                <a:srgbClr val="007490"/>
              </a:gs>
              <a:gs pos="68000">
                <a:schemeClr val="bg2"/>
              </a:gs>
              <a:gs pos="99000">
                <a:schemeClr val="tx2">
                  <a:lumMod val="60000"/>
                  <a:lumOff val="40000"/>
                </a:schemeClr>
              </a:gs>
              <a:gs pos="56000">
                <a:srgbClr val="00A59A"/>
              </a:gs>
            </a:gsLst>
            <a:lin ang="0" scaled="0"/>
            <a:tileRect/>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7447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E5E8D-BAD0-4295-BD6C-DC5595E0B6F7}"/>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4FDF93BF-7C16-4005-96EA-53E4BF48EF50}"/>
              </a:ext>
            </a:extLst>
          </p:cNvPr>
          <p:cNvSpPr>
            <a:spLocks noGrp="1"/>
          </p:cNvSpPr>
          <p:nvPr>
            <p:ph type="body" orient="vert" idx="1"/>
          </p:nvPr>
        </p:nvSpPr>
        <p:spPr/>
        <p:txBody>
          <a:bodyPr vert="eaVert"/>
          <a:lstStyle>
            <a:lvl1pPr marL="228600" indent="-228600">
              <a:buClr>
                <a:srgbClr val="038F96"/>
              </a:buClr>
              <a:buFont typeface="Wingdings" panose="05000000000000000000" pitchFamily="2" charset="2"/>
              <a:buChar char="§"/>
              <a:defRPr/>
            </a:lvl1pPr>
            <a:lvl2pPr marL="685800" indent="-228600">
              <a:buClr>
                <a:srgbClr val="00A59A"/>
              </a:buClr>
              <a:buFont typeface="Wingdings" panose="05000000000000000000" pitchFamily="2" charset="2"/>
              <a:buChar char="§"/>
              <a:defRPr/>
            </a:lvl2pPr>
            <a:lvl3pPr marL="1143000" indent="-228600">
              <a:buClr>
                <a:srgbClr val="06AF9D"/>
              </a:buClr>
              <a:buFont typeface="Wingdings" panose="05000000000000000000" pitchFamily="2" charset="2"/>
              <a:buChar char="§"/>
              <a:defRPr/>
            </a:lvl3pPr>
            <a:lvl4pPr marL="1600200" indent="-228600">
              <a:buClr>
                <a:srgbClr val="06AF9D"/>
              </a:buClr>
              <a:buFont typeface="Wingdings" panose="05000000000000000000" pitchFamily="2" charset="2"/>
              <a:buChar char="§"/>
              <a:defRPr/>
            </a:lvl4pPr>
            <a:lvl5pPr marL="2057400" indent="-228600">
              <a:buClr>
                <a:srgbClr val="06AF9D"/>
              </a:buClr>
              <a:buFont typeface="Wingdings" panose="05000000000000000000" pitchFamily="2" charset="2"/>
              <a:buChar char="§"/>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GB" dirty="0"/>
          </a:p>
        </p:txBody>
      </p:sp>
      <p:sp>
        <p:nvSpPr>
          <p:cNvPr id="10" name="Segnaposto data 3">
            <a:extLst>
              <a:ext uri="{FF2B5EF4-FFF2-40B4-BE49-F238E27FC236}">
                <a16:creationId xmlns:a16="http://schemas.microsoft.com/office/drawing/2014/main" id="{EE9FE706-1033-9245-AFCC-4BDA80675797}"/>
              </a:ext>
            </a:extLst>
          </p:cNvPr>
          <p:cNvSpPr>
            <a:spLocks noGrp="1"/>
          </p:cNvSpPr>
          <p:nvPr>
            <p:ph type="dt" sz="half" idx="2"/>
          </p:nvPr>
        </p:nvSpPr>
        <p:spPr>
          <a:xfrm>
            <a:off x="11359" y="4879019"/>
            <a:ext cx="2057400" cy="170797"/>
          </a:xfrm>
          <a:prstGeom prst="rect">
            <a:avLst/>
          </a:prstGeom>
        </p:spPr>
        <p:txBody>
          <a:bodyPr vert="horz" lIns="91440" tIns="45720" rIns="91440" bIns="45720" rtlCol="0" anchor="ctr"/>
          <a:lstStyle>
            <a:lvl1pPr algn="l">
              <a:defRPr sz="900">
                <a:solidFill>
                  <a:srgbClr val="007490"/>
                </a:solidFill>
                <a:latin typeface="+mn-lt"/>
              </a:defRPr>
            </a:lvl1pPr>
          </a:lstStyle>
          <a:p>
            <a:fld id="{934E00D3-A4E8-494D-BC06-6C80834CCA40}" type="datetime1">
              <a:rPr lang="it-IT" smtClean="0"/>
              <a:t>07/11/2023</a:t>
            </a:fld>
            <a:endParaRPr lang="en-GB" dirty="0"/>
          </a:p>
        </p:txBody>
      </p:sp>
      <p:sp>
        <p:nvSpPr>
          <p:cNvPr id="11" name="Segnaposto piè di pagina 4">
            <a:extLst>
              <a:ext uri="{FF2B5EF4-FFF2-40B4-BE49-F238E27FC236}">
                <a16:creationId xmlns:a16="http://schemas.microsoft.com/office/drawing/2014/main" id="{2052D2E8-AE9B-6545-AED6-472AD72B182C}"/>
              </a:ext>
            </a:extLst>
          </p:cNvPr>
          <p:cNvSpPr>
            <a:spLocks noGrp="1"/>
          </p:cNvSpPr>
          <p:nvPr>
            <p:ph type="ftr" sz="quarter" idx="3"/>
          </p:nvPr>
        </p:nvSpPr>
        <p:spPr>
          <a:xfrm>
            <a:off x="2091477" y="4879018"/>
            <a:ext cx="4961046" cy="170797"/>
          </a:xfrm>
          <a:prstGeom prst="rect">
            <a:avLst/>
          </a:prstGeom>
        </p:spPr>
        <p:txBody>
          <a:bodyPr vert="horz" lIns="91440" tIns="45720" rIns="91440" bIns="45720" rtlCol="0" anchor="ctr"/>
          <a:lstStyle>
            <a:lvl1pPr algn="ctr">
              <a:defRPr sz="900">
                <a:solidFill>
                  <a:srgbClr val="007490"/>
                </a:solidFill>
                <a:latin typeface="+mn-lt"/>
              </a:defRPr>
            </a:lvl1pPr>
          </a:lstStyle>
          <a:p>
            <a:endParaRPr lang="en-GB" dirty="0"/>
          </a:p>
        </p:txBody>
      </p:sp>
      <p:sp>
        <p:nvSpPr>
          <p:cNvPr id="12" name="Segnaposto numero diapositiva 5">
            <a:extLst>
              <a:ext uri="{FF2B5EF4-FFF2-40B4-BE49-F238E27FC236}">
                <a16:creationId xmlns:a16="http://schemas.microsoft.com/office/drawing/2014/main" id="{B400ECDC-C21A-D745-BD71-8C2AEF3D6B45}"/>
              </a:ext>
            </a:extLst>
          </p:cNvPr>
          <p:cNvSpPr>
            <a:spLocks noGrp="1"/>
          </p:cNvSpPr>
          <p:nvPr>
            <p:ph type="sldNum" sz="quarter" idx="4"/>
          </p:nvPr>
        </p:nvSpPr>
        <p:spPr>
          <a:xfrm>
            <a:off x="7052523" y="4881683"/>
            <a:ext cx="2057400" cy="170797"/>
          </a:xfrm>
          <a:prstGeom prst="rect">
            <a:avLst/>
          </a:prstGeom>
        </p:spPr>
        <p:txBody>
          <a:bodyPr vert="horz" lIns="91440" tIns="45720" rIns="91440" bIns="45720" rtlCol="0" anchor="ctr">
            <a:noAutofit/>
          </a:bodyPr>
          <a:lstStyle>
            <a:lvl1pPr algn="r">
              <a:defRPr sz="900">
                <a:solidFill>
                  <a:srgbClr val="007490"/>
                </a:solidFill>
                <a:latin typeface="+mn-lt"/>
              </a:defRPr>
            </a:lvl1pPr>
          </a:lstStyle>
          <a:p>
            <a:fld id="{F704FBA7-4665-4C38-9320-FB5559482A21}" type="slidenum">
              <a:rPr lang="en-GB" smtClean="0"/>
              <a:pPr/>
              <a:t>‹N›</a:t>
            </a:fld>
            <a:endParaRPr lang="en-GB" dirty="0"/>
          </a:p>
        </p:txBody>
      </p:sp>
      <p:pic>
        <p:nvPicPr>
          <p:cNvPr id="13" name="Immagine 5">
            <a:extLst>
              <a:ext uri="{FF2B5EF4-FFF2-40B4-BE49-F238E27FC236}">
                <a16:creationId xmlns:a16="http://schemas.microsoft.com/office/drawing/2014/main" id="{BD1A8A6A-D733-1742-B6F4-DF856B57CE3E}"/>
              </a:ext>
            </a:extLst>
          </p:cNvPr>
          <p:cNvPicPr>
            <a:picLocks noChangeAspect="1"/>
          </p:cNvPicPr>
          <p:nvPr userDrawn="1"/>
        </p:nvPicPr>
        <p:blipFill>
          <a:blip r:embed="rId2"/>
          <a:stretch>
            <a:fillRect/>
          </a:stretch>
        </p:blipFill>
        <p:spPr>
          <a:xfrm>
            <a:off x="8443031" y="33933"/>
            <a:ext cx="636172" cy="606046"/>
          </a:xfrm>
          <a:prstGeom prst="rect">
            <a:avLst/>
          </a:prstGeom>
        </p:spPr>
      </p:pic>
      <p:pic>
        <p:nvPicPr>
          <p:cNvPr id="14" name="Picture 13">
            <a:extLst>
              <a:ext uri="{FF2B5EF4-FFF2-40B4-BE49-F238E27FC236}">
                <a16:creationId xmlns:a16="http://schemas.microsoft.com/office/drawing/2014/main" id="{3E66F5C0-1C1C-744F-86E2-A28FA13C3D1E}"/>
              </a:ext>
            </a:extLst>
          </p:cNvPr>
          <p:cNvPicPr>
            <a:picLocks noChangeAspect="1"/>
          </p:cNvPicPr>
          <p:nvPr userDrawn="1"/>
        </p:nvPicPr>
        <p:blipFill>
          <a:blip r:embed="rId3"/>
          <a:stretch>
            <a:fillRect/>
          </a:stretch>
        </p:blipFill>
        <p:spPr>
          <a:xfrm>
            <a:off x="40404" y="33934"/>
            <a:ext cx="660564" cy="519468"/>
          </a:xfrm>
          <a:prstGeom prst="rect">
            <a:avLst/>
          </a:prstGeom>
        </p:spPr>
      </p:pic>
      <p:sp>
        <p:nvSpPr>
          <p:cNvPr id="15" name="Rectangle 14">
            <a:extLst>
              <a:ext uri="{FF2B5EF4-FFF2-40B4-BE49-F238E27FC236}">
                <a16:creationId xmlns:a16="http://schemas.microsoft.com/office/drawing/2014/main" id="{7A0F8C88-7B67-D345-B5E1-EC0FE2C4E007}"/>
              </a:ext>
            </a:extLst>
          </p:cNvPr>
          <p:cNvSpPr/>
          <p:nvPr userDrawn="1"/>
        </p:nvSpPr>
        <p:spPr>
          <a:xfrm>
            <a:off x="2832157" y="93685"/>
            <a:ext cx="3479684" cy="400110"/>
          </a:xfrm>
          <a:prstGeom prst="rect">
            <a:avLst/>
          </a:prstGeom>
        </p:spPr>
        <p:txBody>
          <a:bodyPr wrap="square">
            <a:spAutoFit/>
          </a:bodyPr>
          <a:lstStyle/>
          <a:p>
            <a:pPr algn="ctr"/>
            <a:r>
              <a:rPr lang="it-IT" sz="1000" b="1" dirty="0" err="1">
                <a:solidFill>
                  <a:srgbClr val="038F96"/>
                </a:solidFill>
                <a:effectLst/>
                <a:latin typeface="Corbel" panose="020B0503020204020204" pitchFamily="34" charset="0"/>
                <a:ea typeface="Arial Unicode MS" panose="020B0604020202020204" pitchFamily="34" charset="-128"/>
              </a:rPr>
              <a:t>eXplainable</a:t>
            </a:r>
            <a:r>
              <a:rPr lang="it-IT" sz="1000" b="1" dirty="0">
                <a:solidFill>
                  <a:srgbClr val="038F96"/>
                </a:solidFill>
                <a:effectLst/>
                <a:latin typeface="Corbel" panose="020B0503020204020204" pitchFamily="34" charset="0"/>
                <a:ea typeface="Arial Unicode MS" panose="020B0604020202020204" pitchFamily="34" charset="-128"/>
              </a:rPr>
              <a:t> </a:t>
            </a:r>
            <a:r>
              <a:rPr lang="it-IT" sz="1000" b="1" dirty="0" err="1">
                <a:solidFill>
                  <a:srgbClr val="038F96"/>
                </a:solidFill>
                <a:effectLst/>
                <a:latin typeface="Corbel" panose="020B0503020204020204" pitchFamily="34" charset="0"/>
                <a:ea typeface="Arial Unicode MS" panose="020B0604020202020204" pitchFamily="34" charset="-128"/>
              </a:rPr>
              <a:t>Artificial</a:t>
            </a:r>
            <a:r>
              <a:rPr lang="it-IT" sz="1000" b="1" dirty="0">
                <a:solidFill>
                  <a:srgbClr val="038F96"/>
                </a:solidFill>
                <a:effectLst/>
                <a:latin typeface="Corbel" panose="020B0503020204020204" pitchFamily="34" charset="0"/>
                <a:ea typeface="Arial Unicode MS" panose="020B0604020202020204" pitchFamily="34" charset="-128"/>
              </a:rPr>
              <a:t> Intelligence in </a:t>
            </a:r>
            <a:r>
              <a:rPr lang="it-IT" sz="1000" b="1" dirty="0" err="1">
                <a:solidFill>
                  <a:srgbClr val="038F96"/>
                </a:solidFill>
                <a:effectLst/>
                <a:latin typeface="Corbel" panose="020B0503020204020204" pitchFamily="34" charset="0"/>
                <a:ea typeface="Arial Unicode MS" panose="020B0604020202020204" pitchFamily="34" charset="-128"/>
              </a:rPr>
              <a:t>healthcare</a:t>
            </a:r>
            <a:r>
              <a:rPr lang="it-IT" sz="1000" b="1" dirty="0">
                <a:solidFill>
                  <a:srgbClr val="038F96"/>
                </a:solidFill>
                <a:effectLst/>
                <a:latin typeface="Corbel" panose="020B0503020204020204" pitchFamily="34" charset="0"/>
                <a:ea typeface="Arial Unicode MS" panose="020B0604020202020204" pitchFamily="34" charset="-128"/>
              </a:rPr>
              <a:t> Management </a:t>
            </a:r>
            <a:r>
              <a:rPr lang="en-GB" sz="1000" b="1" i="0" u="none" strike="noStrike" cap="none" dirty="0">
                <a:solidFill>
                  <a:srgbClr val="038F96"/>
                </a:solidFill>
                <a:effectLst/>
                <a:latin typeface="Corbel" panose="020B0503020204020204" pitchFamily="34" charset="0"/>
                <a:ea typeface="Arial Unicode MS" panose="020B0604020202020204" pitchFamily="34" charset="-128"/>
                <a:cs typeface="Arial"/>
                <a:sym typeface="Arial"/>
              </a:rPr>
              <a:t>2020-EU-IA-0098</a:t>
            </a:r>
            <a:r>
              <a:rPr lang="it-IT" sz="1000" b="1" i="0" u="none" strike="noStrike" cap="none" dirty="0">
                <a:solidFill>
                  <a:srgbClr val="038F96"/>
                </a:solidFill>
                <a:effectLst/>
                <a:latin typeface="Corbel" panose="020B0503020204020204" pitchFamily="34" charset="0"/>
                <a:ea typeface="Arial Unicode MS" panose="020B0604020202020204" pitchFamily="34" charset="-128"/>
                <a:cs typeface="Arial"/>
                <a:sym typeface="Arial"/>
              </a:rPr>
              <a:t> </a:t>
            </a:r>
            <a:endParaRPr lang="en-GB" sz="1000" b="1" i="0" u="none" strike="noStrike" cap="none" dirty="0">
              <a:solidFill>
                <a:srgbClr val="038F96"/>
              </a:solidFill>
              <a:effectLst/>
              <a:latin typeface="Corbel" panose="020B0503020204020204" pitchFamily="34" charset="0"/>
              <a:ea typeface="Arial Unicode MS" panose="020B0604020202020204" pitchFamily="34" charset="-128"/>
              <a:cs typeface="Arial"/>
              <a:sym typeface="Arial"/>
            </a:endParaRPr>
          </a:p>
        </p:txBody>
      </p:sp>
      <p:sp>
        <p:nvSpPr>
          <p:cNvPr id="16" name="Google Shape;19;p4">
            <a:extLst>
              <a:ext uri="{FF2B5EF4-FFF2-40B4-BE49-F238E27FC236}">
                <a16:creationId xmlns:a16="http://schemas.microsoft.com/office/drawing/2014/main" id="{5F88FE47-4558-B746-933F-E7DA6820374A}"/>
              </a:ext>
            </a:extLst>
          </p:cNvPr>
          <p:cNvSpPr/>
          <p:nvPr userDrawn="1"/>
        </p:nvSpPr>
        <p:spPr>
          <a:xfrm>
            <a:off x="0" y="5042716"/>
            <a:ext cx="9144000" cy="97800"/>
          </a:xfrm>
          <a:prstGeom prst="rect">
            <a:avLst/>
          </a:prstGeom>
          <a:gradFill flip="none" rotWithShape="1">
            <a:gsLst>
              <a:gs pos="43000">
                <a:srgbClr val="06AF9D"/>
              </a:gs>
              <a:gs pos="5000">
                <a:srgbClr val="007490"/>
              </a:gs>
              <a:gs pos="68000">
                <a:schemeClr val="bg2"/>
              </a:gs>
              <a:gs pos="99000">
                <a:schemeClr val="tx2">
                  <a:lumMod val="60000"/>
                  <a:lumOff val="40000"/>
                </a:schemeClr>
              </a:gs>
              <a:gs pos="56000">
                <a:srgbClr val="00A59A"/>
              </a:gs>
            </a:gsLst>
            <a:lin ang="0" scaled="0"/>
            <a:tileRect/>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7648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F57475F-5B24-444A-824E-F38A71A6AD6A}"/>
              </a:ext>
            </a:extLst>
          </p:cNvPr>
          <p:cNvSpPr>
            <a:spLocks noGrp="1"/>
          </p:cNvSpPr>
          <p:nvPr>
            <p:ph type="title" orient="vert"/>
          </p:nvPr>
        </p:nvSpPr>
        <p:spPr>
          <a:xfrm>
            <a:off x="6759336" y="510066"/>
            <a:ext cx="1547612" cy="4123367"/>
          </a:xfrm>
        </p:spPr>
        <p:txBody>
          <a:bodyPr vert="eaVert">
            <a:noAutofit/>
          </a:bodyPr>
          <a:lstStyle>
            <a:lvl1pPr>
              <a:defRPr sz="3600">
                <a:solidFill>
                  <a:srgbClr val="038F96"/>
                </a:solidFill>
              </a:defRPr>
            </a:lvl1pPr>
          </a:lstStyle>
          <a:p>
            <a:r>
              <a:rPr lang="it-IT" dirty="0"/>
              <a:t>Fare clic per modificare lo stile del titolo dello schema</a:t>
            </a:r>
            <a:endParaRPr lang="en-GB" dirty="0"/>
          </a:p>
        </p:txBody>
      </p:sp>
      <p:sp>
        <p:nvSpPr>
          <p:cNvPr id="3" name="Segnaposto testo verticale 2">
            <a:extLst>
              <a:ext uri="{FF2B5EF4-FFF2-40B4-BE49-F238E27FC236}">
                <a16:creationId xmlns:a16="http://schemas.microsoft.com/office/drawing/2014/main" id="{956C5DF5-113C-4059-9646-C9CCE2D63A75}"/>
              </a:ext>
            </a:extLst>
          </p:cNvPr>
          <p:cNvSpPr>
            <a:spLocks noGrp="1"/>
          </p:cNvSpPr>
          <p:nvPr>
            <p:ph type="body" orient="vert" idx="1"/>
          </p:nvPr>
        </p:nvSpPr>
        <p:spPr>
          <a:xfrm>
            <a:off x="844310" y="510066"/>
            <a:ext cx="5762625" cy="4123367"/>
          </a:xfrm>
        </p:spPr>
        <p:txBody>
          <a:bodyPr vert="eaVert"/>
          <a:lstStyle>
            <a:lvl1pPr marL="228600" indent="-228600">
              <a:buClr>
                <a:srgbClr val="038F96"/>
              </a:buClr>
              <a:buFont typeface="Century Schoolbook" panose="02040604050505020304" pitchFamily="18" charset="0"/>
              <a:buChar char="▪"/>
              <a:defRPr/>
            </a:lvl1pPr>
            <a:lvl2pPr marL="685800" indent="-228600">
              <a:buClr>
                <a:srgbClr val="00A59A"/>
              </a:buClr>
              <a:buFont typeface="Wingdings" panose="05000000000000000000" pitchFamily="2" charset="2"/>
              <a:buChar char="§"/>
              <a:defRPr/>
            </a:lvl2pPr>
            <a:lvl3pPr marL="1143000" indent="-228600">
              <a:buClr>
                <a:srgbClr val="06AF9D"/>
              </a:buClr>
              <a:buFont typeface="Wingdings" panose="05000000000000000000" pitchFamily="2" charset="2"/>
              <a:buChar char="§"/>
              <a:defRPr/>
            </a:lvl3pPr>
            <a:lvl4pPr marL="1600200" indent="-228600">
              <a:buClr>
                <a:srgbClr val="06AF9D"/>
              </a:buClr>
              <a:buFont typeface="Wingdings" panose="05000000000000000000" pitchFamily="2" charset="2"/>
              <a:buChar char="§"/>
              <a:defRPr/>
            </a:lvl4pPr>
            <a:lvl5pPr marL="2057400" indent="-228600">
              <a:buClr>
                <a:srgbClr val="06AF9D"/>
              </a:buClr>
              <a:buFont typeface="Wingdings" panose="05000000000000000000" pitchFamily="2" charset="2"/>
              <a:buChar char="§"/>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GB" dirty="0"/>
          </a:p>
        </p:txBody>
      </p:sp>
      <p:sp>
        <p:nvSpPr>
          <p:cNvPr id="10" name="Segnaposto data 3">
            <a:extLst>
              <a:ext uri="{FF2B5EF4-FFF2-40B4-BE49-F238E27FC236}">
                <a16:creationId xmlns:a16="http://schemas.microsoft.com/office/drawing/2014/main" id="{62AA9B37-69E5-0246-84DB-677A56323432}"/>
              </a:ext>
            </a:extLst>
          </p:cNvPr>
          <p:cNvSpPr>
            <a:spLocks noGrp="1"/>
          </p:cNvSpPr>
          <p:nvPr>
            <p:ph type="dt" sz="half" idx="2"/>
          </p:nvPr>
        </p:nvSpPr>
        <p:spPr>
          <a:xfrm>
            <a:off x="11359" y="4879019"/>
            <a:ext cx="2057400" cy="170797"/>
          </a:xfrm>
          <a:prstGeom prst="rect">
            <a:avLst/>
          </a:prstGeom>
        </p:spPr>
        <p:txBody>
          <a:bodyPr vert="horz" lIns="91440" tIns="45720" rIns="91440" bIns="45720" rtlCol="0" anchor="ctr"/>
          <a:lstStyle>
            <a:lvl1pPr algn="l">
              <a:defRPr sz="900">
                <a:solidFill>
                  <a:srgbClr val="007490"/>
                </a:solidFill>
                <a:latin typeface="+mn-lt"/>
              </a:defRPr>
            </a:lvl1pPr>
          </a:lstStyle>
          <a:p>
            <a:fld id="{1D460CF1-0E18-A641-BA88-F8BEFB039798}" type="datetime1">
              <a:rPr lang="it-IT" smtClean="0"/>
              <a:t>07/11/2023</a:t>
            </a:fld>
            <a:endParaRPr lang="en-GB" dirty="0"/>
          </a:p>
        </p:txBody>
      </p:sp>
      <p:sp>
        <p:nvSpPr>
          <p:cNvPr id="11" name="Segnaposto piè di pagina 4">
            <a:extLst>
              <a:ext uri="{FF2B5EF4-FFF2-40B4-BE49-F238E27FC236}">
                <a16:creationId xmlns:a16="http://schemas.microsoft.com/office/drawing/2014/main" id="{77EC8DE8-C504-CA4B-8A5B-77F99596143E}"/>
              </a:ext>
            </a:extLst>
          </p:cNvPr>
          <p:cNvSpPr>
            <a:spLocks noGrp="1"/>
          </p:cNvSpPr>
          <p:nvPr>
            <p:ph type="ftr" sz="quarter" idx="3"/>
          </p:nvPr>
        </p:nvSpPr>
        <p:spPr>
          <a:xfrm>
            <a:off x="2091477" y="4879018"/>
            <a:ext cx="4961046" cy="170797"/>
          </a:xfrm>
          <a:prstGeom prst="rect">
            <a:avLst/>
          </a:prstGeom>
        </p:spPr>
        <p:txBody>
          <a:bodyPr vert="horz" lIns="91440" tIns="45720" rIns="91440" bIns="45720" rtlCol="0" anchor="ctr"/>
          <a:lstStyle>
            <a:lvl1pPr algn="ctr">
              <a:defRPr sz="900">
                <a:solidFill>
                  <a:srgbClr val="007490"/>
                </a:solidFill>
                <a:latin typeface="+mn-lt"/>
              </a:defRPr>
            </a:lvl1pPr>
          </a:lstStyle>
          <a:p>
            <a:endParaRPr lang="en-GB" dirty="0"/>
          </a:p>
        </p:txBody>
      </p:sp>
      <p:sp>
        <p:nvSpPr>
          <p:cNvPr id="12" name="Segnaposto numero diapositiva 5">
            <a:extLst>
              <a:ext uri="{FF2B5EF4-FFF2-40B4-BE49-F238E27FC236}">
                <a16:creationId xmlns:a16="http://schemas.microsoft.com/office/drawing/2014/main" id="{F38AD56C-B174-4148-ACF0-4B8706C033D3}"/>
              </a:ext>
            </a:extLst>
          </p:cNvPr>
          <p:cNvSpPr>
            <a:spLocks noGrp="1"/>
          </p:cNvSpPr>
          <p:nvPr>
            <p:ph type="sldNum" sz="quarter" idx="4"/>
          </p:nvPr>
        </p:nvSpPr>
        <p:spPr>
          <a:xfrm>
            <a:off x="7052523" y="4881683"/>
            <a:ext cx="2057400" cy="170797"/>
          </a:xfrm>
          <a:prstGeom prst="rect">
            <a:avLst/>
          </a:prstGeom>
        </p:spPr>
        <p:txBody>
          <a:bodyPr vert="horz" lIns="91440" tIns="45720" rIns="91440" bIns="45720" rtlCol="0" anchor="ctr">
            <a:noAutofit/>
          </a:bodyPr>
          <a:lstStyle>
            <a:lvl1pPr algn="r">
              <a:defRPr sz="900">
                <a:solidFill>
                  <a:srgbClr val="007490"/>
                </a:solidFill>
                <a:latin typeface="+mn-lt"/>
              </a:defRPr>
            </a:lvl1pPr>
          </a:lstStyle>
          <a:p>
            <a:fld id="{F704FBA7-4665-4C38-9320-FB5559482A21}" type="slidenum">
              <a:rPr lang="en-GB" smtClean="0"/>
              <a:pPr/>
              <a:t>‹N›</a:t>
            </a:fld>
            <a:endParaRPr lang="en-GB" dirty="0"/>
          </a:p>
        </p:txBody>
      </p:sp>
      <p:pic>
        <p:nvPicPr>
          <p:cNvPr id="13" name="Immagine 5">
            <a:extLst>
              <a:ext uri="{FF2B5EF4-FFF2-40B4-BE49-F238E27FC236}">
                <a16:creationId xmlns:a16="http://schemas.microsoft.com/office/drawing/2014/main" id="{6B38AEAB-2432-D447-AE19-8D43BE6BC6F5}"/>
              </a:ext>
            </a:extLst>
          </p:cNvPr>
          <p:cNvPicPr>
            <a:picLocks noChangeAspect="1"/>
          </p:cNvPicPr>
          <p:nvPr userDrawn="1"/>
        </p:nvPicPr>
        <p:blipFill>
          <a:blip r:embed="rId2"/>
          <a:stretch>
            <a:fillRect/>
          </a:stretch>
        </p:blipFill>
        <p:spPr>
          <a:xfrm>
            <a:off x="8443031" y="33933"/>
            <a:ext cx="636172" cy="606046"/>
          </a:xfrm>
          <a:prstGeom prst="rect">
            <a:avLst/>
          </a:prstGeom>
        </p:spPr>
      </p:pic>
      <p:pic>
        <p:nvPicPr>
          <p:cNvPr id="14" name="Picture 13">
            <a:extLst>
              <a:ext uri="{FF2B5EF4-FFF2-40B4-BE49-F238E27FC236}">
                <a16:creationId xmlns:a16="http://schemas.microsoft.com/office/drawing/2014/main" id="{3C7CD7D1-9003-A644-98F4-F128AA6EBFC5}"/>
              </a:ext>
            </a:extLst>
          </p:cNvPr>
          <p:cNvPicPr>
            <a:picLocks noChangeAspect="1"/>
          </p:cNvPicPr>
          <p:nvPr userDrawn="1"/>
        </p:nvPicPr>
        <p:blipFill>
          <a:blip r:embed="rId3"/>
          <a:stretch>
            <a:fillRect/>
          </a:stretch>
        </p:blipFill>
        <p:spPr>
          <a:xfrm>
            <a:off x="40404" y="33934"/>
            <a:ext cx="660564" cy="519468"/>
          </a:xfrm>
          <a:prstGeom prst="rect">
            <a:avLst/>
          </a:prstGeom>
        </p:spPr>
      </p:pic>
      <p:sp>
        <p:nvSpPr>
          <p:cNvPr id="15" name="Rectangle 14">
            <a:extLst>
              <a:ext uri="{FF2B5EF4-FFF2-40B4-BE49-F238E27FC236}">
                <a16:creationId xmlns:a16="http://schemas.microsoft.com/office/drawing/2014/main" id="{8DFE4D17-5D69-824B-B176-CE5E8DC312D1}"/>
              </a:ext>
            </a:extLst>
          </p:cNvPr>
          <p:cNvSpPr/>
          <p:nvPr userDrawn="1"/>
        </p:nvSpPr>
        <p:spPr>
          <a:xfrm>
            <a:off x="2832157" y="93685"/>
            <a:ext cx="3479684" cy="400110"/>
          </a:xfrm>
          <a:prstGeom prst="rect">
            <a:avLst/>
          </a:prstGeom>
        </p:spPr>
        <p:txBody>
          <a:bodyPr wrap="square">
            <a:spAutoFit/>
          </a:bodyPr>
          <a:lstStyle/>
          <a:p>
            <a:pPr algn="ctr"/>
            <a:r>
              <a:rPr lang="it-IT" sz="1000" b="1" dirty="0" err="1">
                <a:solidFill>
                  <a:srgbClr val="038F96"/>
                </a:solidFill>
                <a:effectLst/>
                <a:latin typeface="Corbel" panose="020B0503020204020204" pitchFamily="34" charset="0"/>
                <a:ea typeface="Arial Unicode MS" panose="020B0604020202020204" pitchFamily="34" charset="-128"/>
              </a:rPr>
              <a:t>eXplainable</a:t>
            </a:r>
            <a:r>
              <a:rPr lang="it-IT" sz="1000" b="1" dirty="0">
                <a:solidFill>
                  <a:srgbClr val="038F96"/>
                </a:solidFill>
                <a:effectLst/>
                <a:latin typeface="Corbel" panose="020B0503020204020204" pitchFamily="34" charset="0"/>
                <a:ea typeface="Arial Unicode MS" panose="020B0604020202020204" pitchFamily="34" charset="-128"/>
              </a:rPr>
              <a:t> </a:t>
            </a:r>
            <a:r>
              <a:rPr lang="it-IT" sz="1000" b="1" dirty="0" err="1">
                <a:solidFill>
                  <a:srgbClr val="038F96"/>
                </a:solidFill>
                <a:effectLst/>
                <a:latin typeface="Corbel" panose="020B0503020204020204" pitchFamily="34" charset="0"/>
                <a:ea typeface="Arial Unicode MS" panose="020B0604020202020204" pitchFamily="34" charset="-128"/>
              </a:rPr>
              <a:t>Artificial</a:t>
            </a:r>
            <a:r>
              <a:rPr lang="it-IT" sz="1000" b="1" dirty="0">
                <a:solidFill>
                  <a:srgbClr val="038F96"/>
                </a:solidFill>
                <a:effectLst/>
                <a:latin typeface="Corbel" panose="020B0503020204020204" pitchFamily="34" charset="0"/>
                <a:ea typeface="Arial Unicode MS" panose="020B0604020202020204" pitchFamily="34" charset="-128"/>
              </a:rPr>
              <a:t> Intelligence in </a:t>
            </a:r>
            <a:r>
              <a:rPr lang="it-IT" sz="1000" b="1" dirty="0" err="1">
                <a:solidFill>
                  <a:srgbClr val="038F96"/>
                </a:solidFill>
                <a:effectLst/>
                <a:latin typeface="Corbel" panose="020B0503020204020204" pitchFamily="34" charset="0"/>
                <a:ea typeface="Arial Unicode MS" panose="020B0604020202020204" pitchFamily="34" charset="-128"/>
              </a:rPr>
              <a:t>healthcare</a:t>
            </a:r>
            <a:r>
              <a:rPr lang="it-IT" sz="1000" b="1" dirty="0">
                <a:solidFill>
                  <a:srgbClr val="038F96"/>
                </a:solidFill>
                <a:effectLst/>
                <a:latin typeface="Corbel" panose="020B0503020204020204" pitchFamily="34" charset="0"/>
                <a:ea typeface="Arial Unicode MS" panose="020B0604020202020204" pitchFamily="34" charset="-128"/>
              </a:rPr>
              <a:t> Management </a:t>
            </a:r>
            <a:r>
              <a:rPr lang="en-GB" sz="1000" b="1" i="0" u="none" strike="noStrike" cap="none" dirty="0">
                <a:solidFill>
                  <a:srgbClr val="038F96"/>
                </a:solidFill>
                <a:effectLst/>
                <a:latin typeface="Corbel" panose="020B0503020204020204" pitchFamily="34" charset="0"/>
                <a:ea typeface="Arial Unicode MS" panose="020B0604020202020204" pitchFamily="34" charset="-128"/>
                <a:cs typeface="Arial"/>
                <a:sym typeface="Arial"/>
              </a:rPr>
              <a:t>2020-EU-IA-0098</a:t>
            </a:r>
            <a:r>
              <a:rPr lang="it-IT" sz="1000" b="1" i="0" u="none" strike="noStrike" cap="none" dirty="0">
                <a:solidFill>
                  <a:srgbClr val="038F96"/>
                </a:solidFill>
                <a:effectLst/>
                <a:latin typeface="Corbel" panose="020B0503020204020204" pitchFamily="34" charset="0"/>
                <a:ea typeface="Arial Unicode MS" panose="020B0604020202020204" pitchFamily="34" charset="-128"/>
                <a:cs typeface="Arial"/>
                <a:sym typeface="Arial"/>
              </a:rPr>
              <a:t> </a:t>
            </a:r>
            <a:endParaRPr lang="en-GB" sz="1000" b="1" i="0" u="none" strike="noStrike" cap="none" dirty="0">
              <a:solidFill>
                <a:srgbClr val="038F96"/>
              </a:solidFill>
              <a:effectLst/>
              <a:latin typeface="Corbel" panose="020B0503020204020204" pitchFamily="34" charset="0"/>
              <a:ea typeface="Arial Unicode MS" panose="020B0604020202020204" pitchFamily="34" charset="-128"/>
              <a:cs typeface="Arial"/>
              <a:sym typeface="Arial"/>
            </a:endParaRPr>
          </a:p>
        </p:txBody>
      </p:sp>
      <p:sp>
        <p:nvSpPr>
          <p:cNvPr id="19" name="Google Shape;19;p4">
            <a:extLst>
              <a:ext uri="{FF2B5EF4-FFF2-40B4-BE49-F238E27FC236}">
                <a16:creationId xmlns:a16="http://schemas.microsoft.com/office/drawing/2014/main" id="{DBEDC725-058C-6241-BCAE-D1D4ADF64B2C}"/>
              </a:ext>
            </a:extLst>
          </p:cNvPr>
          <p:cNvSpPr/>
          <p:nvPr userDrawn="1"/>
        </p:nvSpPr>
        <p:spPr>
          <a:xfrm>
            <a:off x="0" y="5042716"/>
            <a:ext cx="9144000" cy="97800"/>
          </a:xfrm>
          <a:prstGeom prst="rect">
            <a:avLst/>
          </a:prstGeom>
          <a:gradFill flip="none" rotWithShape="1">
            <a:gsLst>
              <a:gs pos="43000">
                <a:srgbClr val="06AF9D"/>
              </a:gs>
              <a:gs pos="5000">
                <a:srgbClr val="007490"/>
              </a:gs>
              <a:gs pos="68000">
                <a:schemeClr val="bg2"/>
              </a:gs>
              <a:gs pos="99000">
                <a:schemeClr val="tx2">
                  <a:lumMod val="60000"/>
                  <a:lumOff val="40000"/>
                </a:schemeClr>
              </a:gs>
              <a:gs pos="56000">
                <a:srgbClr val="00A59A"/>
              </a:gs>
            </a:gsLst>
            <a:lin ang="0" scaled="0"/>
            <a:tileRect/>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3421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C63B08-9B8C-42AF-867C-854DB893D576}"/>
              </a:ext>
            </a:extLst>
          </p:cNvPr>
          <p:cNvSpPr>
            <a:spLocks noGrp="1"/>
          </p:cNvSpPr>
          <p:nvPr>
            <p:ph type="ctrTitle"/>
          </p:nvPr>
        </p:nvSpPr>
        <p:spPr>
          <a:xfrm>
            <a:off x="1143000" y="841375"/>
            <a:ext cx="6858000" cy="1790700"/>
          </a:xfrm>
        </p:spPr>
        <p:txBody>
          <a:bodyPr anchor="b">
            <a:noAutofit/>
          </a:bodyPr>
          <a:lstStyle>
            <a:lvl1pPr algn="ctr">
              <a:defRPr sz="4400"/>
            </a:lvl1pPr>
          </a:lstStyle>
          <a:p>
            <a:r>
              <a:rPr lang="it-IT" dirty="0"/>
              <a:t>Fare clic per modificare lo stile del titolo dello schema</a:t>
            </a:r>
            <a:endParaRPr lang="en-GB" dirty="0"/>
          </a:p>
        </p:txBody>
      </p:sp>
      <p:sp>
        <p:nvSpPr>
          <p:cNvPr id="3" name="Sottotitolo 2">
            <a:extLst>
              <a:ext uri="{FF2B5EF4-FFF2-40B4-BE49-F238E27FC236}">
                <a16:creationId xmlns:a16="http://schemas.microsoft.com/office/drawing/2014/main" id="{186966D8-ECC6-4991-83A5-965E736F6B78}"/>
              </a:ext>
            </a:extLst>
          </p:cNvPr>
          <p:cNvSpPr>
            <a:spLocks noGrp="1"/>
          </p:cNvSpPr>
          <p:nvPr>
            <p:ph type="subTitle" idx="1"/>
          </p:nvPr>
        </p:nvSpPr>
        <p:spPr>
          <a:xfrm>
            <a:off x="1143000" y="2701925"/>
            <a:ext cx="6858000" cy="1241425"/>
          </a:xfrm>
        </p:spPr>
        <p:txBody>
          <a:bodyPr/>
          <a:lstStyle>
            <a:lvl1pPr marL="0" indent="0" algn="ctr">
              <a:buNone/>
              <a:defRPr sz="2400">
                <a:solidFill>
                  <a:srgbClr val="00749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endParaRPr lang="en-GB" dirty="0"/>
          </a:p>
        </p:txBody>
      </p:sp>
      <p:sp>
        <p:nvSpPr>
          <p:cNvPr id="10" name="Segnaposto data 3">
            <a:extLst>
              <a:ext uri="{FF2B5EF4-FFF2-40B4-BE49-F238E27FC236}">
                <a16:creationId xmlns:a16="http://schemas.microsoft.com/office/drawing/2014/main" id="{5E9B1400-F960-2045-8F35-005D16FFB174}"/>
              </a:ext>
            </a:extLst>
          </p:cNvPr>
          <p:cNvSpPr>
            <a:spLocks noGrp="1"/>
          </p:cNvSpPr>
          <p:nvPr>
            <p:ph type="dt" sz="half" idx="2"/>
          </p:nvPr>
        </p:nvSpPr>
        <p:spPr>
          <a:xfrm>
            <a:off x="11359" y="4879019"/>
            <a:ext cx="2057400" cy="170797"/>
          </a:xfrm>
          <a:prstGeom prst="rect">
            <a:avLst/>
          </a:prstGeom>
        </p:spPr>
        <p:txBody>
          <a:bodyPr vert="horz" lIns="91440" tIns="45720" rIns="91440" bIns="45720" rtlCol="0" anchor="ctr"/>
          <a:lstStyle>
            <a:lvl1pPr algn="l">
              <a:defRPr sz="900">
                <a:solidFill>
                  <a:srgbClr val="007490"/>
                </a:solidFill>
                <a:latin typeface="+mn-lt"/>
              </a:defRPr>
            </a:lvl1pPr>
          </a:lstStyle>
          <a:p>
            <a:fld id="{5E6B9DC7-7C50-694E-95A4-C9C36FA4B346}" type="datetime1">
              <a:rPr lang="it-IT" smtClean="0"/>
              <a:t>07/11/2023</a:t>
            </a:fld>
            <a:endParaRPr lang="en-GB" dirty="0"/>
          </a:p>
        </p:txBody>
      </p:sp>
      <p:sp>
        <p:nvSpPr>
          <p:cNvPr id="11" name="Segnaposto piè di pagina 4">
            <a:extLst>
              <a:ext uri="{FF2B5EF4-FFF2-40B4-BE49-F238E27FC236}">
                <a16:creationId xmlns:a16="http://schemas.microsoft.com/office/drawing/2014/main" id="{9CDA2084-221F-114B-8F9B-A50A0F7BDB77}"/>
              </a:ext>
            </a:extLst>
          </p:cNvPr>
          <p:cNvSpPr>
            <a:spLocks noGrp="1"/>
          </p:cNvSpPr>
          <p:nvPr>
            <p:ph type="ftr" sz="quarter" idx="3"/>
          </p:nvPr>
        </p:nvSpPr>
        <p:spPr>
          <a:xfrm>
            <a:off x="2091477" y="4879018"/>
            <a:ext cx="4961046" cy="170797"/>
          </a:xfrm>
          <a:prstGeom prst="rect">
            <a:avLst/>
          </a:prstGeom>
        </p:spPr>
        <p:txBody>
          <a:bodyPr vert="horz" lIns="91440" tIns="45720" rIns="91440" bIns="45720" rtlCol="0" anchor="ctr"/>
          <a:lstStyle>
            <a:lvl1pPr algn="ctr">
              <a:defRPr sz="900">
                <a:solidFill>
                  <a:srgbClr val="007490"/>
                </a:solidFill>
                <a:latin typeface="+mn-lt"/>
              </a:defRPr>
            </a:lvl1pPr>
          </a:lstStyle>
          <a:p>
            <a:endParaRPr lang="en-GB" dirty="0"/>
          </a:p>
        </p:txBody>
      </p:sp>
      <p:sp>
        <p:nvSpPr>
          <p:cNvPr id="12" name="Segnaposto numero diapositiva 5">
            <a:extLst>
              <a:ext uri="{FF2B5EF4-FFF2-40B4-BE49-F238E27FC236}">
                <a16:creationId xmlns:a16="http://schemas.microsoft.com/office/drawing/2014/main" id="{EAACCD85-AE92-234F-9D7F-0FA6AD517EBB}"/>
              </a:ext>
            </a:extLst>
          </p:cNvPr>
          <p:cNvSpPr>
            <a:spLocks noGrp="1"/>
          </p:cNvSpPr>
          <p:nvPr>
            <p:ph type="sldNum" sz="quarter" idx="4"/>
          </p:nvPr>
        </p:nvSpPr>
        <p:spPr>
          <a:xfrm>
            <a:off x="7052523" y="4881683"/>
            <a:ext cx="2057400" cy="170797"/>
          </a:xfrm>
          <a:prstGeom prst="rect">
            <a:avLst/>
          </a:prstGeom>
        </p:spPr>
        <p:txBody>
          <a:bodyPr vert="horz" lIns="91440" tIns="45720" rIns="91440" bIns="45720" rtlCol="0" anchor="ctr">
            <a:noAutofit/>
          </a:bodyPr>
          <a:lstStyle>
            <a:lvl1pPr algn="r">
              <a:defRPr sz="900">
                <a:solidFill>
                  <a:srgbClr val="007490"/>
                </a:solidFill>
                <a:latin typeface="+mn-lt"/>
              </a:defRPr>
            </a:lvl1pPr>
          </a:lstStyle>
          <a:p>
            <a:fld id="{F704FBA7-4665-4C38-9320-FB5559482A21}" type="slidenum">
              <a:rPr lang="en-GB" smtClean="0"/>
              <a:pPr/>
              <a:t>‹N›</a:t>
            </a:fld>
            <a:endParaRPr lang="en-GB" dirty="0"/>
          </a:p>
        </p:txBody>
      </p:sp>
      <p:pic>
        <p:nvPicPr>
          <p:cNvPr id="13" name="Immagine 5">
            <a:extLst>
              <a:ext uri="{FF2B5EF4-FFF2-40B4-BE49-F238E27FC236}">
                <a16:creationId xmlns:a16="http://schemas.microsoft.com/office/drawing/2014/main" id="{48F8CCEE-7BB5-DA4D-8A71-405277E61D11}"/>
              </a:ext>
            </a:extLst>
          </p:cNvPr>
          <p:cNvPicPr>
            <a:picLocks noChangeAspect="1"/>
          </p:cNvPicPr>
          <p:nvPr userDrawn="1"/>
        </p:nvPicPr>
        <p:blipFill>
          <a:blip r:embed="rId2"/>
          <a:stretch>
            <a:fillRect/>
          </a:stretch>
        </p:blipFill>
        <p:spPr>
          <a:xfrm>
            <a:off x="8443031" y="33933"/>
            <a:ext cx="636172" cy="606046"/>
          </a:xfrm>
          <a:prstGeom prst="rect">
            <a:avLst/>
          </a:prstGeom>
        </p:spPr>
      </p:pic>
      <p:pic>
        <p:nvPicPr>
          <p:cNvPr id="14" name="Picture 13">
            <a:extLst>
              <a:ext uri="{FF2B5EF4-FFF2-40B4-BE49-F238E27FC236}">
                <a16:creationId xmlns:a16="http://schemas.microsoft.com/office/drawing/2014/main" id="{8DA439DF-BAD5-D242-BB7D-4E999F12762D}"/>
              </a:ext>
            </a:extLst>
          </p:cNvPr>
          <p:cNvPicPr>
            <a:picLocks noChangeAspect="1"/>
          </p:cNvPicPr>
          <p:nvPr userDrawn="1"/>
        </p:nvPicPr>
        <p:blipFill>
          <a:blip r:embed="rId3"/>
          <a:stretch>
            <a:fillRect/>
          </a:stretch>
        </p:blipFill>
        <p:spPr>
          <a:xfrm>
            <a:off x="40404" y="33934"/>
            <a:ext cx="660564" cy="519468"/>
          </a:xfrm>
          <a:prstGeom prst="rect">
            <a:avLst/>
          </a:prstGeom>
        </p:spPr>
      </p:pic>
      <p:sp>
        <p:nvSpPr>
          <p:cNvPr id="15" name="Rectangle 14">
            <a:extLst>
              <a:ext uri="{FF2B5EF4-FFF2-40B4-BE49-F238E27FC236}">
                <a16:creationId xmlns:a16="http://schemas.microsoft.com/office/drawing/2014/main" id="{56FCDD18-210E-C540-A59E-B5F56874BC3A}"/>
              </a:ext>
            </a:extLst>
          </p:cNvPr>
          <p:cNvSpPr/>
          <p:nvPr userDrawn="1"/>
        </p:nvSpPr>
        <p:spPr>
          <a:xfrm>
            <a:off x="2832157" y="93685"/>
            <a:ext cx="3479684" cy="400110"/>
          </a:xfrm>
          <a:prstGeom prst="rect">
            <a:avLst/>
          </a:prstGeom>
        </p:spPr>
        <p:txBody>
          <a:bodyPr wrap="square">
            <a:spAutoFit/>
          </a:bodyPr>
          <a:lstStyle/>
          <a:p>
            <a:pPr algn="ctr"/>
            <a:r>
              <a:rPr lang="it-IT" sz="1000" b="1" dirty="0" err="1">
                <a:solidFill>
                  <a:srgbClr val="038F96"/>
                </a:solidFill>
                <a:effectLst/>
                <a:latin typeface="Corbel" panose="020B0503020204020204" pitchFamily="34" charset="0"/>
                <a:ea typeface="Arial Unicode MS" panose="020B0604020202020204" pitchFamily="34" charset="-128"/>
              </a:rPr>
              <a:t>eXplainable</a:t>
            </a:r>
            <a:r>
              <a:rPr lang="it-IT" sz="1000" b="1" dirty="0">
                <a:solidFill>
                  <a:srgbClr val="038F96"/>
                </a:solidFill>
                <a:effectLst/>
                <a:latin typeface="Corbel" panose="020B0503020204020204" pitchFamily="34" charset="0"/>
                <a:ea typeface="Arial Unicode MS" panose="020B0604020202020204" pitchFamily="34" charset="-128"/>
              </a:rPr>
              <a:t> </a:t>
            </a:r>
            <a:r>
              <a:rPr lang="it-IT" sz="1000" b="1" dirty="0" err="1">
                <a:solidFill>
                  <a:srgbClr val="038F96"/>
                </a:solidFill>
                <a:effectLst/>
                <a:latin typeface="Corbel" panose="020B0503020204020204" pitchFamily="34" charset="0"/>
                <a:ea typeface="Arial Unicode MS" panose="020B0604020202020204" pitchFamily="34" charset="-128"/>
              </a:rPr>
              <a:t>Artificial</a:t>
            </a:r>
            <a:r>
              <a:rPr lang="it-IT" sz="1000" b="1" dirty="0">
                <a:solidFill>
                  <a:srgbClr val="038F96"/>
                </a:solidFill>
                <a:effectLst/>
                <a:latin typeface="Corbel" panose="020B0503020204020204" pitchFamily="34" charset="0"/>
                <a:ea typeface="Arial Unicode MS" panose="020B0604020202020204" pitchFamily="34" charset="-128"/>
              </a:rPr>
              <a:t> Intelligence in </a:t>
            </a:r>
            <a:r>
              <a:rPr lang="it-IT" sz="1000" b="1" dirty="0" err="1">
                <a:solidFill>
                  <a:srgbClr val="038F96"/>
                </a:solidFill>
                <a:effectLst/>
                <a:latin typeface="Corbel" panose="020B0503020204020204" pitchFamily="34" charset="0"/>
                <a:ea typeface="Arial Unicode MS" panose="020B0604020202020204" pitchFamily="34" charset="-128"/>
              </a:rPr>
              <a:t>healthcare</a:t>
            </a:r>
            <a:r>
              <a:rPr lang="it-IT" sz="1000" b="1" dirty="0">
                <a:solidFill>
                  <a:srgbClr val="038F96"/>
                </a:solidFill>
                <a:effectLst/>
                <a:latin typeface="Corbel" panose="020B0503020204020204" pitchFamily="34" charset="0"/>
                <a:ea typeface="Arial Unicode MS" panose="020B0604020202020204" pitchFamily="34" charset="-128"/>
              </a:rPr>
              <a:t> Management </a:t>
            </a:r>
            <a:r>
              <a:rPr lang="en-GB" sz="1000" b="1" i="0" u="none" strike="noStrike" cap="none" dirty="0">
                <a:solidFill>
                  <a:srgbClr val="038F96"/>
                </a:solidFill>
                <a:effectLst/>
                <a:latin typeface="Corbel" panose="020B0503020204020204" pitchFamily="34" charset="0"/>
                <a:ea typeface="Arial Unicode MS" panose="020B0604020202020204" pitchFamily="34" charset="-128"/>
                <a:cs typeface="Arial"/>
                <a:sym typeface="Arial"/>
              </a:rPr>
              <a:t>2020-EU-IA-0098</a:t>
            </a:r>
            <a:r>
              <a:rPr lang="it-IT" sz="1000" b="1" i="0" u="none" strike="noStrike" cap="none" dirty="0">
                <a:solidFill>
                  <a:srgbClr val="038F96"/>
                </a:solidFill>
                <a:effectLst/>
                <a:latin typeface="Corbel" panose="020B0503020204020204" pitchFamily="34" charset="0"/>
                <a:ea typeface="Arial Unicode MS" panose="020B0604020202020204" pitchFamily="34" charset="-128"/>
                <a:cs typeface="Arial"/>
                <a:sym typeface="Arial"/>
              </a:rPr>
              <a:t> </a:t>
            </a:r>
            <a:endParaRPr lang="en-GB" sz="1000" b="1" i="0" u="none" strike="noStrike" cap="none" dirty="0">
              <a:solidFill>
                <a:srgbClr val="038F96"/>
              </a:solidFill>
              <a:effectLst/>
              <a:latin typeface="Corbel" panose="020B0503020204020204" pitchFamily="34" charset="0"/>
              <a:ea typeface="Arial Unicode MS" panose="020B0604020202020204" pitchFamily="34" charset="-128"/>
              <a:cs typeface="Arial"/>
              <a:sym typeface="Arial"/>
            </a:endParaRPr>
          </a:p>
        </p:txBody>
      </p:sp>
      <p:sp>
        <p:nvSpPr>
          <p:cNvPr id="16" name="Google Shape;19;p4">
            <a:extLst>
              <a:ext uri="{FF2B5EF4-FFF2-40B4-BE49-F238E27FC236}">
                <a16:creationId xmlns:a16="http://schemas.microsoft.com/office/drawing/2014/main" id="{4A0A9570-81BE-614C-A1BD-8B818C15C073}"/>
              </a:ext>
            </a:extLst>
          </p:cNvPr>
          <p:cNvSpPr/>
          <p:nvPr userDrawn="1"/>
        </p:nvSpPr>
        <p:spPr>
          <a:xfrm>
            <a:off x="0" y="5042716"/>
            <a:ext cx="9144000" cy="97800"/>
          </a:xfrm>
          <a:prstGeom prst="rect">
            <a:avLst/>
          </a:prstGeom>
          <a:gradFill flip="none" rotWithShape="1">
            <a:gsLst>
              <a:gs pos="43000">
                <a:srgbClr val="06AF9D"/>
              </a:gs>
              <a:gs pos="5000">
                <a:srgbClr val="007490"/>
              </a:gs>
              <a:gs pos="68000">
                <a:schemeClr val="bg2"/>
              </a:gs>
              <a:gs pos="99000">
                <a:schemeClr val="tx2">
                  <a:lumMod val="60000"/>
                  <a:lumOff val="40000"/>
                </a:schemeClr>
              </a:gs>
              <a:gs pos="56000">
                <a:srgbClr val="00A59A"/>
              </a:gs>
            </a:gsLst>
            <a:lin ang="0" scaled="0"/>
            <a:tileRect/>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5696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F83CB0-B593-41C8-BDCD-A2E9B67497FD}"/>
              </a:ext>
            </a:extLst>
          </p:cNvPr>
          <p:cNvSpPr>
            <a:spLocks noGrp="1"/>
          </p:cNvSpPr>
          <p:nvPr>
            <p:ph type="title"/>
          </p:nvPr>
        </p:nvSpPr>
        <p:spPr/>
        <p:txBody>
          <a:bodyPr>
            <a:noAutofit/>
          </a:bodyPr>
          <a:lstStyle>
            <a:lvl1pPr>
              <a:defRPr sz="2800"/>
            </a:lvl1pPr>
          </a:lstStyle>
          <a:p>
            <a:r>
              <a:rPr lang="it-IT" dirty="0"/>
              <a:t>Fare clic per modificare lo stile del titolo dello schema</a:t>
            </a:r>
            <a:endParaRPr lang="en-GB" dirty="0"/>
          </a:p>
        </p:txBody>
      </p:sp>
      <p:sp>
        <p:nvSpPr>
          <p:cNvPr id="3" name="Segnaposto contenuto 2">
            <a:extLst>
              <a:ext uri="{FF2B5EF4-FFF2-40B4-BE49-F238E27FC236}">
                <a16:creationId xmlns:a16="http://schemas.microsoft.com/office/drawing/2014/main" id="{CD860BBD-0A79-442F-97B4-01AFFF0AEB0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10" name="Segnaposto data 3">
            <a:extLst>
              <a:ext uri="{FF2B5EF4-FFF2-40B4-BE49-F238E27FC236}">
                <a16:creationId xmlns:a16="http://schemas.microsoft.com/office/drawing/2014/main" id="{29260182-1C64-A642-95D5-DE9AC32BFCA6}"/>
              </a:ext>
            </a:extLst>
          </p:cNvPr>
          <p:cNvSpPr>
            <a:spLocks noGrp="1"/>
          </p:cNvSpPr>
          <p:nvPr>
            <p:ph type="dt" sz="half" idx="2"/>
          </p:nvPr>
        </p:nvSpPr>
        <p:spPr>
          <a:xfrm>
            <a:off x="11359" y="4879019"/>
            <a:ext cx="2057400" cy="170797"/>
          </a:xfrm>
          <a:prstGeom prst="rect">
            <a:avLst/>
          </a:prstGeom>
        </p:spPr>
        <p:txBody>
          <a:bodyPr vert="horz" lIns="91440" tIns="45720" rIns="91440" bIns="45720" rtlCol="0" anchor="ctr"/>
          <a:lstStyle>
            <a:lvl1pPr algn="l">
              <a:defRPr sz="900">
                <a:solidFill>
                  <a:srgbClr val="007490"/>
                </a:solidFill>
                <a:latin typeface="+mn-lt"/>
              </a:defRPr>
            </a:lvl1pPr>
          </a:lstStyle>
          <a:p>
            <a:fld id="{969B1A0A-2176-834D-A872-DF4BE8406CA3}" type="datetime1">
              <a:rPr lang="it-IT" smtClean="0"/>
              <a:t>07/11/2023</a:t>
            </a:fld>
            <a:endParaRPr lang="en-GB" dirty="0"/>
          </a:p>
        </p:txBody>
      </p:sp>
      <p:sp>
        <p:nvSpPr>
          <p:cNvPr id="11" name="Segnaposto piè di pagina 4">
            <a:extLst>
              <a:ext uri="{FF2B5EF4-FFF2-40B4-BE49-F238E27FC236}">
                <a16:creationId xmlns:a16="http://schemas.microsoft.com/office/drawing/2014/main" id="{09B1D9AD-4361-7F47-9EB4-F74FE73B248B}"/>
              </a:ext>
            </a:extLst>
          </p:cNvPr>
          <p:cNvSpPr>
            <a:spLocks noGrp="1"/>
          </p:cNvSpPr>
          <p:nvPr>
            <p:ph type="ftr" sz="quarter" idx="3"/>
          </p:nvPr>
        </p:nvSpPr>
        <p:spPr>
          <a:xfrm>
            <a:off x="2091477" y="4879018"/>
            <a:ext cx="4961046" cy="170797"/>
          </a:xfrm>
          <a:prstGeom prst="rect">
            <a:avLst/>
          </a:prstGeom>
        </p:spPr>
        <p:txBody>
          <a:bodyPr vert="horz" lIns="91440" tIns="45720" rIns="91440" bIns="45720" rtlCol="0" anchor="ctr"/>
          <a:lstStyle>
            <a:lvl1pPr algn="ctr">
              <a:defRPr sz="900">
                <a:solidFill>
                  <a:srgbClr val="007490"/>
                </a:solidFill>
                <a:latin typeface="+mn-lt"/>
              </a:defRPr>
            </a:lvl1pPr>
          </a:lstStyle>
          <a:p>
            <a:endParaRPr lang="en-GB" dirty="0"/>
          </a:p>
        </p:txBody>
      </p:sp>
      <p:sp>
        <p:nvSpPr>
          <p:cNvPr id="12" name="Segnaposto numero diapositiva 5">
            <a:extLst>
              <a:ext uri="{FF2B5EF4-FFF2-40B4-BE49-F238E27FC236}">
                <a16:creationId xmlns:a16="http://schemas.microsoft.com/office/drawing/2014/main" id="{6A6EF2B3-B68A-6C4F-BDD5-400945D6909E}"/>
              </a:ext>
            </a:extLst>
          </p:cNvPr>
          <p:cNvSpPr>
            <a:spLocks noGrp="1"/>
          </p:cNvSpPr>
          <p:nvPr>
            <p:ph type="sldNum" sz="quarter" idx="4"/>
          </p:nvPr>
        </p:nvSpPr>
        <p:spPr>
          <a:xfrm>
            <a:off x="7052523" y="4881683"/>
            <a:ext cx="2057400" cy="170797"/>
          </a:xfrm>
          <a:prstGeom prst="rect">
            <a:avLst/>
          </a:prstGeom>
        </p:spPr>
        <p:txBody>
          <a:bodyPr vert="horz" lIns="91440" tIns="45720" rIns="91440" bIns="45720" rtlCol="0" anchor="ctr">
            <a:noAutofit/>
          </a:bodyPr>
          <a:lstStyle>
            <a:lvl1pPr algn="r">
              <a:defRPr sz="900">
                <a:solidFill>
                  <a:srgbClr val="007490"/>
                </a:solidFill>
                <a:latin typeface="+mn-lt"/>
              </a:defRPr>
            </a:lvl1pPr>
          </a:lstStyle>
          <a:p>
            <a:fld id="{F704FBA7-4665-4C38-9320-FB5559482A21}" type="slidenum">
              <a:rPr lang="en-GB" smtClean="0"/>
              <a:pPr/>
              <a:t>‹N›</a:t>
            </a:fld>
            <a:endParaRPr lang="en-GB" dirty="0"/>
          </a:p>
        </p:txBody>
      </p:sp>
      <p:pic>
        <p:nvPicPr>
          <p:cNvPr id="13" name="Immagine 5">
            <a:extLst>
              <a:ext uri="{FF2B5EF4-FFF2-40B4-BE49-F238E27FC236}">
                <a16:creationId xmlns:a16="http://schemas.microsoft.com/office/drawing/2014/main" id="{D77564AD-27D2-E042-A576-66F9A1869616}"/>
              </a:ext>
            </a:extLst>
          </p:cNvPr>
          <p:cNvPicPr>
            <a:picLocks noChangeAspect="1"/>
          </p:cNvPicPr>
          <p:nvPr userDrawn="1"/>
        </p:nvPicPr>
        <p:blipFill>
          <a:blip r:embed="rId2"/>
          <a:stretch>
            <a:fillRect/>
          </a:stretch>
        </p:blipFill>
        <p:spPr>
          <a:xfrm>
            <a:off x="8443031" y="33933"/>
            <a:ext cx="636172" cy="606046"/>
          </a:xfrm>
          <a:prstGeom prst="rect">
            <a:avLst/>
          </a:prstGeom>
        </p:spPr>
      </p:pic>
      <p:pic>
        <p:nvPicPr>
          <p:cNvPr id="14" name="Picture 13">
            <a:extLst>
              <a:ext uri="{FF2B5EF4-FFF2-40B4-BE49-F238E27FC236}">
                <a16:creationId xmlns:a16="http://schemas.microsoft.com/office/drawing/2014/main" id="{2DB0FBF3-730B-F245-A39A-E69E119CDBFD}"/>
              </a:ext>
            </a:extLst>
          </p:cNvPr>
          <p:cNvPicPr>
            <a:picLocks noChangeAspect="1"/>
          </p:cNvPicPr>
          <p:nvPr userDrawn="1"/>
        </p:nvPicPr>
        <p:blipFill>
          <a:blip r:embed="rId3"/>
          <a:stretch>
            <a:fillRect/>
          </a:stretch>
        </p:blipFill>
        <p:spPr>
          <a:xfrm>
            <a:off x="40404" y="33934"/>
            <a:ext cx="660564" cy="519468"/>
          </a:xfrm>
          <a:prstGeom prst="rect">
            <a:avLst/>
          </a:prstGeom>
        </p:spPr>
      </p:pic>
      <p:sp>
        <p:nvSpPr>
          <p:cNvPr id="15" name="Rectangle 14">
            <a:extLst>
              <a:ext uri="{FF2B5EF4-FFF2-40B4-BE49-F238E27FC236}">
                <a16:creationId xmlns:a16="http://schemas.microsoft.com/office/drawing/2014/main" id="{50E702F2-F701-9548-9971-1443F230DA56}"/>
              </a:ext>
            </a:extLst>
          </p:cNvPr>
          <p:cNvSpPr/>
          <p:nvPr userDrawn="1"/>
        </p:nvSpPr>
        <p:spPr>
          <a:xfrm>
            <a:off x="2832157" y="93685"/>
            <a:ext cx="3479684" cy="400110"/>
          </a:xfrm>
          <a:prstGeom prst="rect">
            <a:avLst/>
          </a:prstGeom>
        </p:spPr>
        <p:txBody>
          <a:bodyPr wrap="square">
            <a:spAutoFit/>
          </a:bodyPr>
          <a:lstStyle/>
          <a:p>
            <a:pPr algn="ctr"/>
            <a:r>
              <a:rPr lang="it-IT" sz="1000" b="1" dirty="0" err="1">
                <a:solidFill>
                  <a:srgbClr val="038F96"/>
                </a:solidFill>
                <a:effectLst/>
                <a:latin typeface="Corbel" panose="020B0503020204020204" pitchFamily="34" charset="0"/>
                <a:ea typeface="Arial Unicode MS" panose="020B0604020202020204" pitchFamily="34" charset="-128"/>
              </a:rPr>
              <a:t>eXplainable</a:t>
            </a:r>
            <a:r>
              <a:rPr lang="it-IT" sz="1000" b="1" dirty="0">
                <a:solidFill>
                  <a:srgbClr val="038F96"/>
                </a:solidFill>
                <a:effectLst/>
                <a:latin typeface="Corbel" panose="020B0503020204020204" pitchFamily="34" charset="0"/>
                <a:ea typeface="Arial Unicode MS" panose="020B0604020202020204" pitchFamily="34" charset="-128"/>
              </a:rPr>
              <a:t> </a:t>
            </a:r>
            <a:r>
              <a:rPr lang="it-IT" sz="1000" b="1" dirty="0" err="1">
                <a:solidFill>
                  <a:srgbClr val="038F96"/>
                </a:solidFill>
                <a:effectLst/>
                <a:latin typeface="Corbel" panose="020B0503020204020204" pitchFamily="34" charset="0"/>
                <a:ea typeface="Arial Unicode MS" panose="020B0604020202020204" pitchFamily="34" charset="-128"/>
              </a:rPr>
              <a:t>Artificial</a:t>
            </a:r>
            <a:r>
              <a:rPr lang="it-IT" sz="1000" b="1" dirty="0">
                <a:solidFill>
                  <a:srgbClr val="038F96"/>
                </a:solidFill>
                <a:effectLst/>
                <a:latin typeface="Corbel" panose="020B0503020204020204" pitchFamily="34" charset="0"/>
                <a:ea typeface="Arial Unicode MS" panose="020B0604020202020204" pitchFamily="34" charset="-128"/>
              </a:rPr>
              <a:t> Intelligence in </a:t>
            </a:r>
            <a:r>
              <a:rPr lang="it-IT" sz="1000" b="1" dirty="0" err="1">
                <a:solidFill>
                  <a:srgbClr val="038F96"/>
                </a:solidFill>
                <a:effectLst/>
                <a:latin typeface="Corbel" panose="020B0503020204020204" pitchFamily="34" charset="0"/>
                <a:ea typeface="Arial Unicode MS" panose="020B0604020202020204" pitchFamily="34" charset="-128"/>
              </a:rPr>
              <a:t>healthcare</a:t>
            </a:r>
            <a:r>
              <a:rPr lang="it-IT" sz="1000" b="1" dirty="0">
                <a:solidFill>
                  <a:srgbClr val="038F96"/>
                </a:solidFill>
                <a:effectLst/>
                <a:latin typeface="Corbel" panose="020B0503020204020204" pitchFamily="34" charset="0"/>
                <a:ea typeface="Arial Unicode MS" panose="020B0604020202020204" pitchFamily="34" charset="-128"/>
              </a:rPr>
              <a:t> Management </a:t>
            </a:r>
            <a:r>
              <a:rPr lang="en-GB" sz="1000" b="1" i="0" u="none" strike="noStrike" cap="none" dirty="0">
                <a:solidFill>
                  <a:srgbClr val="038F96"/>
                </a:solidFill>
                <a:effectLst/>
                <a:latin typeface="Corbel" panose="020B0503020204020204" pitchFamily="34" charset="0"/>
                <a:ea typeface="Arial Unicode MS" panose="020B0604020202020204" pitchFamily="34" charset="-128"/>
                <a:cs typeface="Arial"/>
                <a:sym typeface="Arial"/>
              </a:rPr>
              <a:t>2020-EU-IA-0098</a:t>
            </a:r>
            <a:r>
              <a:rPr lang="it-IT" sz="1000" b="1" i="0" u="none" strike="noStrike" cap="none" dirty="0">
                <a:solidFill>
                  <a:srgbClr val="038F96"/>
                </a:solidFill>
                <a:effectLst/>
                <a:latin typeface="Corbel" panose="020B0503020204020204" pitchFamily="34" charset="0"/>
                <a:ea typeface="Arial Unicode MS" panose="020B0604020202020204" pitchFamily="34" charset="-128"/>
                <a:cs typeface="Arial"/>
                <a:sym typeface="Arial"/>
              </a:rPr>
              <a:t> </a:t>
            </a:r>
            <a:endParaRPr lang="en-GB" sz="1000" b="1" i="0" u="none" strike="noStrike" cap="none" dirty="0">
              <a:solidFill>
                <a:srgbClr val="038F96"/>
              </a:solidFill>
              <a:effectLst/>
              <a:latin typeface="Corbel" panose="020B0503020204020204" pitchFamily="34" charset="0"/>
              <a:ea typeface="Arial Unicode MS" panose="020B0604020202020204" pitchFamily="34" charset="-128"/>
              <a:cs typeface="Arial"/>
              <a:sym typeface="Arial"/>
            </a:endParaRPr>
          </a:p>
        </p:txBody>
      </p:sp>
      <p:sp>
        <p:nvSpPr>
          <p:cNvPr id="16" name="Google Shape;19;p4">
            <a:extLst>
              <a:ext uri="{FF2B5EF4-FFF2-40B4-BE49-F238E27FC236}">
                <a16:creationId xmlns:a16="http://schemas.microsoft.com/office/drawing/2014/main" id="{48D6068C-5C15-4043-A2AB-32C51AEC8C21}"/>
              </a:ext>
            </a:extLst>
          </p:cNvPr>
          <p:cNvSpPr/>
          <p:nvPr userDrawn="1"/>
        </p:nvSpPr>
        <p:spPr>
          <a:xfrm>
            <a:off x="0" y="5042716"/>
            <a:ext cx="9144000" cy="97800"/>
          </a:xfrm>
          <a:prstGeom prst="rect">
            <a:avLst/>
          </a:prstGeom>
          <a:gradFill flip="none" rotWithShape="1">
            <a:gsLst>
              <a:gs pos="43000">
                <a:srgbClr val="06AF9D"/>
              </a:gs>
              <a:gs pos="5000">
                <a:srgbClr val="007490"/>
              </a:gs>
              <a:gs pos="68000">
                <a:schemeClr val="bg2"/>
              </a:gs>
              <a:gs pos="99000">
                <a:schemeClr val="tx2">
                  <a:lumMod val="60000"/>
                  <a:lumOff val="40000"/>
                </a:schemeClr>
              </a:gs>
              <a:gs pos="56000">
                <a:srgbClr val="00A59A"/>
              </a:gs>
            </a:gsLst>
            <a:lin ang="0" scaled="0"/>
            <a:tileRect/>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5206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AE4BC5-5C80-453D-9430-B39334C8052F}"/>
              </a:ext>
            </a:extLst>
          </p:cNvPr>
          <p:cNvSpPr>
            <a:spLocks noGrp="1"/>
          </p:cNvSpPr>
          <p:nvPr>
            <p:ph type="title"/>
          </p:nvPr>
        </p:nvSpPr>
        <p:spPr>
          <a:xfrm>
            <a:off x="623888" y="1282700"/>
            <a:ext cx="7886700" cy="2139950"/>
          </a:xfrm>
        </p:spPr>
        <p:txBody>
          <a:bodyPr anchor="b">
            <a:normAutofit/>
          </a:bodyPr>
          <a:lstStyle>
            <a:lvl1pPr>
              <a:defRPr sz="5400"/>
            </a:lvl1pPr>
          </a:lstStyle>
          <a:p>
            <a:r>
              <a:rPr lang="it-IT" dirty="0"/>
              <a:t>Fare clic per modificare lo stile del titolo dello schema</a:t>
            </a:r>
            <a:endParaRPr lang="en-GB" dirty="0"/>
          </a:p>
        </p:txBody>
      </p:sp>
      <p:sp>
        <p:nvSpPr>
          <p:cNvPr id="3" name="Segnaposto testo 2">
            <a:extLst>
              <a:ext uri="{FF2B5EF4-FFF2-40B4-BE49-F238E27FC236}">
                <a16:creationId xmlns:a16="http://schemas.microsoft.com/office/drawing/2014/main" id="{57C3EFC0-8B57-48E4-AFC0-45A4DEC6BD84}"/>
              </a:ext>
            </a:extLst>
          </p:cNvPr>
          <p:cNvSpPr>
            <a:spLocks noGrp="1"/>
          </p:cNvSpPr>
          <p:nvPr>
            <p:ph type="body" idx="1"/>
          </p:nvPr>
        </p:nvSpPr>
        <p:spPr>
          <a:xfrm>
            <a:off x="623888" y="3441700"/>
            <a:ext cx="7886700" cy="1125538"/>
          </a:xfrm>
        </p:spPr>
        <p:txBody>
          <a:bodyPr/>
          <a:lstStyle>
            <a:lvl1pPr marL="0" indent="0">
              <a:buNone/>
              <a:defRPr sz="2400">
                <a:solidFill>
                  <a:srgbClr val="00749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dirty="0"/>
              <a:t>Fare clic per modificare gli stili del testo dello schema</a:t>
            </a:r>
          </a:p>
        </p:txBody>
      </p:sp>
      <p:sp>
        <p:nvSpPr>
          <p:cNvPr id="10" name="Segnaposto data 3">
            <a:extLst>
              <a:ext uri="{FF2B5EF4-FFF2-40B4-BE49-F238E27FC236}">
                <a16:creationId xmlns:a16="http://schemas.microsoft.com/office/drawing/2014/main" id="{C550A4EB-F4BE-BB4F-A487-CA741D8EB379}"/>
              </a:ext>
            </a:extLst>
          </p:cNvPr>
          <p:cNvSpPr>
            <a:spLocks noGrp="1"/>
          </p:cNvSpPr>
          <p:nvPr>
            <p:ph type="dt" sz="half" idx="2"/>
          </p:nvPr>
        </p:nvSpPr>
        <p:spPr>
          <a:xfrm>
            <a:off x="11359" y="4879019"/>
            <a:ext cx="2057400" cy="170797"/>
          </a:xfrm>
          <a:prstGeom prst="rect">
            <a:avLst/>
          </a:prstGeom>
        </p:spPr>
        <p:txBody>
          <a:bodyPr vert="horz" lIns="91440" tIns="45720" rIns="91440" bIns="45720" rtlCol="0" anchor="ctr"/>
          <a:lstStyle>
            <a:lvl1pPr algn="l">
              <a:defRPr sz="900">
                <a:solidFill>
                  <a:srgbClr val="007490"/>
                </a:solidFill>
                <a:latin typeface="+mn-lt"/>
              </a:defRPr>
            </a:lvl1pPr>
          </a:lstStyle>
          <a:p>
            <a:fld id="{2F4A3222-98A9-1745-A984-92F13DA9058C}" type="datetime1">
              <a:rPr lang="it-IT" smtClean="0"/>
              <a:t>07/11/2023</a:t>
            </a:fld>
            <a:endParaRPr lang="en-GB" dirty="0"/>
          </a:p>
        </p:txBody>
      </p:sp>
      <p:sp>
        <p:nvSpPr>
          <p:cNvPr id="11" name="Segnaposto piè di pagina 4">
            <a:extLst>
              <a:ext uri="{FF2B5EF4-FFF2-40B4-BE49-F238E27FC236}">
                <a16:creationId xmlns:a16="http://schemas.microsoft.com/office/drawing/2014/main" id="{7E1A0076-C8D5-7045-B0CB-5A4C0C2383A8}"/>
              </a:ext>
            </a:extLst>
          </p:cNvPr>
          <p:cNvSpPr>
            <a:spLocks noGrp="1"/>
          </p:cNvSpPr>
          <p:nvPr>
            <p:ph type="ftr" sz="quarter" idx="3"/>
          </p:nvPr>
        </p:nvSpPr>
        <p:spPr>
          <a:xfrm>
            <a:off x="2091477" y="4879018"/>
            <a:ext cx="4961046" cy="170797"/>
          </a:xfrm>
          <a:prstGeom prst="rect">
            <a:avLst/>
          </a:prstGeom>
        </p:spPr>
        <p:txBody>
          <a:bodyPr vert="horz" lIns="91440" tIns="45720" rIns="91440" bIns="45720" rtlCol="0" anchor="ctr"/>
          <a:lstStyle>
            <a:lvl1pPr algn="ctr">
              <a:defRPr sz="900">
                <a:solidFill>
                  <a:srgbClr val="007490"/>
                </a:solidFill>
                <a:latin typeface="+mn-lt"/>
              </a:defRPr>
            </a:lvl1pPr>
          </a:lstStyle>
          <a:p>
            <a:endParaRPr lang="en-GB" dirty="0"/>
          </a:p>
        </p:txBody>
      </p:sp>
      <p:sp>
        <p:nvSpPr>
          <p:cNvPr id="12" name="Segnaposto numero diapositiva 5">
            <a:extLst>
              <a:ext uri="{FF2B5EF4-FFF2-40B4-BE49-F238E27FC236}">
                <a16:creationId xmlns:a16="http://schemas.microsoft.com/office/drawing/2014/main" id="{6DE3D5B7-4C7D-2042-9965-F7D2A1742988}"/>
              </a:ext>
            </a:extLst>
          </p:cNvPr>
          <p:cNvSpPr>
            <a:spLocks noGrp="1"/>
          </p:cNvSpPr>
          <p:nvPr>
            <p:ph type="sldNum" sz="quarter" idx="4"/>
          </p:nvPr>
        </p:nvSpPr>
        <p:spPr>
          <a:xfrm>
            <a:off x="7052523" y="4881683"/>
            <a:ext cx="2057400" cy="170797"/>
          </a:xfrm>
          <a:prstGeom prst="rect">
            <a:avLst/>
          </a:prstGeom>
        </p:spPr>
        <p:txBody>
          <a:bodyPr vert="horz" lIns="91440" tIns="45720" rIns="91440" bIns="45720" rtlCol="0" anchor="ctr">
            <a:noAutofit/>
          </a:bodyPr>
          <a:lstStyle>
            <a:lvl1pPr algn="r">
              <a:defRPr sz="900">
                <a:solidFill>
                  <a:srgbClr val="007490"/>
                </a:solidFill>
                <a:latin typeface="+mn-lt"/>
              </a:defRPr>
            </a:lvl1pPr>
          </a:lstStyle>
          <a:p>
            <a:fld id="{F704FBA7-4665-4C38-9320-FB5559482A21}" type="slidenum">
              <a:rPr lang="en-GB" smtClean="0"/>
              <a:pPr/>
              <a:t>‹N›</a:t>
            </a:fld>
            <a:endParaRPr lang="en-GB" dirty="0"/>
          </a:p>
        </p:txBody>
      </p:sp>
      <p:pic>
        <p:nvPicPr>
          <p:cNvPr id="13" name="Immagine 5">
            <a:extLst>
              <a:ext uri="{FF2B5EF4-FFF2-40B4-BE49-F238E27FC236}">
                <a16:creationId xmlns:a16="http://schemas.microsoft.com/office/drawing/2014/main" id="{60E40D8F-41ED-2A4D-AE70-320578704200}"/>
              </a:ext>
            </a:extLst>
          </p:cNvPr>
          <p:cNvPicPr>
            <a:picLocks noChangeAspect="1"/>
          </p:cNvPicPr>
          <p:nvPr userDrawn="1"/>
        </p:nvPicPr>
        <p:blipFill>
          <a:blip r:embed="rId2"/>
          <a:stretch>
            <a:fillRect/>
          </a:stretch>
        </p:blipFill>
        <p:spPr>
          <a:xfrm>
            <a:off x="8443031" y="33933"/>
            <a:ext cx="636172" cy="606046"/>
          </a:xfrm>
          <a:prstGeom prst="rect">
            <a:avLst/>
          </a:prstGeom>
        </p:spPr>
      </p:pic>
      <p:pic>
        <p:nvPicPr>
          <p:cNvPr id="14" name="Picture 13">
            <a:extLst>
              <a:ext uri="{FF2B5EF4-FFF2-40B4-BE49-F238E27FC236}">
                <a16:creationId xmlns:a16="http://schemas.microsoft.com/office/drawing/2014/main" id="{E69B5285-B112-B647-9E76-6B7717CBD988}"/>
              </a:ext>
            </a:extLst>
          </p:cNvPr>
          <p:cNvPicPr>
            <a:picLocks noChangeAspect="1"/>
          </p:cNvPicPr>
          <p:nvPr userDrawn="1"/>
        </p:nvPicPr>
        <p:blipFill>
          <a:blip r:embed="rId3"/>
          <a:stretch>
            <a:fillRect/>
          </a:stretch>
        </p:blipFill>
        <p:spPr>
          <a:xfrm>
            <a:off x="40404" y="33934"/>
            <a:ext cx="660564" cy="519468"/>
          </a:xfrm>
          <a:prstGeom prst="rect">
            <a:avLst/>
          </a:prstGeom>
        </p:spPr>
      </p:pic>
      <p:sp>
        <p:nvSpPr>
          <p:cNvPr id="15" name="Rectangle 14">
            <a:extLst>
              <a:ext uri="{FF2B5EF4-FFF2-40B4-BE49-F238E27FC236}">
                <a16:creationId xmlns:a16="http://schemas.microsoft.com/office/drawing/2014/main" id="{B0907109-1070-1F44-8C80-8395E48D18D8}"/>
              </a:ext>
            </a:extLst>
          </p:cNvPr>
          <p:cNvSpPr/>
          <p:nvPr userDrawn="1"/>
        </p:nvSpPr>
        <p:spPr>
          <a:xfrm>
            <a:off x="2832157" y="93685"/>
            <a:ext cx="3479684" cy="400110"/>
          </a:xfrm>
          <a:prstGeom prst="rect">
            <a:avLst/>
          </a:prstGeom>
        </p:spPr>
        <p:txBody>
          <a:bodyPr wrap="square">
            <a:spAutoFit/>
          </a:bodyPr>
          <a:lstStyle/>
          <a:p>
            <a:pPr algn="ctr"/>
            <a:r>
              <a:rPr lang="it-IT" sz="1000" b="1" dirty="0" err="1">
                <a:solidFill>
                  <a:srgbClr val="038F96"/>
                </a:solidFill>
                <a:effectLst/>
                <a:latin typeface="Corbel" panose="020B0503020204020204" pitchFamily="34" charset="0"/>
                <a:ea typeface="Arial Unicode MS" panose="020B0604020202020204" pitchFamily="34" charset="-128"/>
              </a:rPr>
              <a:t>eXplainable</a:t>
            </a:r>
            <a:r>
              <a:rPr lang="it-IT" sz="1000" b="1" dirty="0">
                <a:solidFill>
                  <a:srgbClr val="038F96"/>
                </a:solidFill>
                <a:effectLst/>
                <a:latin typeface="Corbel" panose="020B0503020204020204" pitchFamily="34" charset="0"/>
                <a:ea typeface="Arial Unicode MS" panose="020B0604020202020204" pitchFamily="34" charset="-128"/>
              </a:rPr>
              <a:t> </a:t>
            </a:r>
            <a:r>
              <a:rPr lang="it-IT" sz="1000" b="1" dirty="0" err="1">
                <a:solidFill>
                  <a:srgbClr val="038F96"/>
                </a:solidFill>
                <a:effectLst/>
                <a:latin typeface="Corbel" panose="020B0503020204020204" pitchFamily="34" charset="0"/>
                <a:ea typeface="Arial Unicode MS" panose="020B0604020202020204" pitchFamily="34" charset="-128"/>
              </a:rPr>
              <a:t>Artificial</a:t>
            </a:r>
            <a:r>
              <a:rPr lang="it-IT" sz="1000" b="1" dirty="0">
                <a:solidFill>
                  <a:srgbClr val="038F96"/>
                </a:solidFill>
                <a:effectLst/>
                <a:latin typeface="Corbel" panose="020B0503020204020204" pitchFamily="34" charset="0"/>
                <a:ea typeface="Arial Unicode MS" panose="020B0604020202020204" pitchFamily="34" charset="-128"/>
              </a:rPr>
              <a:t> Intelligence in </a:t>
            </a:r>
            <a:r>
              <a:rPr lang="it-IT" sz="1000" b="1" dirty="0" err="1">
                <a:solidFill>
                  <a:srgbClr val="038F96"/>
                </a:solidFill>
                <a:effectLst/>
                <a:latin typeface="Corbel" panose="020B0503020204020204" pitchFamily="34" charset="0"/>
                <a:ea typeface="Arial Unicode MS" panose="020B0604020202020204" pitchFamily="34" charset="-128"/>
              </a:rPr>
              <a:t>healthcare</a:t>
            </a:r>
            <a:r>
              <a:rPr lang="it-IT" sz="1000" b="1" dirty="0">
                <a:solidFill>
                  <a:srgbClr val="038F96"/>
                </a:solidFill>
                <a:effectLst/>
                <a:latin typeface="Corbel" panose="020B0503020204020204" pitchFamily="34" charset="0"/>
                <a:ea typeface="Arial Unicode MS" panose="020B0604020202020204" pitchFamily="34" charset="-128"/>
              </a:rPr>
              <a:t> Management </a:t>
            </a:r>
            <a:r>
              <a:rPr lang="en-GB" sz="1000" b="1" i="0" u="none" strike="noStrike" cap="none" dirty="0">
                <a:solidFill>
                  <a:srgbClr val="038F96"/>
                </a:solidFill>
                <a:effectLst/>
                <a:latin typeface="Corbel" panose="020B0503020204020204" pitchFamily="34" charset="0"/>
                <a:ea typeface="Arial Unicode MS" panose="020B0604020202020204" pitchFamily="34" charset="-128"/>
                <a:cs typeface="Arial"/>
                <a:sym typeface="Arial"/>
              </a:rPr>
              <a:t>2020-EU-IA-0098</a:t>
            </a:r>
            <a:r>
              <a:rPr lang="it-IT" sz="1000" b="1" i="0" u="none" strike="noStrike" cap="none" dirty="0">
                <a:solidFill>
                  <a:srgbClr val="038F96"/>
                </a:solidFill>
                <a:effectLst/>
                <a:latin typeface="Corbel" panose="020B0503020204020204" pitchFamily="34" charset="0"/>
                <a:ea typeface="Arial Unicode MS" panose="020B0604020202020204" pitchFamily="34" charset="-128"/>
                <a:cs typeface="Arial"/>
                <a:sym typeface="Arial"/>
              </a:rPr>
              <a:t> </a:t>
            </a:r>
            <a:endParaRPr lang="en-GB" sz="1000" b="1" i="0" u="none" strike="noStrike" cap="none" dirty="0">
              <a:solidFill>
                <a:srgbClr val="038F96"/>
              </a:solidFill>
              <a:effectLst/>
              <a:latin typeface="Corbel" panose="020B0503020204020204" pitchFamily="34" charset="0"/>
              <a:ea typeface="Arial Unicode MS" panose="020B0604020202020204" pitchFamily="34" charset="-128"/>
              <a:cs typeface="Arial"/>
              <a:sym typeface="Arial"/>
            </a:endParaRPr>
          </a:p>
        </p:txBody>
      </p:sp>
      <p:sp>
        <p:nvSpPr>
          <p:cNvPr id="16" name="Google Shape;19;p4">
            <a:extLst>
              <a:ext uri="{FF2B5EF4-FFF2-40B4-BE49-F238E27FC236}">
                <a16:creationId xmlns:a16="http://schemas.microsoft.com/office/drawing/2014/main" id="{B0B5BF18-CE62-4043-9858-CEA01129FA7B}"/>
              </a:ext>
            </a:extLst>
          </p:cNvPr>
          <p:cNvSpPr/>
          <p:nvPr userDrawn="1"/>
        </p:nvSpPr>
        <p:spPr>
          <a:xfrm>
            <a:off x="0" y="5042716"/>
            <a:ext cx="9144000" cy="97800"/>
          </a:xfrm>
          <a:prstGeom prst="rect">
            <a:avLst/>
          </a:prstGeom>
          <a:gradFill flip="none" rotWithShape="1">
            <a:gsLst>
              <a:gs pos="43000">
                <a:srgbClr val="06AF9D"/>
              </a:gs>
              <a:gs pos="5000">
                <a:srgbClr val="007490"/>
              </a:gs>
              <a:gs pos="68000">
                <a:schemeClr val="bg2"/>
              </a:gs>
              <a:gs pos="99000">
                <a:schemeClr val="tx2">
                  <a:lumMod val="60000"/>
                  <a:lumOff val="40000"/>
                </a:schemeClr>
              </a:gs>
              <a:gs pos="56000">
                <a:srgbClr val="00A59A"/>
              </a:gs>
            </a:gsLst>
            <a:lin ang="0" scaled="0"/>
            <a:tileRect/>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5719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E0428B-F5AF-4650-8723-04AEE79D9747}"/>
              </a:ext>
            </a:extLst>
          </p:cNvPr>
          <p:cNvSpPr>
            <a:spLocks noGrp="1"/>
          </p:cNvSpPr>
          <p:nvPr>
            <p:ph type="title"/>
          </p:nvPr>
        </p:nvSpPr>
        <p:spPr/>
        <p:txBody>
          <a:bodyPr>
            <a:noAutofit/>
          </a:bodyPr>
          <a:lstStyle>
            <a:lvl1pPr>
              <a:defRPr sz="2800"/>
            </a:lvl1pPr>
          </a:lstStyle>
          <a:p>
            <a:r>
              <a:rPr lang="it-IT" dirty="0"/>
              <a:t>Fare clic per modificare lo stile del titolo dello schema</a:t>
            </a:r>
            <a:endParaRPr lang="en-GB" dirty="0"/>
          </a:p>
        </p:txBody>
      </p:sp>
      <p:sp>
        <p:nvSpPr>
          <p:cNvPr id="3" name="Segnaposto contenuto 2">
            <a:extLst>
              <a:ext uri="{FF2B5EF4-FFF2-40B4-BE49-F238E27FC236}">
                <a16:creationId xmlns:a16="http://schemas.microsoft.com/office/drawing/2014/main" id="{F4C2DFC8-DD68-437C-B343-3353DD687AB7}"/>
              </a:ext>
            </a:extLst>
          </p:cNvPr>
          <p:cNvSpPr>
            <a:spLocks noGrp="1"/>
          </p:cNvSpPr>
          <p:nvPr>
            <p:ph sz="half" idx="1"/>
          </p:nvPr>
        </p:nvSpPr>
        <p:spPr>
          <a:xfrm>
            <a:off x="628650" y="1370013"/>
            <a:ext cx="3867150" cy="3262312"/>
          </a:xfrm>
        </p:spPr>
        <p:txBody>
          <a:bodyPr>
            <a:normAutofit/>
          </a:bodyPr>
          <a:lstStyle>
            <a:lvl1pPr>
              <a:defRPr sz="2400"/>
            </a:lvl1pPr>
            <a:lvl2pPr>
              <a:defRPr sz="2000"/>
            </a:lvl2pPr>
            <a:lvl3pPr>
              <a:defRPr sz="1800"/>
            </a:lvl3pPr>
            <a:lvl4pPr>
              <a:defRPr sz="1600"/>
            </a:lvl4pPr>
            <a:lvl5pPr>
              <a:defRPr sz="1600"/>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GB" dirty="0"/>
          </a:p>
        </p:txBody>
      </p:sp>
      <p:sp>
        <p:nvSpPr>
          <p:cNvPr id="4" name="Segnaposto contenuto 3">
            <a:extLst>
              <a:ext uri="{FF2B5EF4-FFF2-40B4-BE49-F238E27FC236}">
                <a16:creationId xmlns:a16="http://schemas.microsoft.com/office/drawing/2014/main" id="{3D22A6FE-84CE-4138-A370-4240210DFA9A}"/>
              </a:ext>
            </a:extLst>
          </p:cNvPr>
          <p:cNvSpPr>
            <a:spLocks noGrp="1"/>
          </p:cNvSpPr>
          <p:nvPr>
            <p:ph sz="half" idx="2"/>
          </p:nvPr>
        </p:nvSpPr>
        <p:spPr>
          <a:xfrm>
            <a:off x="4648200" y="1370013"/>
            <a:ext cx="3867150" cy="3262312"/>
          </a:xfrm>
        </p:spPr>
        <p:txBody>
          <a:bodyPr>
            <a:normAutofit/>
          </a:bodyPr>
          <a:lstStyle>
            <a:lvl1pPr>
              <a:defRPr sz="2400"/>
            </a:lvl1pPr>
            <a:lvl2pPr>
              <a:defRPr sz="2000"/>
            </a:lvl2pPr>
            <a:lvl3pPr>
              <a:defRPr sz="1800"/>
            </a:lvl3pPr>
            <a:lvl4pPr>
              <a:defRPr sz="1600"/>
            </a:lvl4pPr>
            <a:lvl5pPr>
              <a:defRPr sz="1600"/>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GB" dirty="0"/>
          </a:p>
        </p:txBody>
      </p:sp>
      <p:sp>
        <p:nvSpPr>
          <p:cNvPr id="11" name="Segnaposto data 3">
            <a:extLst>
              <a:ext uri="{FF2B5EF4-FFF2-40B4-BE49-F238E27FC236}">
                <a16:creationId xmlns:a16="http://schemas.microsoft.com/office/drawing/2014/main" id="{9FA937F0-1E27-8845-B20B-60418AC76126}"/>
              </a:ext>
            </a:extLst>
          </p:cNvPr>
          <p:cNvSpPr>
            <a:spLocks noGrp="1"/>
          </p:cNvSpPr>
          <p:nvPr>
            <p:ph type="dt" sz="half" idx="10"/>
          </p:nvPr>
        </p:nvSpPr>
        <p:spPr>
          <a:xfrm>
            <a:off x="11359" y="4879019"/>
            <a:ext cx="2057400" cy="170797"/>
          </a:xfrm>
          <a:prstGeom prst="rect">
            <a:avLst/>
          </a:prstGeom>
        </p:spPr>
        <p:txBody>
          <a:bodyPr vert="horz" lIns="91440" tIns="45720" rIns="91440" bIns="45720" rtlCol="0" anchor="ctr"/>
          <a:lstStyle>
            <a:lvl1pPr algn="l">
              <a:defRPr sz="900">
                <a:solidFill>
                  <a:srgbClr val="007490"/>
                </a:solidFill>
                <a:latin typeface="+mn-lt"/>
              </a:defRPr>
            </a:lvl1pPr>
          </a:lstStyle>
          <a:p>
            <a:fld id="{AE4B86F7-71FD-2040-A7CA-E80E473CC6B5}" type="datetime1">
              <a:rPr lang="it-IT" smtClean="0"/>
              <a:t>07/11/2023</a:t>
            </a:fld>
            <a:endParaRPr lang="en-GB" dirty="0"/>
          </a:p>
        </p:txBody>
      </p:sp>
      <p:sp>
        <p:nvSpPr>
          <p:cNvPr id="12" name="Segnaposto piè di pagina 4">
            <a:extLst>
              <a:ext uri="{FF2B5EF4-FFF2-40B4-BE49-F238E27FC236}">
                <a16:creationId xmlns:a16="http://schemas.microsoft.com/office/drawing/2014/main" id="{92FB9487-7BD7-F244-8C90-E4CC8118DC38}"/>
              </a:ext>
            </a:extLst>
          </p:cNvPr>
          <p:cNvSpPr>
            <a:spLocks noGrp="1"/>
          </p:cNvSpPr>
          <p:nvPr>
            <p:ph type="ftr" sz="quarter" idx="3"/>
          </p:nvPr>
        </p:nvSpPr>
        <p:spPr>
          <a:xfrm>
            <a:off x="2091477" y="4879018"/>
            <a:ext cx="4961046" cy="170797"/>
          </a:xfrm>
          <a:prstGeom prst="rect">
            <a:avLst/>
          </a:prstGeom>
        </p:spPr>
        <p:txBody>
          <a:bodyPr vert="horz" lIns="91440" tIns="45720" rIns="91440" bIns="45720" rtlCol="0" anchor="ctr"/>
          <a:lstStyle>
            <a:lvl1pPr algn="ctr">
              <a:defRPr sz="900">
                <a:solidFill>
                  <a:srgbClr val="007490"/>
                </a:solidFill>
                <a:latin typeface="+mn-lt"/>
              </a:defRPr>
            </a:lvl1pPr>
          </a:lstStyle>
          <a:p>
            <a:endParaRPr lang="en-GB" dirty="0"/>
          </a:p>
        </p:txBody>
      </p:sp>
      <p:sp>
        <p:nvSpPr>
          <p:cNvPr id="13" name="Segnaposto numero diapositiva 5">
            <a:extLst>
              <a:ext uri="{FF2B5EF4-FFF2-40B4-BE49-F238E27FC236}">
                <a16:creationId xmlns:a16="http://schemas.microsoft.com/office/drawing/2014/main" id="{36AC37C5-1236-0D4D-B8CA-50FA2A0AC958}"/>
              </a:ext>
            </a:extLst>
          </p:cNvPr>
          <p:cNvSpPr>
            <a:spLocks noGrp="1"/>
          </p:cNvSpPr>
          <p:nvPr>
            <p:ph type="sldNum" sz="quarter" idx="4"/>
          </p:nvPr>
        </p:nvSpPr>
        <p:spPr>
          <a:xfrm>
            <a:off x="7052523" y="4881683"/>
            <a:ext cx="2057400" cy="170797"/>
          </a:xfrm>
          <a:prstGeom prst="rect">
            <a:avLst/>
          </a:prstGeom>
        </p:spPr>
        <p:txBody>
          <a:bodyPr vert="horz" lIns="91440" tIns="45720" rIns="91440" bIns="45720" rtlCol="0" anchor="ctr">
            <a:noAutofit/>
          </a:bodyPr>
          <a:lstStyle>
            <a:lvl1pPr algn="r">
              <a:defRPr sz="900">
                <a:solidFill>
                  <a:srgbClr val="007490"/>
                </a:solidFill>
                <a:latin typeface="+mn-lt"/>
              </a:defRPr>
            </a:lvl1pPr>
          </a:lstStyle>
          <a:p>
            <a:fld id="{F704FBA7-4665-4C38-9320-FB5559482A21}" type="slidenum">
              <a:rPr lang="en-GB" smtClean="0"/>
              <a:pPr/>
              <a:t>‹N›</a:t>
            </a:fld>
            <a:endParaRPr lang="en-GB" dirty="0"/>
          </a:p>
        </p:txBody>
      </p:sp>
      <p:pic>
        <p:nvPicPr>
          <p:cNvPr id="14" name="Immagine 5">
            <a:extLst>
              <a:ext uri="{FF2B5EF4-FFF2-40B4-BE49-F238E27FC236}">
                <a16:creationId xmlns:a16="http://schemas.microsoft.com/office/drawing/2014/main" id="{CB3F7B7A-46ED-D144-AC28-7D483A1A7C1B}"/>
              </a:ext>
            </a:extLst>
          </p:cNvPr>
          <p:cNvPicPr>
            <a:picLocks noChangeAspect="1"/>
          </p:cNvPicPr>
          <p:nvPr userDrawn="1"/>
        </p:nvPicPr>
        <p:blipFill>
          <a:blip r:embed="rId2"/>
          <a:stretch>
            <a:fillRect/>
          </a:stretch>
        </p:blipFill>
        <p:spPr>
          <a:xfrm>
            <a:off x="8443031" y="33933"/>
            <a:ext cx="636172" cy="606046"/>
          </a:xfrm>
          <a:prstGeom prst="rect">
            <a:avLst/>
          </a:prstGeom>
        </p:spPr>
      </p:pic>
      <p:pic>
        <p:nvPicPr>
          <p:cNvPr id="15" name="Picture 14">
            <a:extLst>
              <a:ext uri="{FF2B5EF4-FFF2-40B4-BE49-F238E27FC236}">
                <a16:creationId xmlns:a16="http://schemas.microsoft.com/office/drawing/2014/main" id="{FE6C745E-9132-F447-B9DD-4CDFE0ABDEA2}"/>
              </a:ext>
            </a:extLst>
          </p:cNvPr>
          <p:cNvPicPr>
            <a:picLocks noChangeAspect="1"/>
          </p:cNvPicPr>
          <p:nvPr userDrawn="1"/>
        </p:nvPicPr>
        <p:blipFill>
          <a:blip r:embed="rId3"/>
          <a:stretch>
            <a:fillRect/>
          </a:stretch>
        </p:blipFill>
        <p:spPr>
          <a:xfrm>
            <a:off x="40404" y="33934"/>
            <a:ext cx="660564" cy="519468"/>
          </a:xfrm>
          <a:prstGeom prst="rect">
            <a:avLst/>
          </a:prstGeom>
        </p:spPr>
      </p:pic>
      <p:sp>
        <p:nvSpPr>
          <p:cNvPr id="16" name="Rectangle 15">
            <a:extLst>
              <a:ext uri="{FF2B5EF4-FFF2-40B4-BE49-F238E27FC236}">
                <a16:creationId xmlns:a16="http://schemas.microsoft.com/office/drawing/2014/main" id="{5AA35B8C-3DE8-714A-9436-F829D01C0D14}"/>
              </a:ext>
            </a:extLst>
          </p:cNvPr>
          <p:cNvSpPr/>
          <p:nvPr userDrawn="1"/>
        </p:nvSpPr>
        <p:spPr>
          <a:xfrm>
            <a:off x="2832157" y="93685"/>
            <a:ext cx="3479684" cy="400110"/>
          </a:xfrm>
          <a:prstGeom prst="rect">
            <a:avLst/>
          </a:prstGeom>
        </p:spPr>
        <p:txBody>
          <a:bodyPr wrap="square">
            <a:spAutoFit/>
          </a:bodyPr>
          <a:lstStyle/>
          <a:p>
            <a:pPr algn="ctr"/>
            <a:r>
              <a:rPr lang="it-IT" sz="1000" b="1" dirty="0" err="1">
                <a:solidFill>
                  <a:srgbClr val="038F96"/>
                </a:solidFill>
                <a:effectLst/>
                <a:latin typeface="Corbel" panose="020B0503020204020204" pitchFamily="34" charset="0"/>
                <a:ea typeface="Arial Unicode MS" panose="020B0604020202020204" pitchFamily="34" charset="-128"/>
              </a:rPr>
              <a:t>eXplainable</a:t>
            </a:r>
            <a:r>
              <a:rPr lang="it-IT" sz="1000" b="1" dirty="0">
                <a:solidFill>
                  <a:srgbClr val="038F96"/>
                </a:solidFill>
                <a:effectLst/>
                <a:latin typeface="Corbel" panose="020B0503020204020204" pitchFamily="34" charset="0"/>
                <a:ea typeface="Arial Unicode MS" panose="020B0604020202020204" pitchFamily="34" charset="-128"/>
              </a:rPr>
              <a:t> </a:t>
            </a:r>
            <a:r>
              <a:rPr lang="it-IT" sz="1000" b="1" dirty="0" err="1">
                <a:solidFill>
                  <a:srgbClr val="038F96"/>
                </a:solidFill>
                <a:effectLst/>
                <a:latin typeface="Corbel" panose="020B0503020204020204" pitchFamily="34" charset="0"/>
                <a:ea typeface="Arial Unicode MS" panose="020B0604020202020204" pitchFamily="34" charset="-128"/>
              </a:rPr>
              <a:t>Artificial</a:t>
            </a:r>
            <a:r>
              <a:rPr lang="it-IT" sz="1000" b="1" dirty="0">
                <a:solidFill>
                  <a:srgbClr val="038F96"/>
                </a:solidFill>
                <a:effectLst/>
                <a:latin typeface="Corbel" panose="020B0503020204020204" pitchFamily="34" charset="0"/>
                <a:ea typeface="Arial Unicode MS" panose="020B0604020202020204" pitchFamily="34" charset="-128"/>
              </a:rPr>
              <a:t> Intelligence in </a:t>
            </a:r>
            <a:r>
              <a:rPr lang="it-IT" sz="1000" b="1" dirty="0" err="1">
                <a:solidFill>
                  <a:srgbClr val="038F96"/>
                </a:solidFill>
                <a:effectLst/>
                <a:latin typeface="Corbel" panose="020B0503020204020204" pitchFamily="34" charset="0"/>
                <a:ea typeface="Arial Unicode MS" panose="020B0604020202020204" pitchFamily="34" charset="-128"/>
              </a:rPr>
              <a:t>healthcare</a:t>
            </a:r>
            <a:r>
              <a:rPr lang="it-IT" sz="1000" b="1" dirty="0">
                <a:solidFill>
                  <a:srgbClr val="038F96"/>
                </a:solidFill>
                <a:effectLst/>
                <a:latin typeface="Corbel" panose="020B0503020204020204" pitchFamily="34" charset="0"/>
                <a:ea typeface="Arial Unicode MS" panose="020B0604020202020204" pitchFamily="34" charset="-128"/>
              </a:rPr>
              <a:t> Management </a:t>
            </a:r>
            <a:r>
              <a:rPr lang="en-GB" sz="1000" b="1" i="0" u="none" strike="noStrike" cap="none" dirty="0">
                <a:solidFill>
                  <a:srgbClr val="038F96"/>
                </a:solidFill>
                <a:effectLst/>
                <a:latin typeface="Corbel" panose="020B0503020204020204" pitchFamily="34" charset="0"/>
                <a:ea typeface="Arial Unicode MS" panose="020B0604020202020204" pitchFamily="34" charset="-128"/>
                <a:cs typeface="Arial"/>
                <a:sym typeface="Arial"/>
              </a:rPr>
              <a:t>2020-EU-IA-0098</a:t>
            </a:r>
            <a:r>
              <a:rPr lang="it-IT" sz="1000" b="1" i="0" u="none" strike="noStrike" cap="none" dirty="0">
                <a:solidFill>
                  <a:srgbClr val="038F96"/>
                </a:solidFill>
                <a:effectLst/>
                <a:latin typeface="Corbel" panose="020B0503020204020204" pitchFamily="34" charset="0"/>
                <a:ea typeface="Arial Unicode MS" panose="020B0604020202020204" pitchFamily="34" charset="-128"/>
                <a:cs typeface="Arial"/>
                <a:sym typeface="Arial"/>
              </a:rPr>
              <a:t> </a:t>
            </a:r>
            <a:endParaRPr lang="en-GB" sz="1000" b="1" i="0" u="none" strike="noStrike" cap="none" dirty="0">
              <a:solidFill>
                <a:srgbClr val="038F96"/>
              </a:solidFill>
              <a:effectLst/>
              <a:latin typeface="Corbel" panose="020B0503020204020204" pitchFamily="34" charset="0"/>
              <a:ea typeface="Arial Unicode MS" panose="020B0604020202020204" pitchFamily="34" charset="-128"/>
              <a:cs typeface="Arial"/>
              <a:sym typeface="Arial"/>
            </a:endParaRPr>
          </a:p>
        </p:txBody>
      </p:sp>
      <p:sp>
        <p:nvSpPr>
          <p:cNvPr id="17" name="Google Shape;19;p4">
            <a:extLst>
              <a:ext uri="{FF2B5EF4-FFF2-40B4-BE49-F238E27FC236}">
                <a16:creationId xmlns:a16="http://schemas.microsoft.com/office/drawing/2014/main" id="{AAF27F3E-1483-D34F-A1BB-8CAC055E8DAE}"/>
              </a:ext>
            </a:extLst>
          </p:cNvPr>
          <p:cNvSpPr/>
          <p:nvPr userDrawn="1"/>
        </p:nvSpPr>
        <p:spPr>
          <a:xfrm>
            <a:off x="0" y="5042716"/>
            <a:ext cx="9144000" cy="97800"/>
          </a:xfrm>
          <a:prstGeom prst="rect">
            <a:avLst/>
          </a:prstGeom>
          <a:gradFill flip="none" rotWithShape="1">
            <a:gsLst>
              <a:gs pos="43000">
                <a:srgbClr val="06AF9D"/>
              </a:gs>
              <a:gs pos="5000">
                <a:srgbClr val="007490"/>
              </a:gs>
              <a:gs pos="68000">
                <a:schemeClr val="bg2"/>
              </a:gs>
              <a:gs pos="99000">
                <a:schemeClr val="tx2">
                  <a:lumMod val="60000"/>
                  <a:lumOff val="40000"/>
                </a:schemeClr>
              </a:gs>
              <a:gs pos="56000">
                <a:srgbClr val="00A59A"/>
              </a:gs>
            </a:gsLst>
            <a:lin ang="0" scaled="0"/>
            <a:tileRect/>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7991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F057EB45-882E-4398-922F-E9EC60490044}"/>
              </a:ext>
            </a:extLst>
          </p:cNvPr>
          <p:cNvSpPr>
            <a:spLocks noGrp="1"/>
          </p:cNvSpPr>
          <p:nvPr>
            <p:ph type="body" idx="1"/>
          </p:nvPr>
        </p:nvSpPr>
        <p:spPr>
          <a:xfrm>
            <a:off x="630238" y="1407120"/>
            <a:ext cx="3868737" cy="619125"/>
          </a:xfrm>
        </p:spPr>
        <p:txBody>
          <a:bodyPr anchor="b">
            <a:noAutofit/>
          </a:bodyPr>
          <a:lstStyle>
            <a:lvl1pPr marL="0" indent="0">
              <a:buNone/>
              <a:defRPr sz="2000" b="0">
                <a:solidFill>
                  <a:srgbClr val="00A59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4" name="Segnaposto contenuto 3">
            <a:extLst>
              <a:ext uri="{FF2B5EF4-FFF2-40B4-BE49-F238E27FC236}">
                <a16:creationId xmlns:a16="http://schemas.microsoft.com/office/drawing/2014/main" id="{E57ABF71-2766-49BC-9FD9-05055326BF2C}"/>
              </a:ext>
            </a:extLst>
          </p:cNvPr>
          <p:cNvSpPr>
            <a:spLocks noGrp="1"/>
          </p:cNvSpPr>
          <p:nvPr>
            <p:ph sz="half" idx="2"/>
          </p:nvPr>
        </p:nvSpPr>
        <p:spPr>
          <a:xfrm>
            <a:off x="630238" y="2026245"/>
            <a:ext cx="3868737" cy="2762250"/>
          </a:xfrm>
        </p:spPr>
        <p:txBody>
          <a:bodyPr>
            <a:normAutofit/>
          </a:bodyPr>
          <a:lstStyle>
            <a:lvl1pPr>
              <a:defRPr sz="1800"/>
            </a:lvl1pPr>
            <a:lvl2pPr>
              <a:defRPr sz="1600"/>
            </a:lvl2pPr>
            <a:lvl3pPr>
              <a:defRPr sz="1400"/>
            </a:lvl3pPr>
            <a:lvl4pPr>
              <a:defRPr sz="1200"/>
            </a:lvl4pPr>
            <a:lvl5pPr>
              <a:defRPr sz="1200"/>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GB" dirty="0"/>
          </a:p>
        </p:txBody>
      </p:sp>
      <p:sp>
        <p:nvSpPr>
          <p:cNvPr id="5" name="Segnaposto testo 4">
            <a:extLst>
              <a:ext uri="{FF2B5EF4-FFF2-40B4-BE49-F238E27FC236}">
                <a16:creationId xmlns:a16="http://schemas.microsoft.com/office/drawing/2014/main" id="{3E053943-CE2D-4D29-8559-991170EFE332}"/>
              </a:ext>
            </a:extLst>
          </p:cNvPr>
          <p:cNvSpPr>
            <a:spLocks noGrp="1"/>
          </p:cNvSpPr>
          <p:nvPr>
            <p:ph type="body" sz="quarter" idx="3"/>
          </p:nvPr>
        </p:nvSpPr>
        <p:spPr>
          <a:xfrm>
            <a:off x="4629150" y="1407120"/>
            <a:ext cx="3887788" cy="619125"/>
          </a:xfrm>
        </p:spPr>
        <p:txBody>
          <a:bodyPr anchor="b">
            <a:noAutofit/>
          </a:bodyPr>
          <a:lstStyle>
            <a:lvl1pPr marL="0" indent="0">
              <a:buNone/>
              <a:defRPr sz="2000" b="0">
                <a:solidFill>
                  <a:srgbClr val="00A59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6" name="Segnaposto contenuto 5">
            <a:extLst>
              <a:ext uri="{FF2B5EF4-FFF2-40B4-BE49-F238E27FC236}">
                <a16:creationId xmlns:a16="http://schemas.microsoft.com/office/drawing/2014/main" id="{28C867B1-4158-4644-AAB7-91752E70380C}"/>
              </a:ext>
            </a:extLst>
          </p:cNvPr>
          <p:cNvSpPr>
            <a:spLocks noGrp="1"/>
          </p:cNvSpPr>
          <p:nvPr>
            <p:ph sz="quarter" idx="4"/>
          </p:nvPr>
        </p:nvSpPr>
        <p:spPr>
          <a:xfrm>
            <a:off x="4629150" y="2026245"/>
            <a:ext cx="3887788" cy="2762250"/>
          </a:xfrm>
        </p:spPr>
        <p:txBody>
          <a:bodyPr>
            <a:normAutofit/>
          </a:bodyPr>
          <a:lstStyle>
            <a:lvl1pPr>
              <a:defRPr sz="1800"/>
            </a:lvl1pPr>
            <a:lvl2pPr>
              <a:defRPr sz="1600"/>
            </a:lvl2pPr>
            <a:lvl3pPr>
              <a:defRPr sz="1400"/>
            </a:lvl3pPr>
            <a:lvl4pPr>
              <a:defRPr sz="1200"/>
            </a:lvl4pPr>
            <a:lvl5pPr>
              <a:defRPr sz="1200"/>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GB" dirty="0"/>
          </a:p>
        </p:txBody>
      </p:sp>
      <p:sp>
        <p:nvSpPr>
          <p:cNvPr id="13" name="Titolo 1">
            <a:extLst>
              <a:ext uri="{FF2B5EF4-FFF2-40B4-BE49-F238E27FC236}">
                <a16:creationId xmlns:a16="http://schemas.microsoft.com/office/drawing/2014/main" id="{24CD9E94-D67A-E14B-B33E-C1DB3D938A43}"/>
              </a:ext>
            </a:extLst>
          </p:cNvPr>
          <p:cNvSpPr>
            <a:spLocks noGrp="1"/>
          </p:cNvSpPr>
          <p:nvPr>
            <p:ph type="title"/>
          </p:nvPr>
        </p:nvSpPr>
        <p:spPr>
          <a:xfrm>
            <a:off x="628650" y="639979"/>
            <a:ext cx="7886700" cy="628434"/>
          </a:xfrm>
        </p:spPr>
        <p:txBody>
          <a:bodyPr>
            <a:noAutofit/>
          </a:bodyPr>
          <a:lstStyle>
            <a:lvl1pPr>
              <a:defRPr sz="2800"/>
            </a:lvl1pPr>
          </a:lstStyle>
          <a:p>
            <a:r>
              <a:rPr lang="it-IT" dirty="0"/>
              <a:t>Fare clic per modificare lo stile del titolo dello schema</a:t>
            </a:r>
            <a:endParaRPr lang="en-GB" dirty="0"/>
          </a:p>
        </p:txBody>
      </p:sp>
      <p:sp>
        <p:nvSpPr>
          <p:cNvPr id="14" name="Segnaposto data 3">
            <a:extLst>
              <a:ext uri="{FF2B5EF4-FFF2-40B4-BE49-F238E27FC236}">
                <a16:creationId xmlns:a16="http://schemas.microsoft.com/office/drawing/2014/main" id="{01D1A68A-C53C-F642-8B65-3A301BAA798D}"/>
              </a:ext>
            </a:extLst>
          </p:cNvPr>
          <p:cNvSpPr>
            <a:spLocks noGrp="1"/>
          </p:cNvSpPr>
          <p:nvPr>
            <p:ph type="dt" sz="half" idx="10"/>
          </p:nvPr>
        </p:nvSpPr>
        <p:spPr>
          <a:xfrm>
            <a:off x="11359" y="4879019"/>
            <a:ext cx="2057400" cy="170797"/>
          </a:xfrm>
          <a:prstGeom prst="rect">
            <a:avLst/>
          </a:prstGeom>
        </p:spPr>
        <p:txBody>
          <a:bodyPr vert="horz" lIns="91440" tIns="45720" rIns="91440" bIns="45720" rtlCol="0" anchor="ctr"/>
          <a:lstStyle>
            <a:lvl1pPr algn="l">
              <a:defRPr sz="900">
                <a:solidFill>
                  <a:srgbClr val="007490"/>
                </a:solidFill>
                <a:latin typeface="+mn-lt"/>
              </a:defRPr>
            </a:lvl1pPr>
          </a:lstStyle>
          <a:p>
            <a:fld id="{7ECF8C70-18F8-314F-826F-71E92CADF9F9}" type="datetime1">
              <a:rPr lang="it-IT" smtClean="0"/>
              <a:t>07/11/2023</a:t>
            </a:fld>
            <a:endParaRPr lang="en-GB" dirty="0"/>
          </a:p>
        </p:txBody>
      </p:sp>
      <p:sp>
        <p:nvSpPr>
          <p:cNvPr id="15" name="Segnaposto piè di pagina 4">
            <a:extLst>
              <a:ext uri="{FF2B5EF4-FFF2-40B4-BE49-F238E27FC236}">
                <a16:creationId xmlns:a16="http://schemas.microsoft.com/office/drawing/2014/main" id="{FDFEEC99-E009-8A42-A0D6-306ABDE76151}"/>
              </a:ext>
            </a:extLst>
          </p:cNvPr>
          <p:cNvSpPr>
            <a:spLocks noGrp="1"/>
          </p:cNvSpPr>
          <p:nvPr>
            <p:ph type="ftr" sz="quarter" idx="11"/>
          </p:nvPr>
        </p:nvSpPr>
        <p:spPr>
          <a:xfrm>
            <a:off x="2091477" y="4879018"/>
            <a:ext cx="4961046" cy="170797"/>
          </a:xfrm>
          <a:prstGeom prst="rect">
            <a:avLst/>
          </a:prstGeom>
        </p:spPr>
        <p:txBody>
          <a:bodyPr vert="horz" lIns="91440" tIns="45720" rIns="91440" bIns="45720" rtlCol="0" anchor="ctr"/>
          <a:lstStyle>
            <a:lvl1pPr algn="ctr">
              <a:defRPr sz="900">
                <a:solidFill>
                  <a:srgbClr val="007490"/>
                </a:solidFill>
                <a:latin typeface="+mn-lt"/>
              </a:defRPr>
            </a:lvl1pPr>
          </a:lstStyle>
          <a:p>
            <a:endParaRPr lang="en-GB" dirty="0"/>
          </a:p>
        </p:txBody>
      </p:sp>
      <p:sp>
        <p:nvSpPr>
          <p:cNvPr id="16" name="Segnaposto numero diapositiva 5">
            <a:extLst>
              <a:ext uri="{FF2B5EF4-FFF2-40B4-BE49-F238E27FC236}">
                <a16:creationId xmlns:a16="http://schemas.microsoft.com/office/drawing/2014/main" id="{2C998335-8055-CF47-896B-230F8A9FDB39}"/>
              </a:ext>
            </a:extLst>
          </p:cNvPr>
          <p:cNvSpPr>
            <a:spLocks noGrp="1"/>
          </p:cNvSpPr>
          <p:nvPr>
            <p:ph type="sldNum" sz="quarter" idx="12"/>
          </p:nvPr>
        </p:nvSpPr>
        <p:spPr>
          <a:xfrm>
            <a:off x="7052523" y="4881683"/>
            <a:ext cx="2057400" cy="170797"/>
          </a:xfrm>
          <a:prstGeom prst="rect">
            <a:avLst/>
          </a:prstGeom>
        </p:spPr>
        <p:txBody>
          <a:bodyPr vert="horz" lIns="91440" tIns="45720" rIns="91440" bIns="45720" rtlCol="0" anchor="ctr">
            <a:noAutofit/>
          </a:bodyPr>
          <a:lstStyle>
            <a:lvl1pPr algn="r">
              <a:defRPr sz="900">
                <a:solidFill>
                  <a:srgbClr val="007490"/>
                </a:solidFill>
                <a:latin typeface="+mn-lt"/>
              </a:defRPr>
            </a:lvl1pPr>
          </a:lstStyle>
          <a:p>
            <a:fld id="{F704FBA7-4665-4C38-9320-FB5559482A21}" type="slidenum">
              <a:rPr lang="en-GB" smtClean="0"/>
              <a:pPr/>
              <a:t>‹N›</a:t>
            </a:fld>
            <a:endParaRPr lang="en-GB" dirty="0"/>
          </a:p>
        </p:txBody>
      </p:sp>
      <p:pic>
        <p:nvPicPr>
          <p:cNvPr id="17" name="Immagine 5">
            <a:extLst>
              <a:ext uri="{FF2B5EF4-FFF2-40B4-BE49-F238E27FC236}">
                <a16:creationId xmlns:a16="http://schemas.microsoft.com/office/drawing/2014/main" id="{01C59BEA-0702-EC40-9E66-10411BF623D1}"/>
              </a:ext>
            </a:extLst>
          </p:cNvPr>
          <p:cNvPicPr>
            <a:picLocks noChangeAspect="1"/>
          </p:cNvPicPr>
          <p:nvPr userDrawn="1"/>
        </p:nvPicPr>
        <p:blipFill>
          <a:blip r:embed="rId2"/>
          <a:stretch>
            <a:fillRect/>
          </a:stretch>
        </p:blipFill>
        <p:spPr>
          <a:xfrm>
            <a:off x="8443031" y="33933"/>
            <a:ext cx="636172" cy="606046"/>
          </a:xfrm>
          <a:prstGeom prst="rect">
            <a:avLst/>
          </a:prstGeom>
        </p:spPr>
      </p:pic>
      <p:pic>
        <p:nvPicPr>
          <p:cNvPr id="18" name="Picture 17">
            <a:extLst>
              <a:ext uri="{FF2B5EF4-FFF2-40B4-BE49-F238E27FC236}">
                <a16:creationId xmlns:a16="http://schemas.microsoft.com/office/drawing/2014/main" id="{76B1A11F-2EC3-7E4A-BC7D-A069302B8A54}"/>
              </a:ext>
            </a:extLst>
          </p:cNvPr>
          <p:cNvPicPr>
            <a:picLocks noChangeAspect="1"/>
          </p:cNvPicPr>
          <p:nvPr userDrawn="1"/>
        </p:nvPicPr>
        <p:blipFill>
          <a:blip r:embed="rId3"/>
          <a:stretch>
            <a:fillRect/>
          </a:stretch>
        </p:blipFill>
        <p:spPr>
          <a:xfrm>
            <a:off x="40404" y="33934"/>
            <a:ext cx="660564" cy="519468"/>
          </a:xfrm>
          <a:prstGeom prst="rect">
            <a:avLst/>
          </a:prstGeom>
        </p:spPr>
      </p:pic>
      <p:sp>
        <p:nvSpPr>
          <p:cNvPr id="19" name="Rectangle 18">
            <a:extLst>
              <a:ext uri="{FF2B5EF4-FFF2-40B4-BE49-F238E27FC236}">
                <a16:creationId xmlns:a16="http://schemas.microsoft.com/office/drawing/2014/main" id="{AF22C2DF-5285-D448-A640-19CD8334BEB9}"/>
              </a:ext>
            </a:extLst>
          </p:cNvPr>
          <p:cNvSpPr/>
          <p:nvPr userDrawn="1"/>
        </p:nvSpPr>
        <p:spPr>
          <a:xfrm>
            <a:off x="2832157" y="93685"/>
            <a:ext cx="3479684" cy="400110"/>
          </a:xfrm>
          <a:prstGeom prst="rect">
            <a:avLst/>
          </a:prstGeom>
        </p:spPr>
        <p:txBody>
          <a:bodyPr wrap="square">
            <a:spAutoFit/>
          </a:bodyPr>
          <a:lstStyle/>
          <a:p>
            <a:pPr algn="ctr"/>
            <a:r>
              <a:rPr lang="it-IT" sz="1000" b="1" dirty="0" err="1">
                <a:solidFill>
                  <a:srgbClr val="038F96"/>
                </a:solidFill>
                <a:effectLst/>
                <a:latin typeface="Corbel" panose="020B0503020204020204" pitchFamily="34" charset="0"/>
                <a:ea typeface="Arial Unicode MS" panose="020B0604020202020204" pitchFamily="34" charset="-128"/>
              </a:rPr>
              <a:t>eXplainable</a:t>
            </a:r>
            <a:r>
              <a:rPr lang="it-IT" sz="1000" b="1" dirty="0">
                <a:solidFill>
                  <a:srgbClr val="038F96"/>
                </a:solidFill>
                <a:effectLst/>
                <a:latin typeface="Corbel" panose="020B0503020204020204" pitchFamily="34" charset="0"/>
                <a:ea typeface="Arial Unicode MS" panose="020B0604020202020204" pitchFamily="34" charset="-128"/>
              </a:rPr>
              <a:t> </a:t>
            </a:r>
            <a:r>
              <a:rPr lang="it-IT" sz="1000" b="1" dirty="0" err="1">
                <a:solidFill>
                  <a:srgbClr val="038F96"/>
                </a:solidFill>
                <a:effectLst/>
                <a:latin typeface="Corbel" panose="020B0503020204020204" pitchFamily="34" charset="0"/>
                <a:ea typeface="Arial Unicode MS" panose="020B0604020202020204" pitchFamily="34" charset="-128"/>
              </a:rPr>
              <a:t>Artificial</a:t>
            </a:r>
            <a:r>
              <a:rPr lang="it-IT" sz="1000" b="1" dirty="0">
                <a:solidFill>
                  <a:srgbClr val="038F96"/>
                </a:solidFill>
                <a:effectLst/>
                <a:latin typeface="Corbel" panose="020B0503020204020204" pitchFamily="34" charset="0"/>
                <a:ea typeface="Arial Unicode MS" panose="020B0604020202020204" pitchFamily="34" charset="-128"/>
              </a:rPr>
              <a:t> Intelligence in </a:t>
            </a:r>
            <a:r>
              <a:rPr lang="it-IT" sz="1000" b="1" dirty="0" err="1">
                <a:solidFill>
                  <a:srgbClr val="038F96"/>
                </a:solidFill>
                <a:effectLst/>
                <a:latin typeface="Corbel" panose="020B0503020204020204" pitchFamily="34" charset="0"/>
                <a:ea typeface="Arial Unicode MS" panose="020B0604020202020204" pitchFamily="34" charset="-128"/>
              </a:rPr>
              <a:t>healthcare</a:t>
            </a:r>
            <a:r>
              <a:rPr lang="it-IT" sz="1000" b="1" dirty="0">
                <a:solidFill>
                  <a:srgbClr val="038F96"/>
                </a:solidFill>
                <a:effectLst/>
                <a:latin typeface="Corbel" panose="020B0503020204020204" pitchFamily="34" charset="0"/>
                <a:ea typeface="Arial Unicode MS" panose="020B0604020202020204" pitchFamily="34" charset="-128"/>
              </a:rPr>
              <a:t> Management </a:t>
            </a:r>
            <a:r>
              <a:rPr lang="en-GB" sz="1000" b="1" i="0" u="none" strike="noStrike" cap="none" dirty="0">
                <a:solidFill>
                  <a:srgbClr val="038F96"/>
                </a:solidFill>
                <a:effectLst/>
                <a:latin typeface="Corbel" panose="020B0503020204020204" pitchFamily="34" charset="0"/>
                <a:ea typeface="Arial Unicode MS" panose="020B0604020202020204" pitchFamily="34" charset="-128"/>
                <a:cs typeface="Arial"/>
                <a:sym typeface="Arial"/>
              </a:rPr>
              <a:t>2020-EU-IA-0098</a:t>
            </a:r>
            <a:r>
              <a:rPr lang="it-IT" sz="1000" b="1" i="0" u="none" strike="noStrike" cap="none" dirty="0">
                <a:solidFill>
                  <a:srgbClr val="038F96"/>
                </a:solidFill>
                <a:effectLst/>
                <a:latin typeface="Corbel" panose="020B0503020204020204" pitchFamily="34" charset="0"/>
                <a:ea typeface="Arial Unicode MS" panose="020B0604020202020204" pitchFamily="34" charset="-128"/>
                <a:cs typeface="Arial"/>
                <a:sym typeface="Arial"/>
              </a:rPr>
              <a:t> </a:t>
            </a:r>
            <a:endParaRPr lang="en-GB" sz="1000" b="1" i="0" u="none" strike="noStrike" cap="none" dirty="0">
              <a:solidFill>
                <a:srgbClr val="038F96"/>
              </a:solidFill>
              <a:effectLst/>
              <a:latin typeface="Corbel" panose="020B0503020204020204" pitchFamily="34" charset="0"/>
              <a:ea typeface="Arial Unicode MS" panose="020B0604020202020204" pitchFamily="34" charset="-128"/>
              <a:cs typeface="Arial"/>
              <a:sym typeface="Arial"/>
            </a:endParaRPr>
          </a:p>
        </p:txBody>
      </p:sp>
      <p:sp>
        <p:nvSpPr>
          <p:cNvPr id="20" name="Google Shape;19;p4">
            <a:extLst>
              <a:ext uri="{FF2B5EF4-FFF2-40B4-BE49-F238E27FC236}">
                <a16:creationId xmlns:a16="http://schemas.microsoft.com/office/drawing/2014/main" id="{4F13A110-0E57-2945-BF81-113C1F1FAB7D}"/>
              </a:ext>
            </a:extLst>
          </p:cNvPr>
          <p:cNvSpPr/>
          <p:nvPr userDrawn="1"/>
        </p:nvSpPr>
        <p:spPr>
          <a:xfrm>
            <a:off x="0" y="5042716"/>
            <a:ext cx="9144000" cy="97800"/>
          </a:xfrm>
          <a:prstGeom prst="rect">
            <a:avLst/>
          </a:prstGeom>
          <a:gradFill flip="none" rotWithShape="1">
            <a:gsLst>
              <a:gs pos="43000">
                <a:srgbClr val="06AF9D"/>
              </a:gs>
              <a:gs pos="5000">
                <a:srgbClr val="007490"/>
              </a:gs>
              <a:gs pos="68000">
                <a:schemeClr val="bg2"/>
              </a:gs>
              <a:gs pos="99000">
                <a:schemeClr val="tx2">
                  <a:lumMod val="60000"/>
                  <a:lumOff val="40000"/>
                </a:schemeClr>
              </a:gs>
              <a:gs pos="56000">
                <a:srgbClr val="00A59A"/>
              </a:gs>
            </a:gsLst>
            <a:lin ang="0" scaled="0"/>
            <a:tileRect/>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2553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1BAD3D-B8DC-437D-A49C-554C13668059}"/>
              </a:ext>
            </a:extLst>
          </p:cNvPr>
          <p:cNvSpPr>
            <a:spLocks noGrp="1"/>
          </p:cNvSpPr>
          <p:nvPr>
            <p:ph type="title"/>
          </p:nvPr>
        </p:nvSpPr>
        <p:spPr/>
        <p:txBody>
          <a:bodyPr>
            <a:noAutofit/>
          </a:bodyPr>
          <a:lstStyle>
            <a:lvl1pPr>
              <a:defRPr sz="3200"/>
            </a:lvl1pPr>
          </a:lstStyle>
          <a:p>
            <a:r>
              <a:rPr lang="it-IT" dirty="0"/>
              <a:t>Fare clic per modificare lo stile del titolo dello schema</a:t>
            </a:r>
            <a:endParaRPr lang="en-GB" dirty="0"/>
          </a:p>
        </p:txBody>
      </p:sp>
      <p:sp>
        <p:nvSpPr>
          <p:cNvPr id="9" name="Segnaposto data 3">
            <a:extLst>
              <a:ext uri="{FF2B5EF4-FFF2-40B4-BE49-F238E27FC236}">
                <a16:creationId xmlns:a16="http://schemas.microsoft.com/office/drawing/2014/main" id="{282269EB-1A04-834A-AA92-D9BBF966D082}"/>
              </a:ext>
            </a:extLst>
          </p:cNvPr>
          <p:cNvSpPr>
            <a:spLocks noGrp="1"/>
          </p:cNvSpPr>
          <p:nvPr>
            <p:ph type="dt" sz="half" idx="2"/>
          </p:nvPr>
        </p:nvSpPr>
        <p:spPr>
          <a:xfrm>
            <a:off x="11359" y="4879019"/>
            <a:ext cx="2057400" cy="170797"/>
          </a:xfrm>
          <a:prstGeom prst="rect">
            <a:avLst/>
          </a:prstGeom>
        </p:spPr>
        <p:txBody>
          <a:bodyPr vert="horz" lIns="91440" tIns="45720" rIns="91440" bIns="45720" rtlCol="0" anchor="ctr"/>
          <a:lstStyle>
            <a:lvl1pPr algn="l">
              <a:defRPr sz="900">
                <a:solidFill>
                  <a:srgbClr val="007490"/>
                </a:solidFill>
                <a:latin typeface="+mn-lt"/>
              </a:defRPr>
            </a:lvl1pPr>
          </a:lstStyle>
          <a:p>
            <a:fld id="{DD16536E-9811-1346-8BEA-45F58358FF73}" type="datetime1">
              <a:rPr lang="it-IT" smtClean="0"/>
              <a:t>07/11/2023</a:t>
            </a:fld>
            <a:endParaRPr lang="en-GB" dirty="0"/>
          </a:p>
        </p:txBody>
      </p:sp>
      <p:sp>
        <p:nvSpPr>
          <p:cNvPr id="10" name="Segnaposto piè di pagina 4">
            <a:extLst>
              <a:ext uri="{FF2B5EF4-FFF2-40B4-BE49-F238E27FC236}">
                <a16:creationId xmlns:a16="http://schemas.microsoft.com/office/drawing/2014/main" id="{B9A9C320-4217-B046-B106-40E4B41E4009}"/>
              </a:ext>
            </a:extLst>
          </p:cNvPr>
          <p:cNvSpPr>
            <a:spLocks noGrp="1"/>
          </p:cNvSpPr>
          <p:nvPr>
            <p:ph type="ftr" sz="quarter" idx="3"/>
          </p:nvPr>
        </p:nvSpPr>
        <p:spPr>
          <a:xfrm>
            <a:off x="2091477" y="4879018"/>
            <a:ext cx="4961046" cy="170797"/>
          </a:xfrm>
          <a:prstGeom prst="rect">
            <a:avLst/>
          </a:prstGeom>
        </p:spPr>
        <p:txBody>
          <a:bodyPr vert="horz" lIns="91440" tIns="45720" rIns="91440" bIns="45720" rtlCol="0" anchor="ctr"/>
          <a:lstStyle>
            <a:lvl1pPr algn="ctr">
              <a:defRPr sz="900">
                <a:solidFill>
                  <a:srgbClr val="007490"/>
                </a:solidFill>
                <a:latin typeface="+mn-lt"/>
              </a:defRPr>
            </a:lvl1pPr>
          </a:lstStyle>
          <a:p>
            <a:endParaRPr lang="en-GB" dirty="0"/>
          </a:p>
        </p:txBody>
      </p:sp>
      <p:sp>
        <p:nvSpPr>
          <p:cNvPr id="11" name="Segnaposto numero diapositiva 5">
            <a:extLst>
              <a:ext uri="{FF2B5EF4-FFF2-40B4-BE49-F238E27FC236}">
                <a16:creationId xmlns:a16="http://schemas.microsoft.com/office/drawing/2014/main" id="{8721179F-B06B-8449-9FEC-C04715C9D4DA}"/>
              </a:ext>
            </a:extLst>
          </p:cNvPr>
          <p:cNvSpPr>
            <a:spLocks noGrp="1"/>
          </p:cNvSpPr>
          <p:nvPr>
            <p:ph type="sldNum" sz="quarter" idx="4"/>
          </p:nvPr>
        </p:nvSpPr>
        <p:spPr>
          <a:xfrm>
            <a:off x="7052523" y="4881683"/>
            <a:ext cx="2057400" cy="170797"/>
          </a:xfrm>
          <a:prstGeom prst="rect">
            <a:avLst/>
          </a:prstGeom>
        </p:spPr>
        <p:txBody>
          <a:bodyPr vert="horz" lIns="91440" tIns="45720" rIns="91440" bIns="45720" rtlCol="0" anchor="ctr">
            <a:noAutofit/>
          </a:bodyPr>
          <a:lstStyle>
            <a:lvl1pPr algn="r">
              <a:defRPr sz="900">
                <a:solidFill>
                  <a:srgbClr val="007490"/>
                </a:solidFill>
                <a:latin typeface="+mn-lt"/>
              </a:defRPr>
            </a:lvl1pPr>
          </a:lstStyle>
          <a:p>
            <a:fld id="{F704FBA7-4665-4C38-9320-FB5559482A21}" type="slidenum">
              <a:rPr lang="en-GB" smtClean="0"/>
              <a:pPr/>
              <a:t>‹N›</a:t>
            </a:fld>
            <a:endParaRPr lang="en-GB" dirty="0"/>
          </a:p>
        </p:txBody>
      </p:sp>
      <p:pic>
        <p:nvPicPr>
          <p:cNvPr id="12" name="Immagine 5">
            <a:extLst>
              <a:ext uri="{FF2B5EF4-FFF2-40B4-BE49-F238E27FC236}">
                <a16:creationId xmlns:a16="http://schemas.microsoft.com/office/drawing/2014/main" id="{A7313130-102F-AC41-9E2A-A464E2FD0966}"/>
              </a:ext>
            </a:extLst>
          </p:cNvPr>
          <p:cNvPicPr>
            <a:picLocks noChangeAspect="1"/>
          </p:cNvPicPr>
          <p:nvPr userDrawn="1"/>
        </p:nvPicPr>
        <p:blipFill>
          <a:blip r:embed="rId2"/>
          <a:stretch>
            <a:fillRect/>
          </a:stretch>
        </p:blipFill>
        <p:spPr>
          <a:xfrm>
            <a:off x="8443031" y="33933"/>
            <a:ext cx="636172" cy="606046"/>
          </a:xfrm>
          <a:prstGeom prst="rect">
            <a:avLst/>
          </a:prstGeom>
        </p:spPr>
      </p:pic>
      <p:pic>
        <p:nvPicPr>
          <p:cNvPr id="13" name="Picture 12">
            <a:extLst>
              <a:ext uri="{FF2B5EF4-FFF2-40B4-BE49-F238E27FC236}">
                <a16:creationId xmlns:a16="http://schemas.microsoft.com/office/drawing/2014/main" id="{8D7C077F-B290-7F4B-9C7F-6E10ABF4DE2E}"/>
              </a:ext>
            </a:extLst>
          </p:cNvPr>
          <p:cNvPicPr>
            <a:picLocks noChangeAspect="1"/>
          </p:cNvPicPr>
          <p:nvPr userDrawn="1"/>
        </p:nvPicPr>
        <p:blipFill>
          <a:blip r:embed="rId3"/>
          <a:stretch>
            <a:fillRect/>
          </a:stretch>
        </p:blipFill>
        <p:spPr>
          <a:xfrm>
            <a:off x="40404" y="33934"/>
            <a:ext cx="660564" cy="519468"/>
          </a:xfrm>
          <a:prstGeom prst="rect">
            <a:avLst/>
          </a:prstGeom>
        </p:spPr>
      </p:pic>
      <p:sp>
        <p:nvSpPr>
          <p:cNvPr id="14" name="Rectangle 13">
            <a:extLst>
              <a:ext uri="{FF2B5EF4-FFF2-40B4-BE49-F238E27FC236}">
                <a16:creationId xmlns:a16="http://schemas.microsoft.com/office/drawing/2014/main" id="{D8530585-3D7B-3C41-A8FE-9520E19BCFDA}"/>
              </a:ext>
            </a:extLst>
          </p:cNvPr>
          <p:cNvSpPr/>
          <p:nvPr userDrawn="1"/>
        </p:nvSpPr>
        <p:spPr>
          <a:xfrm>
            <a:off x="2832157" y="93685"/>
            <a:ext cx="3479684" cy="400110"/>
          </a:xfrm>
          <a:prstGeom prst="rect">
            <a:avLst/>
          </a:prstGeom>
        </p:spPr>
        <p:txBody>
          <a:bodyPr wrap="square">
            <a:spAutoFit/>
          </a:bodyPr>
          <a:lstStyle/>
          <a:p>
            <a:pPr algn="ctr"/>
            <a:r>
              <a:rPr lang="it-IT" sz="1000" b="1" dirty="0" err="1">
                <a:solidFill>
                  <a:srgbClr val="038F96"/>
                </a:solidFill>
                <a:effectLst/>
                <a:latin typeface="Corbel" panose="020B0503020204020204" pitchFamily="34" charset="0"/>
                <a:ea typeface="Arial Unicode MS" panose="020B0604020202020204" pitchFamily="34" charset="-128"/>
              </a:rPr>
              <a:t>eXplainable</a:t>
            </a:r>
            <a:r>
              <a:rPr lang="it-IT" sz="1000" b="1" dirty="0">
                <a:solidFill>
                  <a:srgbClr val="038F96"/>
                </a:solidFill>
                <a:effectLst/>
                <a:latin typeface="Corbel" panose="020B0503020204020204" pitchFamily="34" charset="0"/>
                <a:ea typeface="Arial Unicode MS" panose="020B0604020202020204" pitchFamily="34" charset="-128"/>
              </a:rPr>
              <a:t> </a:t>
            </a:r>
            <a:r>
              <a:rPr lang="it-IT" sz="1000" b="1" dirty="0" err="1">
                <a:solidFill>
                  <a:srgbClr val="038F96"/>
                </a:solidFill>
                <a:effectLst/>
                <a:latin typeface="Corbel" panose="020B0503020204020204" pitchFamily="34" charset="0"/>
                <a:ea typeface="Arial Unicode MS" panose="020B0604020202020204" pitchFamily="34" charset="-128"/>
              </a:rPr>
              <a:t>Artificial</a:t>
            </a:r>
            <a:r>
              <a:rPr lang="it-IT" sz="1000" b="1" dirty="0">
                <a:solidFill>
                  <a:srgbClr val="038F96"/>
                </a:solidFill>
                <a:effectLst/>
                <a:latin typeface="Corbel" panose="020B0503020204020204" pitchFamily="34" charset="0"/>
                <a:ea typeface="Arial Unicode MS" panose="020B0604020202020204" pitchFamily="34" charset="-128"/>
              </a:rPr>
              <a:t> Intelligence in </a:t>
            </a:r>
            <a:r>
              <a:rPr lang="it-IT" sz="1000" b="1" dirty="0" err="1">
                <a:solidFill>
                  <a:srgbClr val="038F96"/>
                </a:solidFill>
                <a:effectLst/>
                <a:latin typeface="Corbel" panose="020B0503020204020204" pitchFamily="34" charset="0"/>
                <a:ea typeface="Arial Unicode MS" panose="020B0604020202020204" pitchFamily="34" charset="-128"/>
              </a:rPr>
              <a:t>healthcare</a:t>
            </a:r>
            <a:r>
              <a:rPr lang="it-IT" sz="1000" b="1" dirty="0">
                <a:solidFill>
                  <a:srgbClr val="038F96"/>
                </a:solidFill>
                <a:effectLst/>
                <a:latin typeface="Corbel" panose="020B0503020204020204" pitchFamily="34" charset="0"/>
                <a:ea typeface="Arial Unicode MS" panose="020B0604020202020204" pitchFamily="34" charset="-128"/>
              </a:rPr>
              <a:t> Management </a:t>
            </a:r>
            <a:r>
              <a:rPr lang="en-GB" sz="1000" b="1" i="0" u="none" strike="noStrike" cap="none" dirty="0">
                <a:solidFill>
                  <a:srgbClr val="038F96"/>
                </a:solidFill>
                <a:effectLst/>
                <a:latin typeface="Corbel" panose="020B0503020204020204" pitchFamily="34" charset="0"/>
                <a:ea typeface="Arial Unicode MS" panose="020B0604020202020204" pitchFamily="34" charset="-128"/>
                <a:cs typeface="Arial"/>
                <a:sym typeface="Arial"/>
              </a:rPr>
              <a:t>2020-EU-IA-0098</a:t>
            </a:r>
            <a:r>
              <a:rPr lang="it-IT" sz="1000" b="1" i="0" u="none" strike="noStrike" cap="none" dirty="0">
                <a:solidFill>
                  <a:srgbClr val="038F96"/>
                </a:solidFill>
                <a:effectLst/>
                <a:latin typeface="Corbel" panose="020B0503020204020204" pitchFamily="34" charset="0"/>
                <a:ea typeface="Arial Unicode MS" panose="020B0604020202020204" pitchFamily="34" charset="-128"/>
                <a:cs typeface="Arial"/>
                <a:sym typeface="Arial"/>
              </a:rPr>
              <a:t> </a:t>
            </a:r>
            <a:endParaRPr lang="en-GB" sz="1000" b="1" i="0" u="none" strike="noStrike" cap="none" dirty="0">
              <a:solidFill>
                <a:srgbClr val="038F96"/>
              </a:solidFill>
              <a:effectLst/>
              <a:latin typeface="Corbel" panose="020B0503020204020204" pitchFamily="34" charset="0"/>
              <a:ea typeface="Arial Unicode MS" panose="020B0604020202020204" pitchFamily="34" charset="-128"/>
              <a:cs typeface="Arial"/>
              <a:sym typeface="Arial"/>
            </a:endParaRPr>
          </a:p>
        </p:txBody>
      </p:sp>
      <p:sp>
        <p:nvSpPr>
          <p:cNvPr id="15" name="Google Shape;19;p4">
            <a:extLst>
              <a:ext uri="{FF2B5EF4-FFF2-40B4-BE49-F238E27FC236}">
                <a16:creationId xmlns:a16="http://schemas.microsoft.com/office/drawing/2014/main" id="{8437C71B-00EB-F24A-A6BF-096F111E4CF6}"/>
              </a:ext>
            </a:extLst>
          </p:cNvPr>
          <p:cNvSpPr/>
          <p:nvPr userDrawn="1"/>
        </p:nvSpPr>
        <p:spPr>
          <a:xfrm>
            <a:off x="0" y="5042716"/>
            <a:ext cx="9144000" cy="97800"/>
          </a:xfrm>
          <a:prstGeom prst="rect">
            <a:avLst/>
          </a:prstGeom>
          <a:gradFill flip="none" rotWithShape="1">
            <a:gsLst>
              <a:gs pos="43000">
                <a:srgbClr val="06AF9D"/>
              </a:gs>
              <a:gs pos="5000">
                <a:srgbClr val="007490"/>
              </a:gs>
              <a:gs pos="68000">
                <a:schemeClr val="bg2"/>
              </a:gs>
              <a:gs pos="99000">
                <a:schemeClr val="tx2">
                  <a:lumMod val="60000"/>
                  <a:lumOff val="40000"/>
                </a:schemeClr>
              </a:gs>
              <a:gs pos="56000">
                <a:srgbClr val="00A59A"/>
              </a:gs>
            </a:gsLst>
            <a:lin ang="0" scaled="0"/>
            <a:tileRect/>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1539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8" name="Segnaposto data 3">
            <a:extLst>
              <a:ext uri="{FF2B5EF4-FFF2-40B4-BE49-F238E27FC236}">
                <a16:creationId xmlns:a16="http://schemas.microsoft.com/office/drawing/2014/main" id="{91AF2A4E-0E36-3D4A-B965-70640FF658EE}"/>
              </a:ext>
            </a:extLst>
          </p:cNvPr>
          <p:cNvSpPr>
            <a:spLocks noGrp="1"/>
          </p:cNvSpPr>
          <p:nvPr>
            <p:ph type="dt" sz="half" idx="2"/>
          </p:nvPr>
        </p:nvSpPr>
        <p:spPr>
          <a:xfrm>
            <a:off x="11359" y="4879019"/>
            <a:ext cx="2057400" cy="170797"/>
          </a:xfrm>
          <a:prstGeom prst="rect">
            <a:avLst/>
          </a:prstGeom>
        </p:spPr>
        <p:txBody>
          <a:bodyPr vert="horz" lIns="91440" tIns="45720" rIns="91440" bIns="45720" rtlCol="0" anchor="ctr"/>
          <a:lstStyle>
            <a:lvl1pPr algn="l">
              <a:defRPr sz="900">
                <a:solidFill>
                  <a:srgbClr val="007490"/>
                </a:solidFill>
                <a:latin typeface="+mn-lt"/>
              </a:defRPr>
            </a:lvl1pPr>
          </a:lstStyle>
          <a:p>
            <a:fld id="{885ADB8C-CC4B-C045-B286-ED1A402AB5C1}" type="datetime1">
              <a:rPr lang="it-IT" smtClean="0"/>
              <a:t>07/11/2023</a:t>
            </a:fld>
            <a:endParaRPr lang="en-GB" dirty="0"/>
          </a:p>
        </p:txBody>
      </p:sp>
      <p:sp>
        <p:nvSpPr>
          <p:cNvPr id="9" name="Segnaposto piè di pagina 4">
            <a:extLst>
              <a:ext uri="{FF2B5EF4-FFF2-40B4-BE49-F238E27FC236}">
                <a16:creationId xmlns:a16="http://schemas.microsoft.com/office/drawing/2014/main" id="{B10ECBFC-8190-6044-A08B-58F643957906}"/>
              </a:ext>
            </a:extLst>
          </p:cNvPr>
          <p:cNvSpPr>
            <a:spLocks noGrp="1"/>
          </p:cNvSpPr>
          <p:nvPr>
            <p:ph type="ftr" sz="quarter" idx="3"/>
          </p:nvPr>
        </p:nvSpPr>
        <p:spPr>
          <a:xfrm>
            <a:off x="2091477" y="4879018"/>
            <a:ext cx="4961046" cy="170797"/>
          </a:xfrm>
          <a:prstGeom prst="rect">
            <a:avLst/>
          </a:prstGeom>
        </p:spPr>
        <p:txBody>
          <a:bodyPr vert="horz" lIns="91440" tIns="45720" rIns="91440" bIns="45720" rtlCol="0" anchor="ctr"/>
          <a:lstStyle>
            <a:lvl1pPr algn="ctr">
              <a:defRPr sz="900">
                <a:solidFill>
                  <a:srgbClr val="007490"/>
                </a:solidFill>
                <a:latin typeface="+mn-lt"/>
              </a:defRPr>
            </a:lvl1pPr>
          </a:lstStyle>
          <a:p>
            <a:endParaRPr lang="en-GB" dirty="0"/>
          </a:p>
        </p:txBody>
      </p:sp>
      <p:sp>
        <p:nvSpPr>
          <p:cNvPr id="10" name="Segnaposto numero diapositiva 5">
            <a:extLst>
              <a:ext uri="{FF2B5EF4-FFF2-40B4-BE49-F238E27FC236}">
                <a16:creationId xmlns:a16="http://schemas.microsoft.com/office/drawing/2014/main" id="{AF0D448D-D954-E142-B86F-E7E7262B8987}"/>
              </a:ext>
            </a:extLst>
          </p:cNvPr>
          <p:cNvSpPr>
            <a:spLocks noGrp="1"/>
          </p:cNvSpPr>
          <p:nvPr>
            <p:ph type="sldNum" sz="quarter" idx="4"/>
          </p:nvPr>
        </p:nvSpPr>
        <p:spPr>
          <a:xfrm>
            <a:off x="7052523" y="4881683"/>
            <a:ext cx="2057400" cy="170797"/>
          </a:xfrm>
          <a:prstGeom prst="rect">
            <a:avLst/>
          </a:prstGeom>
        </p:spPr>
        <p:txBody>
          <a:bodyPr vert="horz" lIns="91440" tIns="45720" rIns="91440" bIns="45720" rtlCol="0" anchor="ctr">
            <a:noAutofit/>
          </a:bodyPr>
          <a:lstStyle>
            <a:lvl1pPr algn="r">
              <a:defRPr sz="900">
                <a:solidFill>
                  <a:srgbClr val="007490"/>
                </a:solidFill>
                <a:latin typeface="+mn-lt"/>
              </a:defRPr>
            </a:lvl1pPr>
          </a:lstStyle>
          <a:p>
            <a:fld id="{F704FBA7-4665-4C38-9320-FB5559482A21}" type="slidenum">
              <a:rPr lang="en-GB" smtClean="0"/>
              <a:pPr/>
              <a:t>‹N›</a:t>
            </a:fld>
            <a:endParaRPr lang="en-GB" dirty="0"/>
          </a:p>
        </p:txBody>
      </p:sp>
      <p:pic>
        <p:nvPicPr>
          <p:cNvPr id="11" name="Immagine 5">
            <a:extLst>
              <a:ext uri="{FF2B5EF4-FFF2-40B4-BE49-F238E27FC236}">
                <a16:creationId xmlns:a16="http://schemas.microsoft.com/office/drawing/2014/main" id="{28F14AD2-A2AD-B64D-9218-4D2ED97AF11F}"/>
              </a:ext>
            </a:extLst>
          </p:cNvPr>
          <p:cNvPicPr>
            <a:picLocks noChangeAspect="1"/>
          </p:cNvPicPr>
          <p:nvPr userDrawn="1"/>
        </p:nvPicPr>
        <p:blipFill>
          <a:blip r:embed="rId2"/>
          <a:stretch>
            <a:fillRect/>
          </a:stretch>
        </p:blipFill>
        <p:spPr>
          <a:xfrm>
            <a:off x="8443031" y="33933"/>
            <a:ext cx="636172" cy="606046"/>
          </a:xfrm>
          <a:prstGeom prst="rect">
            <a:avLst/>
          </a:prstGeom>
        </p:spPr>
      </p:pic>
      <p:pic>
        <p:nvPicPr>
          <p:cNvPr id="12" name="Picture 11">
            <a:extLst>
              <a:ext uri="{FF2B5EF4-FFF2-40B4-BE49-F238E27FC236}">
                <a16:creationId xmlns:a16="http://schemas.microsoft.com/office/drawing/2014/main" id="{B36ACE83-9D18-B04F-87EC-9E13AE86F54B}"/>
              </a:ext>
            </a:extLst>
          </p:cNvPr>
          <p:cNvPicPr>
            <a:picLocks noChangeAspect="1"/>
          </p:cNvPicPr>
          <p:nvPr userDrawn="1"/>
        </p:nvPicPr>
        <p:blipFill>
          <a:blip r:embed="rId3"/>
          <a:stretch>
            <a:fillRect/>
          </a:stretch>
        </p:blipFill>
        <p:spPr>
          <a:xfrm>
            <a:off x="40404" y="33934"/>
            <a:ext cx="660564" cy="519468"/>
          </a:xfrm>
          <a:prstGeom prst="rect">
            <a:avLst/>
          </a:prstGeom>
        </p:spPr>
      </p:pic>
      <p:sp>
        <p:nvSpPr>
          <p:cNvPr id="13" name="Rectangle 12">
            <a:extLst>
              <a:ext uri="{FF2B5EF4-FFF2-40B4-BE49-F238E27FC236}">
                <a16:creationId xmlns:a16="http://schemas.microsoft.com/office/drawing/2014/main" id="{1A8281DA-81FB-C443-990B-F067734ACA65}"/>
              </a:ext>
            </a:extLst>
          </p:cNvPr>
          <p:cNvSpPr/>
          <p:nvPr userDrawn="1"/>
        </p:nvSpPr>
        <p:spPr>
          <a:xfrm>
            <a:off x="2832157" y="93685"/>
            <a:ext cx="3479684" cy="400110"/>
          </a:xfrm>
          <a:prstGeom prst="rect">
            <a:avLst/>
          </a:prstGeom>
        </p:spPr>
        <p:txBody>
          <a:bodyPr wrap="square">
            <a:spAutoFit/>
          </a:bodyPr>
          <a:lstStyle/>
          <a:p>
            <a:pPr algn="ctr"/>
            <a:r>
              <a:rPr lang="it-IT" sz="1000" b="1" dirty="0" err="1">
                <a:solidFill>
                  <a:srgbClr val="038F96"/>
                </a:solidFill>
                <a:effectLst/>
                <a:latin typeface="Corbel" panose="020B0503020204020204" pitchFamily="34" charset="0"/>
                <a:ea typeface="Arial Unicode MS" panose="020B0604020202020204" pitchFamily="34" charset="-128"/>
              </a:rPr>
              <a:t>eXplainable</a:t>
            </a:r>
            <a:r>
              <a:rPr lang="it-IT" sz="1000" b="1" dirty="0">
                <a:solidFill>
                  <a:srgbClr val="038F96"/>
                </a:solidFill>
                <a:effectLst/>
                <a:latin typeface="Corbel" panose="020B0503020204020204" pitchFamily="34" charset="0"/>
                <a:ea typeface="Arial Unicode MS" panose="020B0604020202020204" pitchFamily="34" charset="-128"/>
              </a:rPr>
              <a:t> </a:t>
            </a:r>
            <a:r>
              <a:rPr lang="it-IT" sz="1000" b="1" dirty="0" err="1">
                <a:solidFill>
                  <a:srgbClr val="038F96"/>
                </a:solidFill>
                <a:effectLst/>
                <a:latin typeface="Corbel" panose="020B0503020204020204" pitchFamily="34" charset="0"/>
                <a:ea typeface="Arial Unicode MS" panose="020B0604020202020204" pitchFamily="34" charset="-128"/>
              </a:rPr>
              <a:t>Artificial</a:t>
            </a:r>
            <a:r>
              <a:rPr lang="it-IT" sz="1000" b="1" dirty="0">
                <a:solidFill>
                  <a:srgbClr val="038F96"/>
                </a:solidFill>
                <a:effectLst/>
                <a:latin typeface="Corbel" panose="020B0503020204020204" pitchFamily="34" charset="0"/>
                <a:ea typeface="Arial Unicode MS" panose="020B0604020202020204" pitchFamily="34" charset="-128"/>
              </a:rPr>
              <a:t> Intelligence in </a:t>
            </a:r>
            <a:r>
              <a:rPr lang="it-IT" sz="1000" b="1" dirty="0" err="1">
                <a:solidFill>
                  <a:srgbClr val="038F96"/>
                </a:solidFill>
                <a:effectLst/>
                <a:latin typeface="Corbel" panose="020B0503020204020204" pitchFamily="34" charset="0"/>
                <a:ea typeface="Arial Unicode MS" panose="020B0604020202020204" pitchFamily="34" charset="-128"/>
              </a:rPr>
              <a:t>healthcare</a:t>
            </a:r>
            <a:r>
              <a:rPr lang="it-IT" sz="1000" b="1" dirty="0">
                <a:solidFill>
                  <a:srgbClr val="038F96"/>
                </a:solidFill>
                <a:effectLst/>
                <a:latin typeface="Corbel" panose="020B0503020204020204" pitchFamily="34" charset="0"/>
                <a:ea typeface="Arial Unicode MS" panose="020B0604020202020204" pitchFamily="34" charset="-128"/>
              </a:rPr>
              <a:t> Management </a:t>
            </a:r>
            <a:r>
              <a:rPr lang="en-GB" sz="1000" b="1" i="0" u="none" strike="noStrike" cap="none" dirty="0">
                <a:solidFill>
                  <a:srgbClr val="038F96"/>
                </a:solidFill>
                <a:effectLst/>
                <a:latin typeface="Corbel" panose="020B0503020204020204" pitchFamily="34" charset="0"/>
                <a:ea typeface="Arial Unicode MS" panose="020B0604020202020204" pitchFamily="34" charset="-128"/>
                <a:cs typeface="Arial"/>
                <a:sym typeface="Arial"/>
              </a:rPr>
              <a:t>2020-EU-IA-0098</a:t>
            </a:r>
            <a:r>
              <a:rPr lang="it-IT" sz="1000" b="1" i="0" u="none" strike="noStrike" cap="none" dirty="0">
                <a:solidFill>
                  <a:srgbClr val="038F96"/>
                </a:solidFill>
                <a:effectLst/>
                <a:latin typeface="Corbel" panose="020B0503020204020204" pitchFamily="34" charset="0"/>
                <a:ea typeface="Arial Unicode MS" panose="020B0604020202020204" pitchFamily="34" charset="-128"/>
                <a:cs typeface="Arial"/>
                <a:sym typeface="Arial"/>
              </a:rPr>
              <a:t> </a:t>
            </a:r>
            <a:endParaRPr lang="en-GB" sz="1000" b="1" i="0" u="none" strike="noStrike" cap="none" dirty="0">
              <a:solidFill>
                <a:srgbClr val="038F96"/>
              </a:solidFill>
              <a:effectLst/>
              <a:latin typeface="Corbel" panose="020B0503020204020204" pitchFamily="34" charset="0"/>
              <a:ea typeface="Arial Unicode MS" panose="020B0604020202020204" pitchFamily="34" charset="-128"/>
              <a:cs typeface="Arial"/>
              <a:sym typeface="Arial"/>
            </a:endParaRPr>
          </a:p>
        </p:txBody>
      </p:sp>
      <p:sp>
        <p:nvSpPr>
          <p:cNvPr id="14" name="Google Shape;19;p4">
            <a:extLst>
              <a:ext uri="{FF2B5EF4-FFF2-40B4-BE49-F238E27FC236}">
                <a16:creationId xmlns:a16="http://schemas.microsoft.com/office/drawing/2014/main" id="{2E0C4877-35FF-FB43-9B31-4D32817DE31D}"/>
              </a:ext>
            </a:extLst>
          </p:cNvPr>
          <p:cNvSpPr/>
          <p:nvPr userDrawn="1"/>
        </p:nvSpPr>
        <p:spPr>
          <a:xfrm>
            <a:off x="0" y="5042716"/>
            <a:ext cx="9144000" cy="97800"/>
          </a:xfrm>
          <a:prstGeom prst="rect">
            <a:avLst/>
          </a:prstGeom>
          <a:gradFill flip="none" rotWithShape="1">
            <a:gsLst>
              <a:gs pos="43000">
                <a:srgbClr val="06AF9D"/>
              </a:gs>
              <a:gs pos="5000">
                <a:srgbClr val="007490"/>
              </a:gs>
              <a:gs pos="68000">
                <a:schemeClr val="bg2"/>
              </a:gs>
              <a:gs pos="99000">
                <a:schemeClr val="tx2">
                  <a:lumMod val="60000"/>
                  <a:lumOff val="40000"/>
                </a:schemeClr>
              </a:gs>
              <a:gs pos="56000">
                <a:srgbClr val="00A59A"/>
              </a:gs>
            </a:gsLst>
            <a:lin ang="0" scaled="0"/>
            <a:tileRect/>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9140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F058AA-9829-4646-B70A-4CDDD6CCF57C}"/>
              </a:ext>
            </a:extLst>
          </p:cNvPr>
          <p:cNvSpPr>
            <a:spLocks noGrp="1"/>
          </p:cNvSpPr>
          <p:nvPr>
            <p:ph type="title"/>
          </p:nvPr>
        </p:nvSpPr>
        <p:spPr>
          <a:xfrm>
            <a:off x="811392" y="558559"/>
            <a:ext cx="2949575" cy="1200150"/>
          </a:xfrm>
        </p:spPr>
        <p:txBody>
          <a:bodyPr anchor="b">
            <a:noAutofit/>
          </a:bodyPr>
          <a:lstStyle>
            <a:lvl1pPr>
              <a:defRPr sz="2400">
                <a:solidFill>
                  <a:srgbClr val="00A59A"/>
                </a:solidFill>
              </a:defRPr>
            </a:lvl1pPr>
          </a:lstStyle>
          <a:p>
            <a:r>
              <a:rPr lang="it-IT" dirty="0"/>
              <a:t>Fare clic per modificare lo stile del titolo dello schema</a:t>
            </a:r>
            <a:endParaRPr lang="en-GB" dirty="0"/>
          </a:p>
        </p:txBody>
      </p:sp>
      <p:sp>
        <p:nvSpPr>
          <p:cNvPr id="3" name="Segnaposto contenuto 2">
            <a:extLst>
              <a:ext uri="{FF2B5EF4-FFF2-40B4-BE49-F238E27FC236}">
                <a16:creationId xmlns:a16="http://schemas.microsoft.com/office/drawing/2014/main" id="{B9ECDC0B-472A-4CA2-A3C2-4B241092BC28}"/>
              </a:ext>
            </a:extLst>
          </p:cNvPr>
          <p:cNvSpPr>
            <a:spLocks noGrp="1"/>
          </p:cNvSpPr>
          <p:nvPr>
            <p:ph idx="1"/>
          </p:nvPr>
        </p:nvSpPr>
        <p:spPr>
          <a:xfrm>
            <a:off x="3887788" y="558559"/>
            <a:ext cx="4444820" cy="4052888"/>
          </a:xfrm>
        </p:spPr>
        <p:txBody>
          <a:bodyPr>
            <a:normAutofit/>
          </a:bodyPr>
          <a:lstStyle>
            <a:lvl1pPr marL="228600" indent="-228600">
              <a:buClr>
                <a:srgbClr val="038F96"/>
              </a:buClr>
              <a:buFont typeface="Wingdings" panose="05000000000000000000" pitchFamily="2" charset="2"/>
              <a:buChar char="§"/>
              <a:defRPr sz="2800"/>
            </a:lvl1pPr>
            <a:lvl2pPr marL="685800" indent="-228600">
              <a:buClr>
                <a:srgbClr val="00A59A"/>
              </a:buClr>
              <a:buFont typeface="Wingdings" panose="05000000000000000000" pitchFamily="2" charset="2"/>
              <a:buChar char="§"/>
              <a:defRPr sz="2400"/>
            </a:lvl2pPr>
            <a:lvl3pPr marL="1143000" indent="-228600">
              <a:buClr>
                <a:srgbClr val="06AF9D"/>
              </a:buClr>
              <a:buFont typeface="Wingdings" panose="05000000000000000000" pitchFamily="2" charset="2"/>
              <a:buChar char="§"/>
              <a:defRPr sz="2000"/>
            </a:lvl3pPr>
            <a:lvl4pPr marL="1600200" indent="-228600">
              <a:buClr>
                <a:srgbClr val="06AF9D"/>
              </a:buClr>
              <a:buFont typeface="Wingdings" panose="05000000000000000000" pitchFamily="2" charset="2"/>
              <a:buChar char="§"/>
              <a:defRPr sz="1800"/>
            </a:lvl4pPr>
            <a:lvl5pPr marL="2057400" indent="-228600">
              <a:buClr>
                <a:srgbClr val="06AF9D"/>
              </a:buClr>
              <a:buFont typeface="Wingdings" panose="05000000000000000000" pitchFamily="2" charset="2"/>
              <a:buChar char="§"/>
              <a:defRPr sz="1800"/>
            </a:lvl5pPr>
            <a:lvl6pPr>
              <a:defRPr sz="2000"/>
            </a:lvl6pPr>
            <a:lvl7pPr>
              <a:defRPr sz="2000"/>
            </a:lvl7pPr>
            <a:lvl8pPr>
              <a:defRPr sz="2000"/>
            </a:lvl8pPr>
            <a:lvl9pPr>
              <a:defRPr sz="20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GB" dirty="0"/>
          </a:p>
        </p:txBody>
      </p:sp>
      <p:sp>
        <p:nvSpPr>
          <p:cNvPr id="4" name="Segnaposto testo 3">
            <a:extLst>
              <a:ext uri="{FF2B5EF4-FFF2-40B4-BE49-F238E27FC236}">
                <a16:creationId xmlns:a16="http://schemas.microsoft.com/office/drawing/2014/main" id="{071FEADA-93E2-4C1A-B704-FCFB46EC2303}"/>
              </a:ext>
            </a:extLst>
          </p:cNvPr>
          <p:cNvSpPr>
            <a:spLocks noGrp="1"/>
          </p:cNvSpPr>
          <p:nvPr>
            <p:ph type="body" sz="half" idx="2"/>
          </p:nvPr>
        </p:nvSpPr>
        <p:spPr>
          <a:xfrm>
            <a:off x="811392" y="1758709"/>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11" name="Segnaposto data 3">
            <a:extLst>
              <a:ext uri="{FF2B5EF4-FFF2-40B4-BE49-F238E27FC236}">
                <a16:creationId xmlns:a16="http://schemas.microsoft.com/office/drawing/2014/main" id="{B8284187-F54A-9E4E-AC65-9FAAF302C96C}"/>
              </a:ext>
            </a:extLst>
          </p:cNvPr>
          <p:cNvSpPr>
            <a:spLocks noGrp="1"/>
          </p:cNvSpPr>
          <p:nvPr>
            <p:ph type="dt" sz="half" idx="10"/>
          </p:nvPr>
        </p:nvSpPr>
        <p:spPr>
          <a:xfrm>
            <a:off x="11359" y="4879019"/>
            <a:ext cx="2057400" cy="170797"/>
          </a:xfrm>
          <a:prstGeom prst="rect">
            <a:avLst/>
          </a:prstGeom>
        </p:spPr>
        <p:txBody>
          <a:bodyPr vert="horz" lIns="91440" tIns="45720" rIns="91440" bIns="45720" rtlCol="0" anchor="ctr"/>
          <a:lstStyle>
            <a:lvl1pPr algn="l">
              <a:defRPr sz="900">
                <a:solidFill>
                  <a:srgbClr val="007490"/>
                </a:solidFill>
                <a:latin typeface="+mn-lt"/>
              </a:defRPr>
            </a:lvl1pPr>
          </a:lstStyle>
          <a:p>
            <a:fld id="{C701AAD4-EB8A-7049-BD27-7FF3AE7E8814}" type="datetime1">
              <a:rPr lang="it-IT" smtClean="0"/>
              <a:t>07/11/2023</a:t>
            </a:fld>
            <a:endParaRPr lang="en-GB" dirty="0"/>
          </a:p>
        </p:txBody>
      </p:sp>
      <p:sp>
        <p:nvSpPr>
          <p:cNvPr id="12" name="Segnaposto piè di pagina 4">
            <a:extLst>
              <a:ext uri="{FF2B5EF4-FFF2-40B4-BE49-F238E27FC236}">
                <a16:creationId xmlns:a16="http://schemas.microsoft.com/office/drawing/2014/main" id="{56ABACAD-F1F2-0F4D-8518-3D007FC0BE32}"/>
              </a:ext>
            </a:extLst>
          </p:cNvPr>
          <p:cNvSpPr>
            <a:spLocks noGrp="1"/>
          </p:cNvSpPr>
          <p:nvPr>
            <p:ph type="ftr" sz="quarter" idx="3"/>
          </p:nvPr>
        </p:nvSpPr>
        <p:spPr>
          <a:xfrm>
            <a:off x="2091477" y="4879018"/>
            <a:ext cx="4961046" cy="170797"/>
          </a:xfrm>
          <a:prstGeom prst="rect">
            <a:avLst/>
          </a:prstGeom>
        </p:spPr>
        <p:txBody>
          <a:bodyPr vert="horz" lIns="91440" tIns="45720" rIns="91440" bIns="45720" rtlCol="0" anchor="ctr"/>
          <a:lstStyle>
            <a:lvl1pPr algn="ctr">
              <a:defRPr sz="900">
                <a:solidFill>
                  <a:srgbClr val="007490"/>
                </a:solidFill>
                <a:latin typeface="+mn-lt"/>
              </a:defRPr>
            </a:lvl1pPr>
          </a:lstStyle>
          <a:p>
            <a:endParaRPr lang="en-GB" dirty="0"/>
          </a:p>
        </p:txBody>
      </p:sp>
      <p:sp>
        <p:nvSpPr>
          <p:cNvPr id="13" name="Segnaposto numero diapositiva 5">
            <a:extLst>
              <a:ext uri="{FF2B5EF4-FFF2-40B4-BE49-F238E27FC236}">
                <a16:creationId xmlns:a16="http://schemas.microsoft.com/office/drawing/2014/main" id="{933B9ACE-7CB0-A546-88D8-39D51F606A0D}"/>
              </a:ext>
            </a:extLst>
          </p:cNvPr>
          <p:cNvSpPr>
            <a:spLocks noGrp="1"/>
          </p:cNvSpPr>
          <p:nvPr>
            <p:ph type="sldNum" sz="quarter" idx="4"/>
          </p:nvPr>
        </p:nvSpPr>
        <p:spPr>
          <a:xfrm>
            <a:off x="7052523" y="4881683"/>
            <a:ext cx="2057400" cy="170797"/>
          </a:xfrm>
          <a:prstGeom prst="rect">
            <a:avLst/>
          </a:prstGeom>
        </p:spPr>
        <p:txBody>
          <a:bodyPr vert="horz" lIns="91440" tIns="45720" rIns="91440" bIns="45720" rtlCol="0" anchor="ctr">
            <a:noAutofit/>
          </a:bodyPr>
          <a:lstStyle>
            <a:lvl1pPr algn="r">
              <a:defRPr sz="900">
                <a:solidFill>
                  <a:srgbClr val="007490"/>
                </a:solidFill>
                <a:latin typeface="+mn-lt"/>
              </a:defRPr>
            </a:lvl1pPr>
          </a:lstStyle>
          <a:p>
            <a:fld id="{F704FBA7-4665-4C38-9320-FB5559482A21}" type="slidenum">
              <a:rPr lang="en-GB" smtClean="0"/>
              <a:pPr/>
              <a:t>‹N›</a:t>
            </a:fld>
            <a:endParaRPr lang="en-GB" dirty="0"/>
          </a:p>
        </p:txBody>
      </p:sp>
      <p:pic>
        <p:nvPicPr>
          <p:cNvPr id="14" name="Immagine 5">
            <a:extLst>
              <a:ext uri="{FF2B5EF4-FFF2-40B4-BE49-F238E27FC236}">
                <a16:creationId xmlns:a16="http://schemas.microsoft.com/office/drawing/2014/main" id="{F39FC237-F709-ED4F-98CC-52999A0584C2}"/>
              </a:ext>
            </a:extLst>
          </p:cNvPr>
          <p:cNvPicPr>
            <a:picLocks noChangeAspect="1"/>
          </p:cNvPicPr>
          <p:nvPr userDrawn="1"/>
        </p:nvPicPr>
        <p:blipFill>
          <a:blip r:embed="rId2"/>
          <a:stretch>
            <a:fillRect/>
          </a:stretch>
        </p:blipFill>
        <p:spPr>
          <a:xfrm>
            <a:off x="8443031" y="33933"/>
            <a:ext cx="636172" cy="606046"/>
          </a:xfrm>
          <a:prstGeom prst="rect">
            <a:avLst/>
          </a:prstGeom>
        </p:spPr>
      </p:pic>
      <p:pic>
        <p:nvPicPr>
          <p:cNvPr id="15" name="Picture 14">
            <a:extLst>
              <a:ext uri="{FF2B5EF4-FFF2-40B4-BE49-F238E27FC236}">
                <a16:creationId xmlns:a16="http://schemas.microsoft.com/office/drawing/2014/main" id="{CA48BB7C-9A3B-6947-AC9F-E0707D365535}"/>
              </a:ext>
            </a:extLst>
          </p:cNvPr>
          <p:cNvPicPr>
            <a:picLocks noChangeAspect="1"/>
          </p:cNvPicPr>
          <p:nvPr userDrawn="1"/>
        </p:nvPicPr>
        <p:blipFill>
          <a:blip r:embed="rId3"/>
          <a:stretch>
            <a:fillRect/>
          </a:stretch>
        </p:blipFill>
        <p:spPr>
          <a:xfrm>
            <a:off x="40404" y="33934"/>
            <a:ext cx="660564" cy="519468"/>
          </a:xfrm>
          <a:prstGeom prst="rect">
            <a:avLst/>
          </a:prstGeom>
        </p:spPr>
      </p:pic>
      <p:sp>
        <p:nvSpPr>
          <p:cNvPr id="16" name="Rectangle 15">
            <a:extLst>
              <a:ext uri="{FF2B5EF4-FFF2-40B4-BE49-F238E27FC236}">
                <a16:creationId xmlns:a16="http://schemas.microsoft.com/office/drawing/2014/main" id="{C4413C81-D559-464F-92CB-E3C839F792EA}"/>
              </a:ext>
            </a:extLst>
          </p:cNvPr>
          <p:cNvSpPr/>
          <p:nvPr userDrawn="1"/>
        </p:nvSpPr>
        <p:spPr>
          <a:xfrm>
            <a:off x="2832157" y="93685"/>
            <a:ext cx="3479684" cy="400110"/>
          </a:xfrm>
          <a:prstGeom prst="rect">
            <a:avLst/>
          </a:prstGeom>
        </p:spPr>
        <p:txBody>
          <a:bodyPr wrap="square">
            <a:spAutoFit/>
          </a:bodyPr>
          <a:lstStyle/>
          <a:p>
            <a:pPr algn="ctr"/>
            <a:r>
              <a:rPr lang="it-IT" sz="1000" b="1" dirty="0" err="1">
                <a:solidFill>
                  <a:srgbClr val="038F96"/>
                </a:solidFill>
                <a:effectLst/>
                <a:latin typeface="Corbel" panose="020B0503020204020204" pitchFamily="34" charset="0"/>
                <a:ea typeface="Arial Unicode MS" panose="020B0604020202020204" pitchFamily="34" charset="-128"/>
              </a:rPr>
              <a:t>eXplainable</a:t>
            </a:r>
            <a:r>
              <a:rPr lang="it-IT" sz="1000" b="1" dirty="0">
                <a:solidFill>
                  <a:srgbClr val="038F96"/>
                </a:solidFill>
                <a:effectLst/>
                <a:latin typeface="Corbel" panose="020B0503020204020204" pitchFamily="34" charset="0"/>
                <a:ea typeface="Arial Unicode MS" panose="020B0604020202020204" pitchFamily="34" charset="-128"/>
              </a:rPr>
              <a:t> </a:t>
            </a:r>
            <a:r>
              <a:rPr lang="it-IT" sz="1000" b="1" dirty="0" err="1">
                <a:solidFill>
                  <a:srgbClr val="038F96"/>
                </a:solidFill>
                <a:effectLst/>
                <a:latin typeface="Corbel" panose="020B0503020204020204" pitchFamily="34" charset="0"/>
                <a:ea typeface="Arial Unicode MS" panose="020B0604020202020204" pitchFamily="34" charset="-128"/>
              </a:rPr>
              <a:t>Artificial</a:t>
            </a:r>
            <a:r>
              <a:rPr lang="it-IT" sz="1000" b="1" dirty="0">
                <a:solidFill>
                  <a:srgbClr val="038F96"/>
                </a:solidFill>
                <a:effectLst/>
                <a:latin typeface="Corbel" panose="020B0503020204020204" pitchFamily="34" charset="0"/>
                <a:ea typeface="Arial Unicode MS" panose="020B0604020202020204" pitchFamily="34" charset="-128"/>
              </a:rPr>
              <a:t> Intelligence in </a:t>
            </a:r>
            <a:r>
              <a:rPr lang="it-IT" sz="1000" b="1" dirty="0" err="1">
                <a:solidFill>
                  <a:srgbClr val="038F96"/>
                </a:solidFill>
                <a:effectLst/>
                <a:latin typeface="Corbel" panose="020B0503020204020204" pitchFamily="34" charset="0"/>
                <a:ea typeface="Arial Unicode MS" panose="020B0604020202020204" pitchFamily="34" charset="-128"/>
              </a:rPr>
              <a:t>healthcare</a:t>
            </a:r>
            <a:r>
              <a:rPr lang="it-IT" sz="1000" b="1" dirty="0">
                <a:solidFill>
                  <a:srgbClr val="038F96"/>
                </a:solidFill>
                <a:effectLst/>
                <a:latin typeface="Corbel" panose="020B0503020204020204" pitchFamily="34" charset="0"/>
                <a:ea typeface="Arial Unicode MS" panose="020B0604020202020204" pitchFamily="34" charset="-128"/>
              </a:rPr>
              <a:t> Management </a:t>
            </a:r>
            <a:r>
              <a:rPr lang="en-GB" sz="1000" b="1" i="0" u="none" strike="noStrike" cap="none" dirty="0">
                <a:solidFill>
                  <a:srgbClr val="038F96"/>
                </a:solidFill>
                <a:effectLst/>
                <a:latin typeface="Corbel" panose="020B0503020204020204" pitchFamily="34" charset="0"/>
                <a:ea typeface="Arial Unicode MS" panose="020B0604020202020204" pitchFamily="34" charset="-128"/>
                <a:cs typeface="Arial"/>
                <a:sym typeface="Arial"/>
              </a:rPr>
              <a:t>2020-EU-IA-0098</a:t>
            </a:r>
            <a:r>
              <a:rPr lang="it-IT" sz="1000" b="1" i="0" u="none" strike="noStrike" cap="none" dirty="0">
                <a:solidFill>
                  <a:srgbClr val="038F96"/>
                </a:solidFill>
                <a:effectLst/>
                <a:latin typeface="Corbel" panose="020B0503020204020204" pitchFamily="34" charset="0"/>
                <a:ea typeface="Arial Unicode MS" panose="020B0604020202020204" pitchFamily="34" charset="-128"/>
                <a:cs typeface="Arial"/>
                <a:sym typeface="Arial"/>
              </a:rPr>
              <a:t> </a:t>
            </a:r>
            <a:endParaRPr lang="en-GB" sz="1000" b="1" i="0" u="none" strike="noStrike" cap="none" dirty="0">
              <a:solidFill>
                <a:srgbClr val="038F96"/>
              </a:solidFill>
              <a:effectLst/>
              <a:latin typeface="Corbel" panose="020B0503020204020204" pitchFamily="34" charset="0"/>
              <a:ea typeface="Arial Unicode MS" panose="020B0604020202020204" pitchFamily="34" charset="-128"/>
              <a:cs typeface="Arial"/>
              <a:sym typeface="Arial"/>
            </a:endParaRPr>
          </a:p>
        </p:txBody>
      </p:sp>
      <p:sp>
        <p:nvSpPr>
          <p:cNvPr id="17" name="Google Shape;19;p4">
            <a:extLst>
              <a:ext uri="{FF2B5EF4-FFF2-40B4-BE49-F238E27FC236}">
                <a16:creationId xmlns:a16="http://schemas.microsoft.com/office/drawing/2014/main" id="{4B9484DA-6496-A14B-A89D-A64DD6359370}"/>
              </a:ext>
            </a:extLst>
          </p:cNvPr>
          <p:cNvSpPr/>
          <p:nvPr userDrawn="1"/>
        </p:nvSpPr>
        <p:spPr>
          <a:xfrm>
            <a:off x="0" y="5042716"/>
            <a:ext cx="9144000" cy="97800"/>
          </a:xfrm>
          <a:prstGeom prst="rect">
            <a:avLst/>
          </a:prstGeom>
          <a:gradFill flip="none" rotWithShape="1">
            <a:gsLst>
              <a:gs pos="43000">
                <a:srgbClr val="06AF9D"/>
              </a:gs>
              <a:gs pos="5000">
                <a:srgbClr val="007490"/>
              </a:gs>
              <a:gs pos="68000">
                <a:schemeClr val="bg2"/>
              </a:gs>
              <a:gs pos="99000">
                <a:schemeClr val="tx2">
                  <a:lumMod val="60000"/>
                  <a:lumOff val="40000"/>
                </a:schemeClr>
              </a:gs>
              <a:gs pos="56000">
                <a:srgbClr val="00A59A"/>
              </a:gs>
            </a:gsLst>
            <a:lin ang="0" scaled="0"/>
            <a:tileRect/>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2919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B0BC110-F33A-4251-B45F-EDB5F418D751}"/>
              </a:ext>
            </a:extLst>
          </p:cNvPr>
          <p:cNvSpPr>
            <a:spLocks noGrp="1"/>
          </p:cNvSpPr>
          <p:nvPr>
            <p:ph type="title"/>
          </p:nvPr>
        </p:nvSpPr>
        <p:spPr>
          <a:xfrm>
            <a:off x="628650" y="639979"/>
            <a:ext cx="7886700" cy="628434"/>
          </a:xfrm>
          <a:prstGeom prst="rect">
            <a:avLst/>
          </a:prstGeom>
        </p:spPr>
        <p:txBody>
          <a:bodyPr vert="horz" lIns="91440" tIns="45720" rIns="91440" bIns="45720" rtlCol="0" anchor="ctr">
            <a:noAutofit/>
          </a:bodyPr>
          <a:lstStyle/>
          <a:p>
            <a:r>
              <a:rPr lang="it-IT" dirty="0"/>
              <a:t>Fare clic per modificare lo stile del titolo dello schema</a:t>
            </a:r>
            <a:endParaRPr lang="en-GB" dirty="0"/>
          </a:p>
        </p:txBody>
      </p:sp>
      <p:sp>
        <p:nvSpPr>
          <p:cNvPr id="3" name="Segnaposto testo 2">
            <a:extLst>
              <a:ext uri="{FF2B5EF4-FFF2-40B4-BE49-F238E27FC236}">
                <a16:creationId xmlns:a16="http://schemas.microsoft.com/office/drawing/2014/main" id="{05AAA32F-4C0F-4552-821C-1D6465585D33}"/>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GB" dirty="0"/>
          </a:p>
        </p:txBody>
      </p:sp>
      <p:sp>
        <p:nvSpPr>
          <p:cNvPr id="9" name="Segnaposto data 3">
            <a:extLst>
              <a:ext uri="{FF2B5EF4-FFF2-40B4-BE49-F238E27FC236}">
                <a16:creationId xmlns:a16="http://schemas.microsoft.com/office/drawing/2014/main" id="{88723D1C-01B0-5447-9A13-D917D002BD01}"/>
              </a:ext>
            </a:extLst>
          </p:cNvPr>
          <p:cNvSpPr>
            <a:spLocks noGrp="1"/>
          </p:cNvSpPr>
          <p:nvPr>
            <p:ph type="dt" sz="half" idx="2"/>
          </p:nvPr>
        </p:nvSpPr>
        <p:spPr>
          <a:xfrm>
            <a:off x="11359" y="4879019"/>
            <a:ext cx="2057400" cy="170797"/>
          </a:xfrm>
          <a:prstGeom prst="rect">
            <a:avLst/>
          </a:prstGeom>
        </p:spPr>
        <p:txBody>
          <a:bodyPr vert="horz" lIns="91440" tIns="45720" rIns="91440" bIns="45720" rtlCol="0" anchor="ctr"/>
          <a:lstStyle>
            <a:lvl1pPr algn="l">
              <a:defRPr sz="900">
                <a:solidFill>
                  <a:srgbClr val="007490"/>
                </a:solidFill>
                <a:latin typeface="+mn-lt"/>
              </a:defRPr>
            </a:lvl1pPr>
          </a:lstStyle>
          <a:p>
            <a:fld id="{3779A2BB-E115-0349-86E3-211ECE741D00}" type="datetime1">
              <a:rPr lang="it-IT" smtClean="0"/>
              <a:t>07/11/2023</a:t>
            </a:fld>
            <a:endParaRPr lang="en-GB" dirty="0"/>
          </a:p>
        </p:txBody>
      </p:sp>
      <p:sp>
        <p:nvSpPr>
          <p:cNvPr id="10" name="Segnaposto piè di pagina 4">
            <a:extLst>
              <a:ext uri="{FF2B5EF4-FFF2-40B4-BE49-F238E27FC236}">
                <a16:creationId xmlns:a16="http://schemas.microsoft.com/office/drawing/2014/main" id="{92AFEF23-8D4C-CB45-96BA-2CB3D1923CE9}"/>
              </a:ext>
            </a:extLst>
          </p:cNvPr>
          <p:cNvSpPr>
            <a:spLocks noGrp="1"/>
          </p:cNvSpPr>
          <p:nvPr>
            <p:ph type="ftr" sz="quarter" idx="3"/>
          </p:nvPr>
        </p:nvSpPr>
        <p:spPr>
          <a:xfrm>
            <a:off x="2091477" y="4879018"/>
            <a:ext cx="4961046" cy="170797"/>
          </a:xfrm>
          <a:prstGeom prst="rect">
            <a:avLst/>
          </a:prstGeom>
        </p:spPr>
        <p:txBody>
          <a:bodyPr vert="horz" lIns="91440" tIns="45720" rIns="91440" bIns="45720" rtlCol="0" anchor="ctr"/>
          <a:lstStyle>
            <a:lvl1pPr algn="ctr">
              <a:defRPr sz="900">
                <a:solidFill>
                  <a:srgbClr val="007490"/>
                </a:solidFill>
                <a:latin typeface="+mn-lt"/>
              </a:defRPr>
            </a:lvl1pPr>
          </a:lstStyle>
          <a:p>
            <a:endParaRPr lang="en-GB" dirty="0"/>
          </a:p>
        </p:txBody>
      </p:sp>
      <p:sp>
        <p:nvSpPr>
          <p:cNvPr id="11" name="Segnaposto numero diapositiva 5">
            <a:extLst>
              <a:ext uri="{FF2B5EF4-FFF2-40B4-BE49-F238E27FC236}">
                <a16:creationId xmlns:a16="http://schemas.microsoft.com/office/drawing/2014/main" id="{4E656183-48EC-EB4E-B87D-A4A5F6DA72C5}"/>
              </a:ext>
            </a:extLst>
          </p:cNvPr>
          <p:cNvSpPr>
            <a:spLocks noGrp="1"/>
          </p:cNvSpPr>
          <p:nvPr>
            <p:ph type="sldNum" sz="quarter" idx="4"/>
          </p:nvPr>
        </p:nvSpPr>
        <p:spPr>
          <a:xfrm>
            <a:off x="7052523" y="4881683"/>
            <a:ext cx="2057400" cy="170797"/>
          </a:xfrm>
          <a:prstGeom prst="rect">
            <a:avLst/>
          </a:prstGeom>
        </p:spPr>
        <p:txBody>
          <a:bodyPr vert="horz" lIns="91440" tIns="45720" rIns="91440" bIns="45720" rtlCol="0" anchor="ctr">
            <a:noAutofit/>
          </a:bodyPr>
          <a:lstStyle>
            <a:lvl1pPr algn="r">
              <a:defRPr sz="900">
                <a:solidFill>
                  <a:srgbClr val="007490"/>
                </a:solidFill>
                <a:latin typeface="+mn-lt"/>
              </a:defRPr>
            </a:lvl1pPr>
          </a:lstStyle>
          <a:p>
            <a:fld id="{F704FBA7-4665-4C38-9320-FB5559482A21}" type="slidenum">
              <a:rPr lang="en-GB" smtClean="0"/>
              <a:pPr/>
              <a:t>‹N›</a:t>
            </a:fld>
            <a:endParaRPr lang="en-GB" dirty="0"/>
          </a:p>
        </p:txBody>
      </p:sp>
    </p:spTree>
    <p:extLst>
      <p:ext uri="{BB962C8B-B14F-4D97-AF65-F5344CB8AC3E}">
        <p14:creationId xmlns:p14="http://schemas.microsoft.com/office/powerpoint/2010/main" val="2316703174"/>
      </p:ext>
    </p:extLst>
  </p:cSld>
  <p:clrMap bg1="lt1" tx1="dk1" bg2="lt2" tx2="dk2" accent1="accent1" accent2="accent2" accent3="accent3" accent4="accent4" accent5="accent5" accent6="accent6" hlink="hlink" folHlink="folHlink"/>
  <p:sldLayoutIdLst>
    <p:sldLayoutId id="2147483678"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7490"/>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38F96"/>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6AF9D"/>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6AF9D"/>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6AF9D"/>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tringali@sanita.i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hyperlink" Target="https://www.ncbi.nlm.nih.gov/pmc/articles/PMC2730786/" TargetMode="External"/><Relationship Id="rId2" Type="http://schemas.openxmlformats.org/officeDocument/2006/relationships/hyperlink" Target="https://www.who.int/health-topics/health-law#tab=tab_1" TargetMode="Externa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hyperlink" Target="https://meshb.nlm.nih.gov/record/ui?ui=D000066506" TargetMode="External"/><Relationship Id="rId13" Type="http://schemas.openxmlformats.org/officeDocument/2006/relationships/hyperlink" Target="https://meshb.nlm.nih.gov/record/ui?ui=Q000331" TargetMode="External"/><Relationship Id="rId3" Type="http://schemas.openxmlformats.org/officeDocument/2006/relationships/hyperlink" Target="https://id.nlm.nih.gov/mesh/D001185.html" TargetMode="External"/><Relationship Id="rId7" Type="http://schemas.openxmlformats.org/officeDocument/2006/relationships/hyperlink" Target="https://meshb.nlm.nih.gov/record/ui?ui=D008432" TargetMode="External"/><Relationship Id="rId12" Type="http://schemas.openxmlformats.org/officeDocument/2006/relationships/hyperlink" Target="https://meshb.nlm.nih.gov/record/ui?ui=Q000266" TargetMode="External"/><Relationship Id="rId17" Type="http://schemas.openxmlformats.org/officeDocument/2006/relationships/hyperlink" Target="https://meshb.nlm.nih.gov/record/ui?ui=Q000639" TargetMode="External"/><Relationship Id="rId2" Type="http://schemas.openxmlformats.org/officeDocument/2006/relationships/hyperlink" Target="https://meshb.nlm.nih.gov/search" TargetMode="External"/><Relationship Id="rId16" Type="http://schemas.openxmlformats.org/officeDocument/2006/relationships/hyperlink" Target="https://meshb.nlm.nih.gov/record/ui?ui=Q000600" TargetMode="External"/><Relationship Id="rId1" Type="http://schemas.openxmlformats.org/officeDocument/2006/relationships/slideLayout" Target="../slideLayouts/slideLayout3.xml"/><Relationship Id="rId6" Type="http://schemas.openxmlformats.org/officeDocument/2006/relationships/hyperlink" Target="https://meshb.nlm.nih.gov/record/ui?ui=D014796" TargetMode="External"/><Relationship Id="rId11" Type="http://schemas.openxmlformats.org/officeDocument/2006/relationships/hyperlink" Target="https://meshb.nlm.nih.gov/record/ui?ui=Q000941" TargetMode="External"/><Relationship Id="rId5" Type="http://schemas.openxmlformats.org/officeDocument/2006/relationships/hyperlink" Target="https://meshb.nlm.nih.gov/record/ui?ui=D007858" TargetMode="External"/><Relationship Id="rId15" Type="http://schemas.openxmlformats.org/officeDocument/2006/relationships/hyperlink" Target="https://meshb.nlm.nih.gov/record/ui?ui=Q000706" TargetMode="External"/><Relationship Id="rId10" Type="http://schemas.openxmlformats.org/officeDocument/2006/relationships/hyperlink" Target="https://meshb.nlm.nih.gov/record/ui?ui=Q000191" TargetMode="External"/><Relationship Id="rId4" Type="http://schemas.openxmlformats.org/officeDocument/2006/relationships/hyperlink" Target="https://meshb.nlm.nih.gov/record/ui?ui=D003199" TargetMode="External"/><Relationship Id="rId9" Type="http://schemas.openxmlformats.org/officeDocument/2006/relationships/hyperlink" Target="https://meshb.nlm.nih.gov/record/ui?ui=Q000145" TargetMode="External"/><Relationship Id="rId14" Type="http://schemas.openxmlformats.org/officeDocument/2006/relationships/hyperlink" Target="https://meshb.nlm.nih.gov/record/ui?ui=Q000592"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oxfordreference.com/display/10.1093/oi/authority.20110803100151458"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hyperlink" Target="http://www.gatesnotes.com/"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hyperlink" Target="mailto:m.tringali@sanita.it"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D231-AA19-BE45-B305-F1A8EE409127}"/>
              </a:ext>
            </a:extLst>
          </p:cNvPr>
          <p:cNvSpPr>
            <a:spLocks noGrp="1"/>
          </p:cNvSpPr>
          <p:nvPr>
            <p:ph type="ctrTitle"/>
          </p:nvPr>
        </p:nvSpPr>
        <p:spPr/>
        <p:txBody>
          <a:bodyPr>
            <a:normAutofit/>
          </a:bodyPr>
          <a:lstStyle/>
          <a:p>
            <a:r>
              <a:rPr lang="en-US" dirty="0"/>
              <a:t>Transforming healthcare</a:t>
            </a:r>
            <a:endParaRPr lang="en-GB" dirty="0"/>
          </a:p>
        </p:txBody>
      </p:sp>
      <p:sp>
        <p:nvSpPr>
          <p:cNvPr id="3" name="Subtitle 2">
            <a:extLst>
              <a:ext uri="{FF2B5EF4-FFF2-40B4-BE49-F238E27FC236}">
                <a16:creationId xmlns:a16="http://schemas.microsoft.com/office/drawing/2014/main" id="{09753B8E-E4C5-0748-B975-B2CE9A2A38FE}"/>
              </a:ext>
            </a:extLst>
          </p:cNvPr>
          <p:cNvSpPr>
            <a:spLocks noGrp="1"/>
          </p:cNvSpPr>
          <p:nvPr>
            <p:ph type="subTitle" idx="1"/>
          </p:nvPr>
        </p:nvSpPr>
        <p:spPr>
          <a:xfrm>
            <a:off x="510450" y="3182313"/>
            <a:ext cx="8123100" cy="1458960"/>
          </a:xfrm>
        </p:spPr>
        <p:txBody>
          <a:bodyPr>
            <a:normAutofit/>
          </a:bodyPr>
          <a:lstStyle/>
          <a:p>
            <a:r>
              <a:rPr lang="it-IT" sz="1600" dirty="0"/>
              <a:t>Michele Tringali</a:t>
            </a:r>
          </a:p>
          <a:p>
            <a:endParaRPr lang="it-IT" sz="1600" dirty="0"/>
          </a:p>
          <a:p>
            <a:r>
              <a:rPr lang="it-IT" sz="1600" dirty="0"/>
              <a:t>Ministero della Salute</a:t>
            </a:r>
          </a:p>
          <a:p>
            <a:r>
              <a:rPr lang="it-IT" sz="1600" dirty="0"/>
              <a:t>Direzione Generale della Programmazione sanitaria – Roma, Italia</a:t>
            </a:r>
          </a:p>
          <a:p>
            <a:r>
              <a:rPr lang="it-IT" sz="1600" dirty="0">
                <a:hlinkClick r:id="rId2"/>
              </a:rPr>
              <a:t>m.tringali@sanita.it</a:t>
            </a:r>
            <a:r>
              <a:rPr lang="it-IT" sz="1600" dirty="0"/>
              <a:t> </a:t>
            </a:r>
          </a:p>
        </p:txBody>
      </p:sp>
      <p:sp>
        <p:nvSpPr>
          <p:cNvPr id="4" name="CasellaDiTesto 3">
            <a:extLst>
              <a:ext uri="{FF2B5EF4-FFF2-40B4-BE49-F238E27FC236}">
                <a16:creationId xmlns:a16="http://schemas.microsoft.com/office/drawing/2014/main" id="{189654E8-160F-45FA-AE32-C175B6A83B0B}"/>
              </a:ext>
            </a:extLst>
          </p:cNvPr>
          <p:cNvSpPr txBox="1"/>
          <p:nvPr/>
        </p:nvSpPr>
        <p:spPr>
          <a:xfrm>
            <a:off x="510450" y="4681350"/>
            <a:ext cx="9075761" cy="276999"/>
          </a:xfrm>
          <a:prstGeom prst="rect">
            <a:avLst/>
          </a:prstGeom>
          <a:noFill/>
        </p:spPr>
        <p:txBody>
          <a:bodyPr wrap="square" rtlCol="0">
            <a:spAutoFit/>
          </a:bodyPr>
          <a:lstStyle/>
          <a:p>
            <a:r>
              <a:rPr lang="en-US" sz="1200" dirty="0"/>
              <a:t>Presented herein are the author’s opinions. No implied endorsement may be expected by Ministry of Health, Italy.</a:t>
            </a:r>
            <a:endParaRPr lang="it-IT" sz="1200" dirty="0"/>
          </a:p>
        </p:txBody>
      </p:sp>
    </p:spTree>
    <p:extLst>
      <p:ext uri="{BB962C8B-B14F-4D97-AF65-F5344CB8AC3E}">
        <p14:creationId xmlns:p14="http://schemas.microsoft.com/office/powerpoint/2010/main" val="2190606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35A9BF36-9CFD-4498-8495-D21363CDB222}"/>
              </a:ext>
            </a:extLst>
          </p:cNvPr>
          <p:cNvSpPr/>
          <p:nvPr/>
        </p:nvSpPr>
        <p:spPr>
          <a:xfrm>
            <a:off x="624062" y="767410"/>
            <a:ext cx="7191722" cy="400110"/>
          </a:xfrm>
          <a:prstGeom prst="rect">
            <a:avLst/>
          </a:prstGeom>
        </p:spPr>
        <p:txBody>
          <a:bodyPr wrap="square">
            <a:spAutoFit/>
          </a:bodyPr>
          <a:lstStyle/>
          <a:p>
            <a:r>
              <a:rPr lang="it-IT" sz="2000" b="1" dirty="0">
                <a:latin typeface="+mn-lt"/>
              </a:rPr>
              <a:t>2. </a:t>
            </a:r>
            <a:r>
              <a:rPr lang="it-IT" sz="2000" b="1" dirty="0" err="1">
                <a:latin typeface="+mn-lt"/>
              </a:rPr>
              <a:t>Voluntary</a:t>
            </a:r>
            <a:r>
              <a:rPr lang="it-IT" sz="2000" b="1" dirty="0">
                <a:latin typeface="+mn-lt"/>
              </a:rPr>
              <a:t> insurance</a:t>
            </a:r>
          </a:p>
        </p:txBody>
      </p:sp>
      <p:sp>
        <p:nvSpPr>
          <p:cNvPr id="5" name="Rettangolo 4">
            <a:extLst>
              <a:ext uri="{FF2B5EF4-FFF2-40B4-BE49-F238E27FC236}">
                <a16:creationId xmlns:a16="http://schemas.microsoft.com/office/drawing/2014/main" id="{07105AC7-C035-46F1-93DA-400D13C4AD34}"/>
              </a:ext>
            </a:extLst>
          </p:cNvPr>
          <p:cNvSpPr/>
          <p:nvPr/>
        </p:nvSpPr>
        <p:spPr>
          <a:xfrm>
            <a:off x="465513" y="1328216"/>
            <a:ext cx="6319280" cy="3108543"/>
          </a:xfrm>
          <a:prstGeom prst="rect">
            <a:avLst/>
          </a:prstGeom>
        </p:spPr>
        <p:txBody>
          <a:bodyPr wrap="square">
            <a:spAutoFit/>
          </a:bodyPr>
          <a:lstStyle/>
          <a:p>
            <a:r>
              <a:rPr lang="en-US" sz="1800" dirty="0">
                <a:latin typeface="+mn-lt"/>
              </a:rPr>
              <a:t>Insurers are also present here. 
The State can regulate and supervise not only providers, but also insurance companies, in order to prevent the latter from engaging in opportunistic </a:t>
            </a:r>
            <a:r>
              <a:rPr lang="en-US" sz="1800" dirty="0" err="1">
                <a:latin typeface="+mn-lt"/>
              </a:rPr>
              <a:t>behaviour</a:t>
            </a:r>
            <a:r>
              <a:rPr lang="en-US" sz="1800" dirty="0">
                <a:latin typeface="+mn-lt"/>
              </a:rPr>
              <a:t> to the detriment of users. 
Legislation may also provide for tax or monetary incentives for those who take out insurance, or - on the contrary - penalties for those who, despite having the means to do so, do not insure.</a:t>
            </a:r>
            <a:endParaRPr lang="it-IT" dirty="0">
              <a:latin typeface="+mn-lt"/>
            </a:endParaRPr>
          </a:p>
          <a:p>
            <a:endParaRPr lang="en-US" dirty="0">
              <a:latin typeface="+mn-lt"/>
            </a:endParaRPr>
          </a:p>
          <a:p>
            <a:r>
              <a:rPr lang="en-US" dirty="0">
                <a:latin typeface="+mn-lt"/>
              </a:rPr>
              <a:t>For example, if you reside in the United States, you can take out a policy directly or through your company that can get more advantageous purchase costs. Obamacare has attempted to act at this level, favoring a sort of controlled insurance market.</a:t>
            </a:r>
            <a:endParaRPr lang="it-IT" dirty="0">
              <a:latin typeface="+mn-lt"/>
            </a:endParaRPr>
          </a:p>
        </p:txBody>
      </p:sp>
      <p:sp>
        <p:nvSpPr>
          <p:cNvPr id="8" name="Rettangolo 7">
            <a:extLst>
              <a:ext uri="{FF2B5EF4-FFF2-40B4-BE49-F238E27FC236}">
                <a16:creationId xmlns:a16="http://schemas.microsoft.com/office/drawing/2014/main" id="{139C0A87-2FF5-43CD-A3CE-7DF9C3974F4E}"/>
              </a:ext>
            </a:extLst>
          </p:cNvPr>
          <p:cNvSpPr/>
          <p:nvPr/>
        </p:nvSpPr>
        <p:spPr>
          <a:xfrm>
            <a:off x="296889" y="4647088"/>
            <a:ext cx="8550221" cy="369332"/>
          </a:xfrm>
          <a:prstGeom prst="rect">
            <a:avLst/>
          </a:prstGeom>
        </p:spPr>
        <p:txBody>
          <a:bodyPr wrap="square">
            <a:spAutoFit/>
          </a:bodyPr>
          <a:lstStyle/>
          <a:p>
            <a:r>
              <a:rPr lang="it-IT" sz="900" i="1" dirty="0" err="1"/>
              <a:t>Modified</a:t>
            </a:r>
            <a:r>
              <a:rPr lang="it-IT" sz="900" i="1" dirty="0"/>
              <a:t>, from: Toth F: Non solo Bismarck contro Beveridge: sette modelli di sistema sanitario, Rivista Italiana di Politiche Pubbliche, 2;2016. Citato in: Il Servizio sanitario nazionale non è più una “cosa” scontata di Filippo Palumbo. Quotidiano Sanità 08.05.2023. </a:t>
            </a:r>
          </a:p>
        </p:txBody>
      </p:sp>
      <p:sp>
        <p:nvSpPr>
          <p:cNvPr id="2" name="Freeform 246">
            <a:extLst>
              <a:ext uri="{FF2B5EF4-FFF2-40B4-BE49-F238E27FC236}">
                <a16:creationId xmlns:a16="http://schemas.microsoft.com/office/drawing/2014/main" id="{7D6102CC-AAF4-91B6-33FA-EAE82D9B2D96}"/>
              </a:ext>
              <a:ext uri="{C183D7F6-B498-43B3-948B-1728B52AA6E4}">
                <adec:decorative xmlns:adec="http://schemas.microsoft.com/office/drawing/2017/decorative" val="1"/>
              </a:ext>
            </a:extLst>
          </p:cNvPr>
          <p:cNvSpPr>
            <a:spLocks/>
          </p:cNvSpPr>
          <p:nvPr/>
        </p:nvSpPr>
        <p:spPr bwMode="auto">
          <a:xfrm>
            <a:off x="6749546" y="1136742"/>
            <a:ext cx="1000125" cy="1154113"/>
          </a:xfrm>
          <a:custGeom>
            <a:avLst/>
            <a:gdLst>
              <a:gd name="T0" fmla="*/ 0 w 630"/>
              <a:gd name="T1" fmla="*/ 182 h 727"/>
              <a:gd name="T2" fmla="*/ 0 w 630"/>
              <a:gd name="T3" fmla="*/ 546 h 727"/>
              <a:gd name="T4" fmla="*/ 314 w 630"/>
              <a:gd name="T5" fmla="*/ 727 h 727"/>
              <a:gd name="T6" fmla="*/ 630 w 630"/>
              <a:gd name="T7" fmla="*/ 546 h 727"/>
              <a:gd name="T8" fmla="*/ 630 w 630"/>
              <a:gd name="T9" fmla="*/ 182 h 727"/>
              <a:gd name="T10" fmla="*/ 314 w 630"/>
              <a:gd name="T11" fmla="*/ 0 h 727"/>
              <a:gd name="T12" fmla="*/ 0 w 630"/>
              <a:gd name="T13" fmla="*/ 182 h 727"/>
            </a:gdLst>
            <a:ahLst/>
            <a:cxnLst>
              <a:cxn ang="0">
                <a:pos x="T0" y="T1"/>
              </a:cxn>
              <a:cxn ang="0">
                <a:pos x="T2" y="T3"/>
              </a:cxn>
              <a:cxn ang="0">
                <a:pos x="T4" y="T5"/>
              </a:cxn>
              <a:cxn ang="0">
                <a:pos x="T6" y="T7"/>
              </a:cxn>
              <a:cxn ang="0">
                <a:pos x="T8" y="T9"/>
              </a:cxn>
              <a:cxn ang="0">
                <a:pos x="T10" y="T11"/>
              </a:cxn>
              <a:cxn ang="0">
                <a:pos x="T12" y="T13"/>
              </a:cxn>
            </a:cxnLst>
            <a:rect l="0" t="0" r="r" b="b"/>
            <a:pathLst>
              <a:path w="630" h="727">
                <a:moveTo>
                  <a:pt x="0" y="182"/>
                </a:moveTo>
                <a:lnTo>
                  <a:pt x="0" y="546"/>
                </a:lnTo>
                <a:lnTo>
                  <a:pt x="314" y="727"/>
                </a:lnTo>
                <a:lnTo>
                  <a:pt x="630" y="546"/>
                </a:lnTo>
                <a:lnTo>
                  <a:pt x="630" y="182"/>
                </a:lnTo>
                <a:lnTo>
                  <a:pt x="314" y="0"/>
                </a:lnTo>
                <a:lnTo>
                  <a:pt x="0" y="182"/>
                </a:lnTo>
                <a:close/>
              </a:path>
            </a:pathLst>
          </a:custGeom>
          <a:solidFill>
            <a:srgbClr val="F8682C"/>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3" name="Freeform 247">
            <a:extLst>
              <a:ext uri="{FF2B5EF4-FFF2-40B4-BE49-F238E27FC236}">
                <a16:creationId xmlns:a16="http://schemas.microsoft.com/office/drawing/2014/main" id="{BB45B62E-997A-BDB5-CCE6-97522CFF1E9A}"/>
              </a:ext>
              <a:ext uri="{C183D7F6-B498-43B3-948B-1728B52AA6E4}">
                <adec:decorative xmlns:adec="http://schemas.microsoft.com/office/drawing/2017/decorative" val="1"/>
              </a:ext>
            </a:extLst>
          </p:cNvPr>
          <p:cNvSpPr>
            <a:spLocks/>
          </p:cNvSpPr>
          <p:nvPr/>
        </p:nvSpPr>
        <p:spPr bwMode="auto">
          <a:xfrm>
            <a:off x="7288734" y="2041617"/>
            <a:ext cx="1000125" cy="1157288"/>
          </a:xfrm>
          <a:custGeom>
            <a:avLst/>
            <a:gdLst>
              <a:gd name="T0" fmla="*/ 0 w 630"/>
              <a:gd name="T1" fmla="*/ 181 h 729"/>
              <a:gd name="T2" fmla="*/ 0 w 630"/>
              <a:gd name="T3" fmla="*/ 545 h 729"/>
              <a:gd name="T4" fmla="*/ 314 w 630"/>
              <a:gd name="T5" fmla="*/ 729 h 729"/>
              <a:gd name="T6" fmla="*/ 630 w 630"/>
              <a:gd name="T7" fmla="*/ 545 h 729"/>
              <a:gd name="T8" fmla="*/ 630 w 630"/>
              <a:gd name="T9" fmla="*/ 181 h 729"/>
              <a:gd name="T10" fmla="*/ 314 w 630"/>
              <a:gd name="T11" fmla="*/ 0 h 729"/>
              <a:gd name="T12" fmla="*/ 0 w 630"/>
              <a:gd name="T13" fmla="*/ 181 h 729"/>
            </a:gdLst>
            <a:ahLst/>
            <a:cxnLst>
              <a:cxn ang="0">
                <a:pos x="T0" y="T1"/>
              </a:cxn>
              <a:cxn ang="0">
                <a:pos x="T2" y="T3"/>
              </a:cxn>
              <a:cxn ang="0">
                <a:pos x="T4" y="T5"/>
              </a:cxn>
              <a:cxn ang="0">
                <a:pos x="T6" y="T7"/>
              </a:cxn>
              <a:cxn ang="0">
                <a:pos x="T8" y="T9"/>
              </a:cxn>
              <a:cxn ang="0">
                <a:pos x="T10" y="T11"/>
              </a:cxn>
              <a:cxn ang="0">
                <a:pos x="T12" y="T13"/>
              </a:cxn>
            </a:cxnLst>
            <a:rect l="0" t="0" r="r" b="b"/>
            <a:pathLst>
              <a:path w="630" h="729">
                <a:moveTo>
                  <a:pt x="0" y="181"/>
                </a:moveTo>
                <a:lnTo>
                  <a:pt x="0" y="545"/>
                </a:lnTo>
                <a:lnTo>
                  <a:pt x="314" y="729"/>
                </a:lnTo>
                <a:lnTo>
                  <a:pt x="630" y="545"/>
                </a:lnTo>
                <a:lnTo>
                  <a:pt x="630" y="181"/>
                </a:lnTo>
                <a:lnTo>
                  <a:pt x="314" y="0"/>
                </a:lnTo>
                <a:lnTo>
                  <a:pt x="0" y="181"/>
                </a:lnTo>
                <a:close/>
              </a:path>
            </a:pathLst>
          </a:custGeom>
          <a:solidFill>
            <a:srgbClr val="00B4F1"/>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6" name="Freeform 248">
            <a:extLst>
              <a:ext uri="{FF2B5EF4-FFF2-40B4-BE49-F238E27FC236}">
                <a16:creationId xmlns:a16="http://schemas.microsoft.com/office/drawing/2014/main" id="{38DF459F-A7DD-8FCB-ADF9-C5A03D131A7E}"/>
              </a:ext>
              <a:ext uri="{C183D7F6-B498-43B3-948B-1728B52AA6E4}">
                <adec:decorative xmlns:adec="http://schemas.microsoft.com/office/drawing/2017/decorative" val="1"/>
              </a:ext>
            </a:extLst>
          </p:cNvPr>
          <p:cNvSpPr>
            <a:spLocks/>
          </p:cNvSpPr>
          <p:nvPr/>
        </p:nvSpPr>
        <p:spPr bwMode="auto">
          <a:xfrm>
            <a:off x="7815784" y="1136742"/>
            <a:ext cx="1000125" cy="1154113"/>
          </a:xfrm>
          <a:custGeom>
            <a:avLst/>
            <a:gdLst>
              <a:gd name="T0" fmla="*/ 0 w 630"/>
              <a:gd name="T1" fmla="*/ 182 h 727"/>
              <a:gd name="T2" fmla="*/ 0 w 630"/>
              <a:gd name="T3" fmla="*/ 546 h 727"/>
              <a:gd name="T4" fmla="*/ 314 w 630"/>
              <a:gd name="T5" fmla="*/ 727 h 727"/>
              <a:gd name="T6" fmla="*/ 630 w 630"/>
              <a:gd name="T7" fmla="*/ 546 h 727"/>
              <a:gd name="T8" fmla="*/ 630 w 630"/>
              <a:gd name="T9" fmla="*/ 182 h 727"/>
              <a:gd name="T10" fmla="*/ 314 w 630"/>
              <a:gd name="T11" fmla="*/ 0 h 727"/>
              <a:gd name="T12" fmla="*/ 0 w 630"/>
              <a:gd name="T13" fmla="*/ 182 h 727"/>
            </a:gdLst>
            <a:ahLst/>
            <a:cxnLst>
              <a:cxn ang="0">
                <a:pos x="T0" y="T1"/>
              </a:cxn>
              <a:cxn ang="0">
                <a:pos x="T2" y="T3"/>
              </a:cxn>
              <a:cxn ang="0">
                <a:pos x="T4" y="T5"/>
              </a:cxn>
              <a:cxn ang="0">
                <a:pos x="T6" y="T7"/>
              </a:cxn>
              <a:cxn ang="0">
                <a:pos x="T8" y="T9"/>
              </a:cxn>
              <a:cxn ang="0">
                <a:pos x="T10" y="T11"/>
              </a:cxn>
              <a:cxn ang="0">
                <a:pos x="T12" y="T13"/>
              </a:cxn>
            </a:cxnLst>
            <a:rect l="0" t="0" r="r" b="b"/>
            <a:pathLst>
              <a:path w="630" h="727">
                <a:moveTo>
                  <a:pt x="0" y="182"/>
                </a:moveTo>
                <a:lnTo>
                  <a:pt x="0" y="546"/>
                </a:lnTo>
                <a:lnTo>
                  <a:pt x="314" y="727"/>
                </a:lnTo>
                <a:lnTo>
                  <a:pt x="630" y="546"/>
                </a:lnTo>
                <a:lnTo>
                  <a:pt x="630" y="182"/>
                </a:lnTo>
                <a:lnTo>
                  <a:pt x="314" y="0"/>
                </a:lnTo>
                <a:lnTo>
                  <a:pt x="0" y="182"/>
                </a:lnTo>
                <a:close/>
              </a:path>
            </a:pathLst>
          </a:custGeom>
          <a:solidFill>
            <a:srgbClr val="FF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7" name="Freeform 249">
            <a:extLst>
              <a:ext uri="{FF2B5EF4-FFF2-40B4-BE49-F238E27FC236}">
                <a16:creationId xmlns:a16="http://schemas.microsoft.com/office/drawing/2014/main" id="{5033981F-7867-11D7-D1C6-ACD878B7D0FF}"/>
              </a:ext>
              <a:ext uri="{C183D7F6-B498-43B3-948B-1728B52AA6E4}">
                <adec:decorative xmlns:adec="http://schemas.microsoft.com/office/drawing/2017/decorative" val="1"/>
              </a:ext>
            </a:extLst>
          </p:cNvPr>
          <p:cNvSpPr>
            <a:spLocks/>
          </p:cNvSpPr>
          <p:nvPr/>
        </p:nvSpPr>
        <p:spPr bwMode="auto">
          <a:xfrm>
            <a:off x="6838446" y="1241517"/>
            <a:ext cx="822325" cy="947738"/>
          </a:xfrm>
          <a:custGeom>
            <a:avLst/>
            <a:gdLst>
              <a:gd name="T0" fmla="*/ 4 w 518"/>
              <a:gd name="T1" fmla="*/ 446 h 597"/>
              <a:gd name="T2" fmla="*/ 8 w 518"/>
              <a:gd name="T3" fmla="*/ 446 h 597"/>
              <a:gd name="T4" fmla="*/ 8 w 518"/>
              <a:gd name="T5" fmla="*/ 154 h 597"/>
              <a:gd name="T6" fmla="*/ 258 w 518"/>
              <a:gd name="T7" fmla="*/ 10 h 597"/>
              <a:gd name="T8" fmla="*/ 510 w 518"/>
              <a:gd name="T9" fmla="*/ 154 h 597"/>
              <a:gd name="T10" fmla="*/ 510 w 518"/>
              <a:gd name="T11" fmla="*/ 444 h 597"/>
              <a:gd name="T12" fmla="*/ 258 w 518"/>
              <a:gd name="T13" fmla="*/ 587 h 597"/>
              <a:gd name="T14" fmla="*/ 6 w 518"/>
              <a:gd name="T15" fmla="*/ 442 h 597"/>
              <a:gd name="T16" fmla="*/ 4 w 518"/>
              <a:gd name="T17" fmla="*/ 446 h 597"/>
              <a:gd name="T18" fmla="*/ 8 w 518"/>
              <a:gd name="T19" fmla="*/ 446 h 597"/>
              <a:gd name="T20" fmla="*/ 4 w 518"/>
              <a:gd name="T21" fmla="*/ 446 h 597"/>
              <a:gd name="T22" fmla="*/ 2 w 518"/>
              <a:gd name="T23" fmla="*/ 450 h 597"/>
              <a:gd name="T24" fmla="*/ 258 w 518"/>
              <a:gd name="T25" fmla="*/ 597 h 597"/>
              <a:gd name="T26" fmla="*/ 518 w 518"/>
              <a:gd name="T27" fmla="*/ 448 h 597"/>
              <a:gd name="T28" fmla="*/ 518 w 518"/>
              <a:gd name="T29" fmla="*/ 150 h 597"/>
              <a:gd name="T30" fmla="*/ 258 w 518"/>
              <a:gd name="T31" fmla="*/ 0 h 597"/>
              <a:gd name="T32" fmla="*/ 0 w 518"/>
              <a:gd name="T33" fmla="*/ 150 h 597"/>
              <a:gd name="T34" fmla="*/ 0 w 518"/>
              <a:gd name="T35" fmla="*/ 448 h 597"/>
              <a:gd name="T36" fmla="*/ 2 w 518"/>
              <a:gd name="T37" fmla="*/ 450 h 597"/>
              <a:gd name="T38" fmla="*/ 4 w 518"/>
              <a:gd name="T39" fmla="*/ 446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8" h="597">
                <a:moveTo>
                  <a:pt x="4" y="446"/>
                </a:moveTo>
                <a:lnTo>
                  <a:pt x="8" y="446"/>
                </a:lnTo>
                <a:lnTo>
                  <a:pt x="8" y="154"/>
                </a:lnTo>
                <a:lnTo>
                  <a:pt x="258" y="10"/>
                </a:lnTo>
                <a:lnTo>
                  <a:pt x="510" y="154"/>
                </a:lnTo>
                <a:lnTo>
                  <a:pt x="510" y="444"/>
                </a:lnTo>
                <a:lnTo>
                  <a:pt x="258" y="587"/>
                </a:lnTo>
                <a:lnTo>
                  <a:pt x="6" y="442"/>
                </a:lnTo>
                <a:lnTo>
                  <a:pt x="4" y="446"/>
                </a:lnTo>
                <a:lnTo>
                  <a:pt x="8" y="446"/>
                </a:lnTo>
                <a:lnTo>
                  <a:pt x="4" y="446"/>
                </a:lnTo>
                <a:lnTo>
                  <a:pt x="2" y="450"/>
                </a:lnTo>
                <a:lnTo>
                  <a:pt x="258" y="597"/>
                </a:lnTo>
                <a:lnTo>
                  <a:pt x="518" y="448"/>
                </a:lnTo>
                <a:lnTo>
                  <a:pt x="518" y="150"/>
                </a:lnTo>
                <a:lnTo>
                  <a:pt x="258" y="0"/>
                </a:lnTo>
                <a:lnTo>
                  <a:pt x="0" y="150"/>
                </a:lnTo>
                <a:lnTo>
                  <a:pt x="0" y="448"/>
                </a:lnTo>
                <a:lnTo>
                  <a:pt x="2" y="450"/>
                </a:lnTo>
                <a:lnTo>
                  <a:pt x="4" y="44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9" name="Freeform 250">
            <a:extLst>
              <a:ext uri="{FF2B5EF4-FFF2-40B4-BE49-F238E27FC236}">
                <a16:creationId xmlns:a16="http://schemas.microsoft.com/office/drawing/2014/main" id="{950B931A-A2CB-2147-21A0-4F95956B5DED}"/>
              </a:ext>
              <a:ext uri="{C183D7F6-B498-43B3-948B-1728B52AA6E4}">
                <adec:decorative xmlns:adec="http://schemas.microsoft.com/office/drawing/2017/decorative" val="1"/>
              </a:ext>
            </a:extLst>
          </p:cNvPr>
          <p:cNvSpPr>
            <a:spLocks/>
          </p:cNvSpPr>
          <p:nvPr/>
        </p:nvSpPr>
        <p:spPr bwMode="auto">
          <a:xfrm>
            <a:off x="7377634" y="2146392"/>
            <a:ext cx="822325" cy="947738"/>
          </a:xfrm>
          <a:custGeom>
            <a:avLst/>
            <a:gdLst>
              <a:gd name="T0" fmla="*/ 4 w 518"/>
              <a:gd name="T1" fmla="*/ 445 h 597"/>
              <a:gd name="T2" fmla="*/ 8 w 518"/>
              <a:gd name="T3" fmla="*/ 445 h 597"/>
              <a:gd name="T4" fmla="*/ 8 w 518"/>
              <a:gd name="T5" fmla="*/ 153 h 597"/>
              <a:gd name="T6" fmla="*/ 258 w 518"/>
              <a:gd name="T7" fmla="*/ 10 h 597"/>
              <a:gd name="T8" fmla="*/ 510 w 518"/>
              <a:gd name="T9" fmla="*/ 153 h 597"/>
              <a:gd name="T10" fmla="*/ 510 w 518"/>
              <a:gd name="T11" fmla="*/ 443 h 597"/>
              <a:gd name="T12" fmla="*/ 258 w 518"/>
              <a:gd name="T13" fmla="*/ 587 h 597"/>
              <a:gd name="T14" fmla="*/ 6 w 518"/>
              <a:gd name="T15" fmla="*/ 441 h 597"/>
              <a:gd name="T16" fmla="*/ 4 w 518"/>
              <a:gd name="T17" fmla="*/ 445 h 597"/>
              <a:gd name="T18" fmla="*/ 8 w 518"/>
              <a:gd name="T19" fmla="*/ 445 h 597"/>
              <a:gd name="T20" fmla="*/ 4 w 518"/>
              <a:gd name="T21" fmla="*/ 445 h 597"/>
              <a:gd name="T22" fmla="*/ 2 w 518"/>
              <a:gd name="T23" fmla="*/ 449 h 597"/>
              <a:gd name="T24" fmla="*/ 258 w 518"/>
              <a:gd name="T25" fmla="*/ 597 h 597"/>
              <a:gd name="T26" fmla="*/ 518 w 518"/>
              <a:gd name="T27" fmla="*/ 447 h 597"/>
              <a:gd name="T28" fmla="*/ 518 w 518"/>
              <a:gd name="T29" fmla="*/ 149 h 597"/>
              <a:gd name="T30" fmla="*/ 258 w 518"/>
              <a:gd name="T31" fmla="*/ 0 h 597"/>
              <a:gd name="T32" fmla="*/ 0 w 518"/>
              <a:gd name="T33" fmla="*/ 149 h 597"/>
              <a:gd name="T34" fmla="*/ 0 w 518"/>
              <a:gd name="T35" fmla="*/ 447 h 597"/>
              <a:gd name="T36" fmla="*/ 2 w 518"/>
              <a:gd name="T37" fmla="*/ 449 h 597"/>
              <a:gd name="T38" fmla="*/ 4 w 518"/>
              <a:gd name="T39" fmla="*/ 445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8" h="597">
                <a:moveTo>
                  <a:pt x="4" y="445"/>
                </a:moveTo>
                <a:lnTo>
                  <a:pt x="8" y="445"/>
                </a:lnTo>
                <a:lnTo>
                  <a:pt x="8" y="153"/>
                </a:lnTo>
                <a:lnTo>
                  <a:pt x="258" y="10"/>
                </a:lnTo>
                <a:lnTo>
                  <a:pt x="510" y="153"/>
                </a:lnTo>
                <a:lnTo>
                  <a:pt x="510" y="443"/>
                </a:lnTo>
                <a:lnTo>
                  <a:pt x="258" y="587"/>
                </a:lnTo>
                <a:lnTo>
                  <a:pt x="6" y="441"/>
                </a:lnTo>
                <a:lnTo>
                  <a:pt x="4" y="445"/>
                </a:lnTo>
                <a:lnTo>
                  <a:pt x="8" y="445"/>
                </a:lnTo>
                <a:lnTo>
                  <a:pt x="4" y="445"/>
                </a:lnTo>
                <a:lnTo>
                  <a:pt x="2" y="449"/>
                </a:lnTo>
                <a:lnTo>
                  <a:pt x="258" y="597"/>
                </a:lnTo>
                <a:lnTo>
                  <a:pt x="518" y="447"/>
                </a:lnTo>
                <a:lnTo>
                  <a:pt x="518" y="149"/>
                </a:lnTo>
                <a:lnTo>
                  <a:pt x="258" y="0"/>
                </a:lnTo>
                <a:lnTo>
                  <a:pt x="0" y="149"/>
                </a:lnTo>
                <a:lnTo>
                  <a:pt x="0" y="447"/>
                </a:lnTo>
                <a:lnTo>
                  <a:pt x="2" y="449"/>
                </a:lnTo>
                <a:lnTo>
                  <a:pt x="4" y="44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10" name="Freeform 251">
            <a:extLst>
              <a:ext uri="{FF2B5EF4-FFF2-40B4-BE49-F238E27FC236}">
                <a16:creationId xmlns:a16="http://schemas.microsoft.com/office/drawing/2014/main" id="{02D997C2-FB77-B42A-8BF1-580102C58430}"/>
              </a:ext>
              <a:ext uri="{C183D7F6-B498-43B3-948B-1728B52AA6E4}">
                <adec:decorative xmlns:adec="http://schemas.microsoft.com/office/drawing/2017/decorative" val="1"/>
              </a:ext>
            </a:extLst>
          </p:cNvPr>
          <p:cNvSpPr>
            <a:spLocks/>
          </p:cNvSpPr>
          <p:nvPr/>
        </p:nvSpPr>
        <p:spPr bwMode="auto">
          <a:xfrm>
            <a:off x="7904684" y="1241517"/>
            <a:ext cx="822325" cy="947738"/>
          </a:xfrm>
          <a:custGeom>
            <a:avLst/>
            <a:gdLst>
              <a:gd name="T0" fmla="*/ 4 w 518"/>
              <a:gd name="T1" fmla="*/ 446 h 597"/>
              <a:gd name="T2" fmla="*/ 8 w 518"/>
              <a:gd name="T3" fmla="*/ 446 h 597"/>
              <a:gd name="T4" fmla="*/ 8 w 518"/>
              <a:gd name="T5" fmla="*/ 154 h 597"/>
              <a:gd name="T6" fmla="*/ 258 w 518"/>
              <a:gd name="T7" fmla="*/ 10 h 597"/>
              <a:gd name="T8" fmla="*/ 510 w 518"/>
              <a:gd name="T9" fmla="*/ 154 h 597"/>
              <a:gd name="T10" fmla="*/ 510 w 518"/>
              <a:gd name="T11" fmla="*/ 444 h 597"/>
              <a:gd name="T12" fmla="*/ 258 w 518"/>
              <a:gd name="T13" fmla="*/ 587 h 597"/>
              <a:gd name="T14" fmla="*/ 6 w 518"/>
              <a:gd name="T15" fmla="*/ 442 h 597"/>
              <a:gd name="T16" fmla="*/ 4 w 518"/>
              <a:gd name="T17" fmla="*/ 446 h 597"/>
              <a:gd name="T18" fmla="*/ 8 w 518"/>
              <a:gd name="T19" fmla="*/ 446 h 597"/>
              <a:gd name="T20" fmla="*/ 4 w 518"/>
              <a:gd name="T21" fmla="*/ 446 h 597"/>
              <a:gd name="T22" fmla="*/ 2 w 518"/>
              <a:gd name="T23" fmla="*/ 450 h 597"/>
              <a:gd name="T24" fmla="*/ 258 w 518"/>
              <a:gd name="T25" fmla="*/ 597 h 597"/>
              <a:gd name="T26" fmla="*/ 518 w 518"/>
              <a:gd name="T27" fmla="*/ 448 h 597"/>
              <a:gd name="T28" fmla="*/ 518 w 518"/>
              <a:gd name="T29" fmla="*/ 150 h 597"/>
              <a:gd name="T30" fmla="*/ 258 w 518"/>
              <a:gd name="T31" fmla="*/ 0 h 597"/>
              <a:gd name="T32" fmla="*/ 0 w 518"/>
              <a:gd name="T33" fmla="*/ 150 h 597"/>
              <a:gd name="T34" fmla="*/ 0 w 518"/>
              <a:gd name="T35" fmla="*/ 448 h 597"/>
              <a:gd name="T36" fmla="*/ 2 w 518"/>
              <a:gd name="T37" fmla="*/ 450 h 597"/>
              <a:gd name="T38" fmla="*/ 4 w 518"/>
              <a:gd name="T39" fmla="*/ 446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8" h="597">
                <a:moveTo>
                  <a:pt x="4" y="446"/>
                </a:moveTo>
                <a:lnTo>
                  <a:pt x="8" y="446"/>
                </a:lnTo>
                <a:lnTo>
                  <a:pt x="8" y="154"/>
                </a:lnTo>
                <a:lnTo>
                  <a:pt x="258" y="10"/>
                </a:lnTo>
                <a:lnTo>
                  <a:pt x="510" y="154"/>
                </a:lnTo>
                <a:lnTo>
                  <a:pt x="510" y="444"/>
                </a:lnTo>
                <a:lnTo>
                  <a:pt x="258" y="587"/>
                </a:lnTo>
                <a:lnTo>
                  <a:pt x="6" y="442"/>
                </a:lnTo>
                <a:lnTo>
                  <a:pt x="4" y="446"/>
                </a:lnTo>
                <a:lnTo>
                  <a:pt x="8" y="446"/>
                </a:lnTo>
                <a:lnTo>
                  <a:pt x="4" y="446"/>
                </a:lnTo>
                <a:lnTo>
                  <a:pt x="2" y="450"/>
                </a:lnTo>
                <a:lnTo>
                  <a:pt x="258" y="597"/>
                </a:lnTo>
                <a:lnTo>
                  <a:pt x="518" y="448"/>
                </a:lnTo>
                <a:lnTo>
                  <a:pt x="518" y="150"/>
                </a:lnTo>
                <a:lnTo>
                  <a:pt x="258" y="0"/>
                </a:lnTo>
                <a:lnTo>
                  <a:pt x="0" y="150"/>
                </a:lnTo>
                <a:lnTo>
                  <a:pt x="0" y="448"/>
                </a:lnTo>
                <a:lnTo>
                  <a:pt x="2" y="450"/>
                </a:lnTo>
                <a:lnTo>
                  <a:pt x="4" y="44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11" name="CasellaDiTesto 10">
            <a:extLst>
              <a:ext uri="{FF2B5EF4-FFF2-40B4-BE49-F238E27FC236}">
                <a16:creationId xmlns:a16="http://schemas.microsoft.com/office/drawing/2014/main" id="{5B4D8A62-9B3F-316F-C10E-C4B11B073EA4}"/>
              </a:ext>
            </a:extLst>
          </p:cNvPr>
          <p:cNvSpPr txBox="1"/>
          <p:nvPr/>
        </p:nvSpPr>
        <p:spPr>
          <a:xfrm flipH="1">
            <a:off x="6784792" y="1572047"/>
            <a:ext cx="974460" cy="307777"/>
          </a:xfrm>
          <a:prstGeom prst="rect">
            <a:avLst/>
          </a:prstGeom>
          <a:noFill/>
        </p:spPr>
        <p:txBody>
          <a:bodyPr wrap="square" rtlCol="0">
            <a:spAutoFit/>
          </a:bodyPr>
          <a:lstStyle/>
          <a:p>
            <a:pPr algn="ctr"/>
            <a:r>
              <a:rPr lang="it-IT" b="1" dirty="0">
                <a:solidFill>
                  <a:schemeClr val="bg1"/>
                </a:solidFill>
                <a:latin typeface="+mj-lt"/>
              </a:rPr>
              <a:t>INSURER</a:t>
            </a:r>
          </a:p>
        </p:txBody>
      </p:sp>
      <p:sp>
        <p:nvSpPr>
          <p:cNvPr id="12" name="CasellaDiTesto 11">
            <a:extLst>
              <a:ext uri="{FF2B5EF4-FFF2-40B4-BE49-F238E27FC236}">
                <a16:creationId xmlns:a16="http://schemas.microsoft.com/office/drawing/2014/main" id="{CAC33F29-3328-EDD7-B16A-2BB3C5ACA32E}"/>
              </a:ext>
            </a:extLst>
          </p:cNvPr>
          <p:cNvSpPr txBox="1"/>
          <p:nvPr/>
        </p:nvSpPr>
        <p:spPr>
          <a:xfrm flipH="1">
            <a:off x="7785852" y="1542276"/>
            <a:ext cx="1044753" cy="523220"/>
          </a:xfrm>
          <a:prstGeom prst="rect">
            <a:avLst/>
          </a:prstGeom>
          <a:noFill/>
        </p:spPr>
        <p:txBody>
          <a:bodyPr wrap="square" rtlCol="0">
            <a:spAutoFit/>
          </a:bodyPr>
          <a:lstStyle/>
          <a:p>
            <a:pPr algn="ctr"/>
            <a:r>
              <a:rPr lang="it-IT" b="1" dirty="0">
                <a:solidFill>
                  <a:schemeClr val="bg1"/>
                </a:solidFill>
                <a:latin typeface="+mj-lt"/>
              </a:rPr>
              <a:t>PROVIDER</a:t>
            </a:r>
          </a:p>
        </p:txBody>
      </p:sp>
      <p:sp>
        <p:nvSpPr>
          <p:cNvPr id="13" name="CasellaDiTesto 12">
            <a:extLst>
              <a:ext uri="{FF2B5EF4-FFF2-40B4-BE49-F238E27FC236}">
                <a16:creationId xmlns:a16="http://schemas.microsoft.com/office/drawing/2014/main" id="{1B00FFB3-E9C4-BE37-87D7-6CB52B1F62EA}"/>
              </a:ext>
            </a:extLst>
          </p:cNvPr>
          <p:cNvSpPr txBox="1"/>
          <p:nvPr/>
        </p:nvSpPr>
        <p:spPr>
          <a:xfrm flipH="1">
            <a:off x="7314399" y="2471030"/>
            <a:ext cx="974460" cy="307777"/>
          </a:xfrm>
          <a:prstGeom prst="rect">
            <a:avLst/>
          </a:prstGeom>
          <a:noFill/>
        </p:spPr>
        <p:txBody>
          <a:bodyPr wrap="square" rtlCol="0">
            <a:spAutoFit/>
          </a:bodyPr>
          <a:lstStyle/>
          <a:p>
            <a:pPr algn="ctr"/>
            <a:r>
              <a:rPr lang="it-IT" b="1" dirty="0">
                <a:solidFill>
                  <a:schemeClr val="bg1"/>
                </a:solidFill>
                <a:latin typeface="+mj-lt"/>
              </a:rPr>
              <a:t>USER</a:t>
            </a:r>
          </a:p>
        </p:txBody>
      </p:sp>
      <p:sp>
        <p:nvSpPr>
          <p:cNvPr id="34" name="Freeform 164">
            <a:extLst>
              <a:ext uri="{FF2B5EF4-FFF2-40B4-BE49-F238E27FC236}">
                <a16:creationId xmlns:a16="http://schemas.microsoft.com/office/drawing/2014/main" id="{09069948-1749-3ABC-F660-95539A6C0A5F}"/>
              </a:ext>
              <a:ext uri="{C183D7F6-B498-43B3-948B-1728B52AA6E4}">
                <adec:decorative xmlns:adec="http://schemas.microsoft.com/office/drawing/2017/decorative" val="1"/>
              </a:ext>
            </a:extLst>
          </p:cNvPr>
          <p:cNvSpPr>
            <a:spLocks/>
          </p:cNvSpPr>
          <p:nvPr/>
        </p:nvSpPr>
        <p:spPr bwMode="auto">
          <a:xfrm>
            <a:off x="6927476" y="3259046"/>
            <a:ext cx="1700213" cy="387350"/>
          </a:xfrm>
          <a:custGeom>
            <a:avLst/>
            <a:gdLst>
              <a:gd name="T0" fmla="*/ 1067 w 1071"/>
              <a:gd name="T1" fmla="*/ 240 h 244"/>
              <a:gd name="T2" fmla="*/ 1067 w 1071"/>
              <a:gd name="T3" fmla="*/ 236 h 244"/>
              <a:gd name="T4" fmla="*/ 8 w 1071"/>
              <a:gd name="T5" fmla="*/ 236 h 244"/>
              <a:gd name="T6" fmla="*/ 8 w 1071"/>
              <a:gd name="T7" fmla="*/ 8 h 244"/>
              <a:gd name="T8" fmla="*/ 1063 w 1071"/>
              <a:gd name="T9" fmla="*/ 8 h 244"/>
              <a:gd name="T10" fmla="*/ 1063 w 1071"/>
              <a:gd name="T11" fmla="*/ 240 h 244"/>
              <a:gd name="T12" fmla="*/ 1067 w 1071"/>
              <a:gd name="T13" fmla="*/ 240 h 244"/>
              <a:gd name="T14" fmla="*/ 1067 w 1071"/>
              <a:gd name="T15" fmla="*/ 236 h 244"/>
              <a:gd name="T16" fmla="*/ 1067 w 1071"/>
              <a:gd name="T17" fmla="*/ 240 h 244"/>
              <a:gd name="T18" fmla="*/ 1071 w 1071"/>
              <a:gd name="T19" fmla="*/ 240 h 244"/>
              <a:gd name="T20" fmla="*/ 1071 w 1071"/>
              <a:gd name="T21" fmla="*/ 0 h 244"/>
              <a:gd name="T22" fmla="*/ 0 w 1071"/>
              <a:gd name="T23" fmla="*/ 0 h 244"/>
              <a:gd name="T24" fmla="*/ 0 w 1071"/>
              <a:gd name="T25" fmla="*/ 244 h 244"/>
              <a:gd name="T26" fmla="*/ 1071 w 1071"/>
              <a:gd name="T27" fmla="*/ 244 h 244"/>
              <a:gd name="T28" fmla="*/ 1071 w 1071"/>
              <a:gd name="T29" fmla="*/ 240 h 244"/>
              <a:gd name="T30" fmla="*/ 1067 w 1071"/>
              <a:gd name="T31" fmla="*/ 24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1" h="244">
                <a:moveTo>
                  <a:pt x="1067" y="240"/>
                </a:moveTo>
                <a:lnTo>
                  <a:pt x="1067" y="236"/>
                </a:lnTo>
                <a:lnTo>
                  <a:pt x="8" y="236"/>
                </a:lnTo>
                <a:lnTo>
                  <a:pt x="8" y="8"/>
                </a:lnTo>
                <a:lnTo>
                  <a:pt x="1063" y="8"/>
                </a:lnTo>
                <a:lnTo>
                  <a:pt x="1063" y="240"/>
                </a:lnTo>
                <a:lnTo>
                  <a:pt x="1067" y="240"/>
                </a:lnTo>
                <a:lnTo>
                  <a:pt x="1067" y="236"/>
                </a:lnTo>
                <a:lnTo>
                  <a:pt x="1067" y="240"/>
                </a:lnTo>
                <a:lnTo>
                  <a:pt x="1071" y="240"/>
                </a:lnTo>
                <a:lnTo>
                  <a:pt x="1071" y="0"/>
                </a:lnTo>
                <a:lnTo>
                  <a:pt x="0" y="0"/>
                </a:lnTo>
                <a:lnTo>
                  <a:pt x="0" y="244"/>
                </a:lnTo>
                <a:lnTo>
                  <a:pt x="1071" y="244"/>
                </a:lnTo>
                <a:lnTo>
                  <a:pt x="1071" y="240"/>
                </a:lnTo>
                <a:lnTo>
                  <a:pt x="1067" y="240"/>
                </a:lnTo>
                <a:close/>
              </a:path>
            </a:pathLst>
          </a:custGeom>
          <a:solidFill>
            <a:srgbClr val="E6E6E6">
              <a:lumMod val="90000"/>
            </a:srgbClr>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35" name="Rectangle 165">
            <a:extLst>
              <a:ext uri="{FF2B5EF4-FFF2-40B4-BE49-F238E27FC236}">
                <a16:creationId xmlns:a16="http://schemas.microsoft.com/office/drawing/2014/main" id="{8084BC7C-8D0E-083E-D907-867A54CD4B4E}"/>
              </a:ext>
              <a:ext uri="{C183D7F6-B498-43B3-948B-1728B52AA6E4}">
                <adec:decorative xmlns:adec="http://schemas.microsoft.com/office/drawing/2017/decorative" val="1"/>
              </a:ext>
            </a:extLst>
          </p:cNvPr>
          <p:cNvSpPr>
            <a:spLocks noChangeArrowheads="1"/>
          </p:cNvSpPr>
          <p:nvPr/>
        </p:nvSpPr>
        <p:spPr bwMode="auto">
          <a:xfrm>
            <a:off x="8618163" y="3354296"/>
            <a:ext cx="60325" cy="168275"/>
          </a:xfrm>
          <a:prstGeom prst="rect">
            <a:avLst/>
          </a:prstGeom>
          <a:solidFill>
            <a:srgbClr val="E6E6E6">
              <a:lumMod val="90000"/>
            </a:srgbClr>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36" name="Rectangle 166">
            <a:extLst>
              <a:ext uri="{FF2B5EF4-FFF2-40B4-BE49-F238E27FC236}">
                <a16:creationId xmlns:a16="http://schemas.microsoft.com/office/drawing/2014/main" id="{B5FA02B0-75CF-43BE-4C8D-6E63A5AB3249}"/>
              </a:ext>
              <a:ext uri="{C183D7F6-B498-43B3-948B-1728B52AA6E4}">
                <adec:decorative xmlns:adec="http://schemas.microsoft.com/office/drawing/2017/decorative" val="1"/>
              </a:ext>
            </a:extLst>
          </p:cNvPr>
          <p:cNvSpPr>
            <a:spLocks noChangeArrowheads="1"/>
          </p:cNvSpPr>
          <p:nvPr/>
        </p:nvSpPr>
        <p:spPr bwMode="auto">
          <a:xfrm>
            <a:off x="6965576" y="3293971"/>
            <a:ext cx="74613"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37" name="Rectangle 167">
            <a:extLst>
              <a:ext uri="{FF2B5EF4-FFF2-40B4-BE49-F238E27FC236}">
                <a16:creationId xmlns:a16="http://schemas.microsoft.com/office/drawing/2014/main" id="{0DA745FE-DB81-CC9E-625F-569FACD0A01C}"/>
              </a:ext>
              <a:ext uri="{C183D7F6-B498-43B3-948B-1728B52AA6E4}">
                <adec:decorative xmlns:adec="http://schemas.microsoft.com/office/drawing/2017/decorative" val="1"/>
              </a:ext>
            </a:extLst>
          </p:cNvPr>
          <p:cNvSpPr>
            <a:spLocks noChangeArrowheads="1"/>
          </p:cNvSpPr>
          <p:nvPr/>
        </p:nvSpPr>
        <p:spPr bwMode="auto">
          <a:xfrm>
            <a:off x="7052888" y="3293971"/>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38" name="Rectangle 168">
            <a:extLst>
              <a:ext uri="{FF2B5EF4-FFF2-40B4-BE49-F238E27FC236}">
                <a16:creationId xmlns:a16="http://schemas.microsoft.com/office/drawing/2014/main" id="{E887E746-57A3-2515-795C-013685C72C08}"/>
              </a:ext>
              <a:ext uri="{C183D7F6-B498-43B3-948B-1728B52AA6E4}">
                <adec:decorative xmlns:adec="http://schemas.microsoft.com/office/drawing/2017/decorative" val="1"/>
              </a:ext>
            </a:extLst>
          </p:cNvPr>
          <p:cNvSpPr>
            <a:spLocks noChangeArrowheads="1"/>
          </p:cNvSpPr>
          <p:nvPr/>
        </p:nvSpPr>
        <p:spPr bwMode="auto">
          <a:xfrm>
            <a:off x="7144963" y="3293971"/>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39" name="Rectangle 169">
            <a:extLst>
              <a:ext uri="{FF2B5EF4-FFF2-40B4-BE49-F238E27FC236}">
                <a16:creationId xmlns:a16="http://schemas.microsoft.com/office/drawing/2014/main" id="{3CD1ACC1-2E6D-34D0-95BA-3EFFF3647A8C}"/>
              </a:ext>
              <a:ext uri="{C183D7F6-B498-43B3-948B-1728B52AA6E4}">
                <adec:decorative xmlns:adec="http://schemas.microsoft.com/office/drawing/2017/decorative" val="1"/>
              </a:ext>
            </a:extLst>
          </p:cNvPr>
          <p:cNvSpPr>
            <a:spLocks noChangeArrowheads="1"/>
          </p:cNvSpPr>
          <p:nvPr/>
        </p:nvSpPr>
        <p:spPr bwMode="auto">
          <a:xfrm>
            <a:off x="7237038" y="3293971"/>
            <a:ext cx="76200"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40" name="Rectangle 170">
            <a:extLst>
              <a:ext uri="{FF2B5EF4-FFF2-40B4-BE49-F238E27FC236}">
                <a16:creationId xmlns:a16="http://schemas.microsoft.com/office/drawing/2014/main" id="{575F2742-3469-71D3-1B50-5798C9EA89F2}"/>
              </a:ext>
              <a:ext uri="{C183D7F6-B498-43B3-948B-1728B52AA6E4}">
                <adec:decorative xmlns:adec="http://schemas.microsoft.com/office/drawing/2017/decorative" val="1"/>
              </a:ext>
            </a:extLst>
          </p:cNvPr>
          <p:cNvSpPr>
            <a:spLocks noChangeArrowheads="1"/>
          </p:cNvSpPr>
          <p:nvPr/>
        </p:nvSpPr>
        <p:spPr bwMode="auto">
          <a:xfrm>
            <a:off x="7325938" y="3293971"/>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41" name="Rectangle 171">
            <a:extLst>
              <a:ext uri="{FF2B5EF4-FFF2-40B4-BE49-F238E27FC236}">
                <a16:creationId xmlns:a16="http://schemas.microsoft.com/office/drawing/2014/main" id="{3AEA4D74-15BB-4126-CAAB-D3E00B1FE758}"/>
              </a:ext>
              <a:ext uri="{C183D7F6-B498-43B3-948B-1728B52AA6E4}">
                <adec:decorative xmlns:adec="http://schemas.microsoft.com/office/drawing/2017/decorative" val="1"/>
              </a:ext>
            </a:extLst>
          </p:cNvPr>
          <p:cNvSpPr>
            <a:spLocks noChangeArrowheads="1"/>
          </p:cNvSpPr>
          <p:nvPr/>
        </p:nvSpPr>
        <p:spPr bwMode="auto">
          <a:xfrm>
            <a:off x="7418013" y="3293971"/>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42" name="Rectangle 172">
            <a:extLst>
              <a:ext uri="{FF2B5EF4-FFF2-40B4-BE49-F238E27FC236}">
                <a16:creationId xmlns:a16="http://schemas.microsoft.com/office/drawing/2014/main" id="{CD1F8327-E7CB-FB0C-4D51-8A91B65ECB1D}"/>
              </a:ext>
              <a:ext uri="{C183D7F6-B498-43B3-948B-1728B52AA6E4}">
                <adec:decorative xmlns:adec="http://schemas.microsoft.com/office/drawing/2017/decorative" val="1"/>
              </a:ext>
            </a:extLst>
          </p:cNvPr>
          <p:cNvSpPr>
            <a:spLocks noChangeArrowheads="1"/>
          </p:cNvSpPr>
          <p:nvPr/>
        </p:nvSpPr>
        <p:spPr bwMode="auto">
          <a:xfrm>
            <a:off x="7510088" y="3293971"/>
            <a:ext cx="76200"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43" name="Rectangle 173">
            <a:extLst>
              <a:ext uri="{FF2B5EF4-FFF2-40B4-BE49-F238E27FC236}">
                <a16:creationId xmlns:a16="http://schemas.microsoft.com/office/drawing/2014/main" id="{9C5D7975-2282-1739-CC0F-855040E751C8}"/>
              </a:ext>
              <a:ext uri="{C183D7F6-B498-43B3-948B-1728B52AA6E4}">
                <adec:decorative xmlns:adec="http://schemas.microsoft.com/office/drawing/2017/decorative" val="1"/>
              </a:ext>
            </a:extLst>
          </p:cNvPr>
          <p:cNvSpPr>
            <a:spLocks noChangeArrowheads="1"/>
          </p:cNvSpPr>
          <p:nvPr/>
        </p:nvSpPr>
        <p:spPr bwMode="auto">
          <a:xfrm>
            <a:off x="7598988" y="3293971"/>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44" name="Rectangle 174">
            <a:extLst>
              <a:ext uri="{FF2B5EF4-FFF2-40B4-BE49-F238E27FC236}">
                <a16:creationId xmlns:a16="http://schemas.microsoft.com/office/drawing/2014/main" id="{90B1C0AF-75EF-6217-EBAF-1A249DC5AA16}"/>
              </a:ext>
              <a:ext uri="{C183D7F6-B498-43B3-948B-1728B52AA6E4}">
                <adec:decorative xmlns:adec="http://schemas.microsoft.com/office/drawing/2017/decorative" val="1"/>
              </a:ext>
            </a:extLst>
          </p:cNvPr>
          <p:cNvSpPr>
            <a:spLocks noChangeArrowheads="1"/>
          </p:cNvSpPr>
          <p:nvPr/>
        </p:nvSpPr>
        <p:spPr bwMode="auto">
          <a:xfrm>
            <a:off x="7691063" y="3293971"/>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45" name="Rectangle 175">
            <a:extLst>
              <a:ext uri="{FF2B5EF4-FFF2-40B4-BE49-F238E27FC236}">
                <a16:creationId xmlns:a16="http://schemas.microsoft.com/office/drawing/2014/main" id="{9933863B-D831-7C4F-2547-BE5CEFE71347}"/>
              </a:ext>
              <a:ext uri="{C183D7F6-B498-43B3-948B-1728B52AA6E4}">
                <adec:decorative xmlns:adec="http://schemas.microsoft.com/office/drawing/2017/decorative" val="1"/>
              </a:ext>
            </a:extLst>
          </p:cNvPr>
          <p:cNvSpPr>
            <a:spLocks noChangeArrowheads="1"/>
          </p:cNvSpPr>
          <p:nvPr/>
        </p:nvSpPr>
        <p:spPr bwMode="auto">
          <a:xfrm>
            <a:off x="7783138" y="3293971"/>
            <a:ext cx="76200"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46" name="Rectangle 176">
            <a:extLst>
              <a:ext uri="{FF2B5EF4-FFF2-40B4-BE49-F238E27FC236}">
                <a16:creationId xmlns:a16="http://schemas.microsoft.com/office/drawing/2014/main" id="{E4C05000-F139-942C-7ABE-1025864BA967}"/>
              </a:ext>
              <a:ext uri="{C183D7F6-B498-43B3-948B-1728B52AA6E4}">
                <adec:decorative xmlns:adec="http://schemas.microsoft.com/office/drawing/2017/decorative" val="1"/>
              </a:ext>
            </a:extLst>
          </p:cNvPr>
          <p:cNvSpPr>
            <a:spLocks noChangeArrowheads="1"/>
          </p:cNvSpPr>
          <p:nvPr/>
        </p:nvSpPr>
        <p:spPr bwMode="auto">
          <a:xfrm>
            <a:off x="7872038" y="3293971"/>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47" name="Rectangle 177">
            <a:extLst>
              <a:ext uri="{FF2B5EF4-FFF2-40B4-BE49-F238E27FC236}">
                <a16:creationId xmlns:a16="http://schemas.microsoft.com/office/drawing/2014/main" id="{EE25BDB2-DBA7-5861-7AC7-9ED045E3E723}"/>
              </a:ext>
              <a:ext uri="{C183D7F6-B498-43B3-948B-1728B52AA6E4}">
                <adec:decorative xmlns:adec="http://schemas.microsoft.com/office/drawing/2017/decorative" val="1"/>
              </a:ext>
            </a:extLst>
          </p:cNvPr>
          <p:cNvSpPr>
            <a:spLocks noChangeArrowheads="1"/>
          </p:cNvSpPr>
          <p:nvPr/>
        </p:nvSpPr>
        <p:spPr bwMode="auto">
          <a:xfrm>
            <a:off x="7964113" y="3293971"/>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48" name="Rectangle 178">
            <a:extLst>
              <a:ext uri="{FF2B5EF4-FFF2-40B4-BE49-F238E27FC236}">
                <a16:creationId xmlns:a16="http://schemas.microsoft.com/office/drawing/2014/main" id="{2787BA73-8F25-2137-A046-F62E29EC10B4}"/>
              </a:ext>
              <a:ext uri="{C183D7F6-B498-43B3-948B-1728B52AA6E4}">
                <adec:decorative xmlns:adec="http://schemas.microsoft.com/office/drawing/2017/decorative" val="1"/>
              </a:ext>
            </a:extLst>
          </p:cNvPr>
          <p:cNvSpPr>
            <a:spLocks noChangeArrowheads="1"/>
          </p:cNvSpPr>
          <p:nvPr/>
        </p:nvSpPr>
        <p:spPr bwMode="auto">
          <a:xfrm>
            <a:off x="8056188" y="3293971"/>
            <a:ext cx="76200"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49" name="Rectangle 179">
            <a:extLst>
              <a:ext uri="{FF2B5EF4-FFF2-40B4-BE49-F238E27FC236}">
                <a16:creationId xmlns:a16="http://schemas.microsoft.com/office/drawing/2014/main" id="{42F88BAA-D194-CBB3-A343-B0CA2F23FB71}"/>
              </a:ext>
              <a:ext uri="{C183D7F6-B498-43B3-948B-1728B52AA6E4}">
                <adec:decorative xmlns:adec="http://schemas.microsoft.com/office/drawing/2017/decorative" val="1"/>
              </a:ext>
            </a:extLst>
          </p:cNvPr>
          <p:cNvSpPr>
            <a:spLocks noChangeArrowheads="1"/>
          </p:cNvSpPr>
          <p:nvPr/>
        </p:nvSpPr>
        <p:spPr bwMode="auto">
          <a:xfrm>
            <a:off x="8145088" y="3293971"/>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50" name="Rectangle 180">
            <a:extLst>
              <a:ext uri="{FF2B5EF4-FFF2-40B4-BE49-F238E27FC236}">
                <a16:creationId xmlns:a16="http://schemas.microsoft.com/office/drawing/2014/main" id="{8FE2C153-E334-639C-8B8D-465B5AE4AAC4}"/>
              </a:ext>
              <a:ext uri="{C183D7F6-B498-43B3-948B-1728B52AA6E4}">
                <adec:decorative xmlns:adec="http://schemas.microsoft.com/office/drawing/2017/decorative" val="1"/>
              </a:ext>
            </a:extLst>
          </p:cNvPr>
          <p:cNvSpPr>
            <a:spLocks noChangeArrowheads="1"/>
          </p:cNvSpPr>
          <p:nvPr/>
        </p:nvSpPr>
        <p:spPr bwMode="auto">
          <a:xfrm>
            <a:off x="8237163" y="3293971"/>
            <a:ext cx="79375"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51" name="Rectangle 181">
            <a:extLst>
              <a:ext uri="{FF2B5EF4-FFF2-40B4-BE49-F238E27FC236}">
                <a16:creationId xmlns:a16="http://schemas.microsoft.com/office/drawing/2014/main" id="{4D680AE0-44E5-8B6D-3A1E-EE812AF96DF0}"/>
              </a:ext>
              <a:ext uri="{C183D7F6-B498-43B3-948B-1728B52AA6E4}">
                <adec:decorative xmlns:adec="http://schemas.microsoft.com/office/drawing/2017/decorative" val="1"/>
              </a:ext>
            </a:extLst>
          </p:cNvPr>
          <p:cNvSpPr>
            <a:spLocks noChangeArrowheads="1"/>
          </p:cNvSpPr>
          <p:nvPr/>
        </p:nvSpPr>
        <p:spPr bwMode="auto">
          <a:xfrm>
            <a:off x="8329238" y="3293971"/>
            <a:ext cx="76200"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52" name="Rectangle 182">
            <a:extLst>
              <a:ext uri="{FF2B5EF4-FFF2-40B4-BE49-F238E27FC236}">
                <a16:creationId xmlns:a16="http://schemas.microsoft.com/office/drawing/2014/main" id="{6232FB60-30F9-8A5B-2F70-3A169563897F}"/>
              </a:ext>
              <a:ext uri="{C183D7F6-B498-43B3-948B-1728B52AA6E4}">
                <adec:decorative xmlns:adec="http://schemas.microsoft.com/office/drawing/2017/decorative" val="1"/>
              </a:ext>
            </a:extLst>
          </p:cNvPr>
          <p:cNvSpPr>
            <a:spLocks noChangeArrowheads="1"/>
          </p:cNvSpPr>
          <p:nvPr/>
        </p:nvSpPr>
        <p:spPr bwMode="auto">
          <a:xfrm>
            <a:off x="8418138" y="3293971"/>
            <a:ext cx="79375"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53" name="Rectangle 183">
            <a:extLst>
              <a:ext uri="{FF2B5EF4-FFF2-40B4-BE49-F238E27FC236}">
                <a16:creationId xmlns:a16="http://schemas.microsoft.com/office/drawing/2014/main" id="{AE4281C6-8A30-582F-FDAE-08C902364AA7}"/>
              </a:ext>
              <a:ext uri="{C183D7F6-B498-43B3-948B-1728B52AA6E4}">
                <adec:decorative xmlns:adec="http://schemas.microsoft.com/office/drawing/2017/decorative" val="1"/>
              </a:ext>
            </a:extLst>
          </p:cNvPr>
          <p:cNvSpPr>
            <a:spLocks noChangeArrowheads="1"/>
          </p:cNvSpPr>
          <p:nvPr/>
        </p:nvSpPr>
        <p:spPr bwMode="auto">
          <a:xfrm>
            <a:off x="8510213" y="3293971"/>
            <a:ext cx="79375"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54" name="CasellaDiTesto 53">
            <a:extLst>
              <a:ext uri="{FF2B5EF4-FFF2-40B4-BE49-F238E27FC236}">
                <a16:creationId xmlns:a16="http://schemas.microsoft.com/office/drawing/2014/main" id="{F2101F0B-8185-679D-55C0-AD5616377E68}"/>
              </a:ext>
            </a:extLst>
          </p:cNvPr>
          <p:cNvSpPr txBox="1"/>
          <p:nvPr/>
        </p:nvSpPr>
        <p:spPr>
          <a:xfrm flipH="1">
            <a:off x="6916363" y="3313772"/>
            <a:ext cx="1339849" cy="307777"/>
          </a:xfrm>
          <a:prstGeom prst="rect">
            <a:avLst/>
          </a:prstGeom>
          <a:noFill/>
        </p:spPr>
        <p:txBody>
          <a:bodyPr wrap="square" rtlCol="0">
            <a:spAutoFit/>
          </a:bodyPr>
          <a:lstStyle/>
          <a:p>
            <a:pPr algn="ctr"/>
            <a:r>
              <a:rPr lang="it-IT" b="1" dirty="0">
                <a:solidFill>
                  <a:schemeClr val="tx1"/>
                </a:solidFill>
                <a:latin typeface="+mj-lt"/>
              </a:rPr>
              <a:t>REGULATION</a:t>
            </a:r>
          </a:p>
        </p:txBody>
      </p:sp>
      <p:sp>
        <p:nvSpPr>
          <p:cNvPr id="55" name="CasellaDiTesto 54">
            <a:extLst>
              <a:ext uri="{FF2B5EF4-FFF2-40B4-BE49-F238E27FC236}">
                <a16:creationId xmlns:a16="http://schemas.microsoft.com/office/drawing/2014/main" id="{826E287D-A9D9-1F80-C9CF-665E2B117E8B}"/>
              </a:ext>
            </a:extLst>
          </p:cNvPr>
          <p:cNvSpPr txBox="1"/>
          <p:nvPr/>
        </p:nvSpPr>
        <p:spPr>
          <a:xfrm flipH="1">
            <a:off x="7188363" y="3081164"/>
            <a:ext cx="1339849" cy="307777"/>
          </a:xfrm>
          <a:prstGeom prst="rect">
            <a:avLst/>
          </a:prstGeom>
          <a:noFill/>
        </p:spPr>
        <p:txBody>
          <a:bodyPr wrap="square" rtlCol="0">
            <a:spAutoFit/>
          </a:bodyPr>
          <a:lstStyle/>
          <a:p>
            <a:pPr algn="ctr"/>
            <a:r>
              <a:rPr lang="it-IT" b="1" dirty="0">
                <a:solidFill>
                  <a:schemeClr val="bg1"/>
                </a:solidFill>
                <a:latin typeface="+mj-lt"/>
              </a:rPr>
              <a:t>REGULATION</a:t>
            </a:r>
          </a:p>
        </p:txBody>
      </p:sp>
    </p:spTree>
    <p:extLst>
      <p:ext uri="{BB962C8B-B14F-4D97-AF65-F5344CB8AC3E}">
        <p14:creationId xmlns:p14="http://schemas.microsoft.com/office/powerpoint/2010/main" val="3211401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35A9BF36-9CFD-4498-8495-D21363CDB222}"/>
              </a:ext>
            </a:extLst>
          </p:cNvPr>
          <p:cNvSpPr/>
          <p:nvPr/>
        </p:nvSpPr>
        <p:spPr>
          <a:xfrm>
            <a:off x="624062" y="767410"/>
            <a:ext cx="7191722" cy="400110"/>
          </a:xfrm>
          <a:prstGeom prst="rect">
            <a:avLst/>
          </a:prstGeom>
        </p:spPr>
        <p:txBody>
          <a:bodyPr wrap="square">
            <a:spAutoFit/>
          </a:bodyPr>
          <a:lstStyle/>
          <a:p>
            <a:r>
              <a:rPr lang="it-IT" sz="2000" b="1" dirty="0">
                <a:latin typeface="+mn-lt"/>
              </a:rPr>
              <a:t>3. Social </a:t>
            </a:r>
            <a:r>
              <a:rPr lang="it-IT" sz="2000" b="1" dirty="0" err="1">
                <a:latin typeface="+mn-lt"/>
              </a:rPr>
              <a:t>sickness</a:t>
            </a:r>
            <a:r>
              <a:rPr lang="it-IT" sz="2000" b="1" dirty="0">
                <a:latin typeface="+mn-lt"/>
              </a:rPr>
              <a:t> insurance</a:t>
            </a:r>
          </a:p>
        </p:txBody>
      </p:sp>
      <p:sp>
        <p:nvSpPr>
          <p:cNvPr id="5" name="Rettangolo 4">
            <a:extLst>
              <a:ext uri="{FF2B5EF4-FFF2-40B4-BE49-F238E27FC236}">
                <a16:creationId xmlns:a16="http://schemas.microsoft.com/office/drawing/2014/main" id="{07105AC7-C035-46F1-93DA-400D13C4AD34}"/>
              </a:ext>
            </a:extLst>
          </p:cNvPr>
          <p:cNvSpPr/>
          <p:nvPr/>
        </p:nvSpPr>
        <p:spPr>
          <a:xfrm>
            <a:off x="624063" y="1328216"/>
            <a:ext cx="6036584" cy="2585323"/>
          </a:xfrm>
          <a:prstGeom prst="rect">
            <a:avLst/>
          </a:prstGeom>
        </p:spPr>
        <p:txBody>
          <a:bodyPr wrap="square">
            <a:spAutoFit/>
          </a:bodyPr>
          <a:lstStyle/>
          <a:p>
            <a:r>
              <a:rPr lang="en-US" sz="1800" dirty="0">
                <a:latin typeface="+mn-lt"/>
              </a:rPr>
              <a:t>It is a system in which a multiplicity of non-competing funds operate. 
It is based on the compulsory membership of a health insurance fund for each occupational category. It is, therefore, an employment system, linked to work and not to residence. 
</a:t>
            </a:r>
          </a:p>
          <a:p>
            <a:r>
              <a:rPr lang="en-US" sz="1800" dirty="0">
                <a:latin typeface="+mn-lt"/>
              </a:rPr>
              <a:t>SSI systems therefore have an intrinsic criticality: unless they are accompanied by some residual program, they generally do not guarantee insurance coverage for the entire population.</a:t>
            </a:r>
            <a:endParaRPr lang="it-IT" sz="1800" dirty="0">
              <a:latin typeface="+mn-lt"/>
            </a:endParaRPr>
          </a:p>
        </p:txBody>
      </p:sp>
      <p:sp>
        <p:nvSpPr>
          <p:cNvPr id="8" name="Rettangolo 7">
            <a:extLst>
              <a:ext uri="{FF2B5EF4-FFF2-40B4-BE49-F238E27FC236}">
                <a16:creationId xmlns:a16="http://schemas.microsoft.com/office/drawing/2014/main" id="{5CB05E5F-10E0-49D1-A5D2-63D5F804AF86}"/>
              </a:ext>
            </a:extLst>
          </p:cNvPr>
          <p:cNvSpPr/>
          <p:nvPr/>
        </p:nvSpPr>
        <p:spPr>
          <a:xfrm>
            <a:off x="296889" y="4647088"/>
            <a:ext cx="8550221" cy="369332"/>
          </a:xfrm>
          <a:prstGeom prst="rect">
            <a:avLst/>
          </a:prstGeom>
        </p:spPr>
        <p:txBody>
          <a:bodyPr wrap="square">
            <a:spAutoFit/>
          </a:bodyPr>
          <a:lstStyle/>
          <a:p>
            <a:r>
              <a:rPr lang="it-IT" sz="900" i="1" dirty="0" err="1"/>
              <a:t>Modified</a:t>
            </a:r>
            <a:r>
              <a:rPr lang="it-IT" sz="900" i="1" dirty="0"/>
              <a:t>, from: Toth F: Non solo Bismarck contro Beveridge: sette modelli di sistema sanitario, Rivista Italiana di Politiche Pubbliche, 2;2016. Citato in: Il Servizio sanitario nazionale non è più una “cosa” scontata di Filippo Palumbo. Quotidiano Sanità 08.05.2023. </a:t>
            </a:r>
          </a:p>
        </p:txBody>
      </p:sp>
      <p:sp>
        <p:nvSpPr>
          <p:cNvPr id="2" name="Freeform 246">
            <a:extLst>
              <a:ext uri="{FF2B5EF4-FFF2-40B4-BE49-F238E27FC236}">
                <a16:creationId xmlns:a16="http://schemas.microsoft.com/office/drawing/2014/main" id="{018DCBFD-1A82-8C9D-2CDE-B27A4F22558C}"/>
              </a:ext>
              <a:ext uri="{C183D7F6-B498-43B3-948B-1728B52AA6E4}">
                <adec:decorative xmlns:adec="http://schemas.microsoft.com/office/drawing/2017/decorative" val="1"/>
              </a:ext>
            </a:extLst>
          </p:cNvPr>
          <p:cNvSpPr>
            <a:spLocks/>
          </p:cNvSpPr>
          <p:nvPr/>
        </p:nvSpPr>
        <p:spPr bwMode="auto">
          <a:xfrm>
            <a:off x="6749546" y="1136742"/>
            <a:ext cx="1000125" cy="1154113"/>
          </a:xfrm>
          <a:custGeom>
            <a:avLst/>
            <a:gdLst>
              <a:gd name="T0" fmla="*/ 0 w 630"/>
              <a:gd name="T1" fmla="*/ 182 h 727"/>
              <a:gd name="T2" fmla="*/ 0 w 630"/>
              <a:gd name="T3" fmla="*/ 546 h 727"/>
              <a:gd name="T4" fmla="*/ 314 w 630"/>
              <a:gd name="T5" fmla="*/ 727 h 727"/>
              <a:gd name="T6" fmla="*/ 630 w 630"/>
              <a:gd name="T7" fmla="*/ 546 h 727"/>
              <a:gd name="T8" fmla="*/ 630 w 630"/>
              <a:gd name="T9" fmla="*/ 182 h 727"/>
              <a:gd name="T10" fmla="*/ 314 w 630"/>
              <a:gd name="T11" fmla="*/ 0 h 727"/>
              <a:gd name="T12" fmla="*/ 0 w 630"/>
              <a:gd name="T13" fmla="*/ 182 h 727"/>
            </a:gdLst>
            <a:ahLst/>
            <a:cxnLst>
              <a:cxn ang="0">
                <a:pos x="T0" y="T1"/>
              </a:cxn>
              <a:cxn ang="0">
                <a:pos x="T2" y="T3"/>
              </a:cxn>
              <a:cxn ang="0">
                <a:pos x="T4" y="T5"/>
              </a:cxn>
              <a:cxn ang="0">
                <a:pos x="T6" y="T7"/>
              </a:cxn>
              <a:cxn ang="0">
                <a:pos x="T8" y="T9"/>
              </a:cxn>
              <a:cxn ang="0">
                <a:pos x="T10" y="T11"/>
              </a:cxn>
              <a:cxn ang="0">
                <a:pos x="T12" y="T13"/>
              </a:cxn>
            </a:cxnLst>
            <a:rect l="0" t="0" r="r" b="b"/>
            <a:pathLst>
              <a:path w="630" h="727">
                <a:moveTo>
                  <a:pt x="0" y="182"/>
                </a:moveTo>
                <a:lnTo>
                  <a:pt x="0" y="546"/>
                </a:lnTo>
                <a:lnTo>
                  <a:pt x="314" y="727"/>
                </a:lnTo>
                <a:lnTo>
                  <a:pt x="630" y="546"/>
                </a:lnTo>
                <a:lnTo>
                  <a:pt x="630" y="182"/>
                </a:lnTo>
                <a:lnTo>
                  <a:pt x="314" y="0"/>
                </a:lnTo>
                <a:lnTo>
                  <a:pt x="0" y="182"/>
                </a:lnTo>
                <a:close/>
              </a:path>
            </a:pathLst>
          </a:custGeom>
          <a:solidFill>
            <a:srgbClr val="F8682C"/>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3" name="Freeform 247">
            <a:extLst>
              <a:ext uri="{FF2B5EF4-FFF2-40B4-BE49-F238E27FC236}">
                <a16:creationId xmlns:a16="http://schemas.microsoft.com/office/drawing/2014/main" id="{B26E9069-98B2-D5F0-C481-71FED095B54C}"/>
              </a:ext>
              <a:ext uri="{C183D7F6-B498-43B3-948B-1728B52AA6E4}">
                <adec:decorative xmlns:adec="http://schemas.microsoft.com/office/drawing/2017/decorative" val="1"/>
              </a:ext>
            </a:extLst>
          </p:cNvPr>
          <p:cNvSpPr>
            <a:spLocks/>
          </p:cNvSpPr>
          <p:nvPr/>
        </p:nvSpPr>
        <p:spPr bwMode="auto">
          <a:xfrm>
            <a:off x="7288734" y="2041617"/>
            <a:ext cx="1000125" cy="1157288"/>
          </a:xfrm>
          <a:custGeom>
            <a:avLst/>
            <a:gdLst>
              <a:gd name="T0" fmla="*/ 0 w 630"/>
              <a:gd name="T1" fmla="*/ 181 h 729"/>
              <a:gd name="T2" fmla="*/ 0 w 630"/>
              <a:gd name="T3" fmla="*/ 545 h 729"/>
              <a:gd name="T4" fmla="*/ 314 w 630"/>
              <a:gd name="T5" fmla="*/ 729 h 729"/>
              <a:gd name="T6" fmla="*/ 630 w 630"/>
              <a:gd name="T7" fmla="*/ 545 h 729"/>
              <a:gd name="T8" fmla="*/ 630 w 630"/>
              <a:gd name="T9" fmla="*/ 181 h 729"/>
              <a:gd name="T10" fmla="*/ 314 w 630"/>
              <a:gd name="T11" fmla="*/ 0 h 729"/>
              <a:gd name="T12" fmla="*/ 0 w 630"/>
              <a:gd name="T13" fmla="*/ 181 h 729"/>
            </a:gdLst>
            <a:ahLst/>
            <a:cxnLst>
              <a:cxn ang="0">
                <a:pos x="T0" y="T1"/>
              </a:cxn>
              <a:cxn ang="0">
                <a:pos x="T2" y="T3"/>
              </a:cxn>
              <a:cxn ang="0">
                <a:pos x="T4" y="T5"/>
              </a:cxn>
              <a:cxn ang="0">
                <a:pos x="T6" y="T7"/>
              </a:cxn>
              <a:cxn ang="0">
                <a:pos x="T8" y="T9"/>
              </a:cxn>
              <a:cxn ang="0">
                <a:pos x="T10" y="T11"/>
              </a:cxn>
              <a:cxn ang="0">
                <a:pos x="T12" y="T13"/>
              </a:cxn>
            </a:cxnLst>
            <a:rect l="0" t="0" r="r" b="b"/>
            <a:pathLst>
              <a:path w="630" h="729">
                <a:moveTo>
                  <a:pt x="0" y="181"/>
                </a:moveTo>
                <a:lnTo>
                  <a:pt x="0" y="545"/>
                </a:lnTo>
                <a:lnTo>
                  <a:pt x="314" y="729"/>
                </a:lnTo>
                <a:lnTo>
                  <a:pt x="630" y="545"/>
                </a:lnTo>
                <a:lnTo>
                  <a:pt x="630" y="181"/>
                </a:lnTo>
                <a:lnTo>
                  <a:pt x="314" y="0"/>
                </a:lnTo>
                <a:lnTo>
                  <a:pt x="0" y="181"/>
                </a:lnTo>
                <a:close/>
              </a:path>
            </a:pathLst>
          </a:custGeom>
          <a:solidFill>
            <a:srgbClr val="00B4F1"/>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6" name="Freeform 248">
            <a:extLst>
              <a:ext uri="{FF2B5EF4-FFF2-40B4-BE49-F238E27FC236}">
                <a16:creationId xmlns:a16="http://schemas.microsoft.com/office/drawing/2014/main" id="{9504F5AD-6A32-7F2D-C36A-27CCDAC4533F}"/>
              </a:ext>
              <a:ext uri="{C183D7F6-B498-43B3-948B-1728B52AA6E4}">
                <adec:decorative xmlns:adec="http://schemas.microsoft.com/office/drawing/2017/decorative" val="1"/>
              </a:ext>
            </a:extLst>
          </p:cNvPr>
          <p:cNvSpPr>
            <a:spLocks/>
          </p:cNvSpPr>
          <p:nvPr/>
        </p:nvSpPr>
        <p:spPr bwMode="auto">
          <a:xfrm>
            <a:off x="7815784" y="1136742"/>
            <a:ext cx="1000125" cy="1154113"/>
          </a:xfrm>
          <a:custGeom>
            <a:avLst/>
            <a:gdLst>
              <a:gd name="T0" fmla="*/ 0 w 630"/>
              <a:gd name="T1" fmla="*/ 182 h 727"/>
              <a:gd name="T2" fmla="*/ 0 w 630"/>
              <a:gd name="T3" fmla="*/ 546 h 727"/>
              <a:gd name="T4" fmla="*/ 314 w 630"/>
              <a:gd name="T5" fmla="*/ 727 h 727"/>
              <a:gd name="T6" fmla="*/ 630 w 630"/>
              <a:gd name="T7" fmla="*/ 546 h 727"/>
              <a:gd name="T8" fmla="*/ 630 w 630"/>
              <a:gd name="T9" fmla="*/ 182 h 727"/>
              <a:gd name="T10" fmla="*/ 314 w 630"/>
              <a:gd name="T11" fmla="*/ 0 h 727"/>
              <a:gd name="T12" fmla="*/ 0 w 630"/>
              <a:gd name="T13" fmla="*/ 182 h 727"/>
            </a:gdLst>
            <a:ahLst/>
            <a:cxnLst>
              <a:cxn ang="0">
                <a:pos x="T0" y="T1"/>
              </a:cxn>
              <a:cxn ang="0">
                <a:pos x="T2" y="T3"/>
              </a:cxn>
              <a:cxn ang="0">
                <a:pos x="T4" y="T5"/>
              </a:cxn>
              <a:cxn ang="0">
                <a:pos x="T6" y="T7"/>
              </a:cxn>
              <a:cxn ang="0">
                <a:pos x="T8" y="T9"/>
              </a:cxn>
              <a:cxn ang="0">
                <a:pos x="T10" y="T11"/>
              </a:cxn>
              <a:cxn ang="0">
                <a:pos x="T12" y="T13"/>
              </a:cxn>
            </a:cxnLst>
            <a:rect l="0" t="0" r="r" b="b"/>
            <a:pathLst>
              <a:path w="630" h="727">
                <a:moveTo>
                  <a:pt x="0" y="182"/>
                </a:moveTo>
                <a:lnTo>
                  <a:pt x="0" y="546"/>
                </a:lnTo>
                <a:lnTo>
                  <a:pt x="314" y="727"/>
                </a:lnTo>
                <a:lnTo>
                  <a:pt x="630" y="546"/>
                </a:lnTo>
                <a:lnTo>
                  <a:pt x="630" y="182"/>
                </a:lnTo>
                <a:lnTo>
                  <a:pt x="314" y="0"/>
                </a:lnTo>
                <a:lnTo>
                  <a:pt x="0" y="182"/>
                </a:lnTo>
                <a:close/>
              </a:path>
            </a:pathLst>
          </a:custGeom>
          <a:solidFill>
            <a:srgbClr val="FF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7" name="Freeform 249">
            <a:extLst>
              <a:ext uri="{FF2B5EF4-FFF2-40B4-BE49-F238E27FC236}">
                <a16:creationId xmlns:a16="http://schemas.microsoft.com/office/drawing/2014/main" id="{F6BF18EF-025B-DA49-4CDE-40CECAABDE83}"/>
              </a:ext>
              <a:ext uri="{C183D7F6-B498-43B3-948B-1728B52AA6E4}">
                <adec:decorative xmlns:adec="http://schemas.microsoft.com/office/drawing/2017/decorative" val="1"/>
              </a:ext>
            </a:extLst>
          </p:cNvPr>
          <p:cNvSpPr>
            <a:spLocks/>
          </p:cNvSpPr>
          <p:nvPr/>
        </p:nvSpPr>
        <p:spPr bwMode="auto">
          <a:xfrm>
            <a:off x="6838446" y="1241517"/>
            <a:ext cx="822325" cy="947738"/>
          </a:xfrm>
          <a:custGeom>
            <a:avLst/>
            <a:gdLst>
              <a:gd name="T0" fmla="*/ 4 w 518"/>
              <a:gd name="T1" fmla="*/ 446 h 597"/>
              <a:gd name="T2" fmla="*/ 8 w 518"/>
              <a:gd name="T3" fmla="*/ 446 h 597"/>
              <a:gd name="T4" fmla="*/ 8 w 518"/>
              <a:gd name="T5" fmla="*/ 154 h 597"/>
              <a:gd name="T6" fmla="*/ 258 w 518"/>
              <a:gd name="T7" fmla="*/ 10 h 597"/>
              <a:gd name="T8" fmla="*/ 510 w 518"/>
              <a:gd name="T9" fmla="*/ 154 h 597"/>
              <a:gd name="T10" fmla="*/ 510 w 518"/>
              <a:gd name="T11" fmla="*/ 444 h 597"/>
              <a:gd name="T12" fmla="*/ 258 w 518"/>
              <a:gd name="T13" fmla="*/ 587 h 597"/>
              <a:gd name="T14" fmla="*/ 6 w 518"/>
              <a:gd name="T15" fmla="*/ 442 h 597"/>
              <a:gd name="T16" fmla="*/ 4 w 518"/>
              <a:gd name="T17" fmla="*/ 446 h 597"/>
              <a:gd name="T18" fmla="*/ 8 w 518"/>
              <a:gd name="T19" fmla="*/ 446 h 597"/>
              <a:gd name="T20" fmla="*/ 4 w 518"/>
              <a:gd name="T21" fmla="*/ 446 h 597"/>
              <a:gd name="T22" fmla="*/ 2 w 518"/>
              <a:gd name="T23" fmla="*/ 450 h 597"/>
              <a:gd name="T24" fmla="*/ 258 w 518"/>
              <a:gd name="T25" fmla="*/ 597 h 597"/>
              <a:gd name="T26" fmla="*/ 518 w 518"/>
              <a:gd name="T27" fmla="*/ 448 h 597"/>
              <a:gd name="T28" fmla="*/ 518 w 518"/>
              <a:gd name="T29" fmla="*/ 150 h 597"/>
              <a:gd name="T30" fmla="*/ 258 w 518"/>
              <a:gd name="T31" fmla="*/ 0 h 597"/>
              <a:gd name="T32" fmla="*/ 0 w 518"/>
              <a:gd name="T33" fmla="*/ 150 h 597"/>
              <a:gd name="T34" fmla="*/ 0 w 518"/>
              <a:gd name="T35" fmla="*/ 448 h 597"/>
              <a:gd name="T36" fmla="*/ 2 w 518"/>
              <a:gd name="T37" fmla="*/ 450 h 597"/>
              <a:gd name="T38" fmla="*/ 4 w 518"/>
              <a:gd name="T39" fmla="*/ 446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8" h="597">
                <a:moveTo>
                  <a:pt x="4" y="446"/>
                </a:moveTo>
                <a:lnTo>
                  <a:pt x="8" y="446"/>
                </a:lnTo>
                <a:lnTo>
                  <a:pt x="8" y="154"/>
                </a:lnTo>
                <a:lnTo>
                  <a:pt x="258" y="10"/>
                </a:lnTo>
                <a:lnTo>
                  <a:pt x="510" y="154"/>
                </a:lnTo>
                <a:lnTo>
                  <a:pt x="510" y="444"/>
                </a:lnTo>
                <a:lnTo>
                  <a:pt x="258" y="587"/>
                </a:lnTo>
                <a:lnTo>
                  <a:pt x="6" y="442"/>
                </a:lnTo>
                <a:lnTo>
                  <a:pt x="4" y="446"/>
                </a:lnTo>
                <a:lnTo>
                  <a:pt x="8" y="446"/>
                </a:lnTo>
                <a:lnTo>
                  <a:pt x="4" y="446"/>
                </a:lnTo>
                <a:lnTo>
                  <a:pt x="2" y="450"/>
                </a:lnTo>
                <a:lnTo>
                  <a:pt x="258" y="597"/>
                </a:lnTo>
                <a:lnTo>
                  <a:pt x="518" y="448"/>
                </a:lnTo>
                <a:lnTo>
                  <a:pt x="518" y="150"/>
                </a:lnTo>
                <a:lnTo>
                  <a:pt x="258" y="0"/>
                </a:lnTo>
                <a:lnTo>
                  <a:pt x="0" y="150"/>
                </a:lnTo>
                <a:lnTo>
                  <a:pt x="0" y="448"/>
                </a:lnTo>
                <a:lnTo>
                  <a:pt x="2" y="450"/>
                </a:lnTo>
                <a:lnTo>
                  <a:pt x="4" y="44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9" name="Freeform 250">
            <a:extLst>
              <a:ext uri="{FF2B5EF4-FFF2-40B4-BE49-F238E27FC236}">
                <a16:creationId xmlns:a16="http://schemas.microsoft.com/office/drawing/2014/main" id="{4A48FB8F-5B49-A690-1C5D-3D0E1801E2E4}"/>
              </a:ext>
              <a:ext uri="{C183D7F6-B498-43B3-948B-1728B52AA6E4}">
                <adec:decorative xmlns:adec="http://schemas.microsoft.com/office/drawing/2017/decorative" val="1"/>
              </a:ext>
            </a:extLst>
          </p:cNvPr>
          <p:cNvSpPr>
            <a:spLocks/>
          </p:cNvSpPr>
          <p:nvPr/>
        </p:nvSpPr>
        <p:spPr bwMode="auto">
          <a:xfrm>
            <a:off x="7377634" y="2146392"/>
            <a:ext cx="822325" cy="947738"/>
          </a:xfrm>
          <a:custGeom>
            <a:avLst/>
            <a:gdLst>
              <a:gd name="T0" fmla="*/ 4 w 518"/>
              <a:gd name="T1" fmla="*/ 445 h 597"/>
              <a:gd name="T2" fmla="*/ 8 w 518"/>
              <a:gd name="T3" fmla="*/ 445 h 597"/>
              <a:gd name="T4" fmla="*/ 8 w 518"/>
              <a:gd name="T5" fmla="*/ 153 h 597"/>
              <a:gd name="T6" fmla="*/ 258 w 518"/>
              <a:gd name="T7" fmla="*/ 10 h 597"/>
              <a:gd name="T8" fmla="*/ 510 w 518"/>
              <a:gd name="T9" fmla="*/ 153 h 597"/>
              <a:gd name="T10" fmla="*/ 510 w 518"/>
              <a:gd name="T11" fmla="*/ 443 h 597"/>
              <a:gd name="T12" fmla="*/ 258 w 518"/>
              <a:gd name="T13" fmla="*/ 587 h 597"/>
              <a:gd name="T14" fmla="*/ 6 w 518"/>
              <a:gd name="T15" fmla="*/ 441 h 597"/>
              <a:gd name="T16" fmla="*/ 4 w 518"/>
              <a:gd name="T17" fmla="*/ 445 h 597"/>
              <a:gd name="T18" fmla="*/ 8 w 518"/>
              <a:gd name="T19" fmla="*/ 445 h 597"/>
              <a:gd name="T20" fmla="*/ 4 w 518"/>
              <a:gd name="T21" fmla="*/ 445 h 597"/>
              <a:gd name="T22" fmla="*/ 2 w 518"/>
              <a:gd name="T23" fmla="*/ 449 h 597"/>
              <a:gd name="T24" fmla="*/ 258 w 518"/>
              <a:gd name="T25" fmla="*/ 597 h 597"/>
              <a:gd name="T26" fmla="*/ 518 w 518"/>
              <a:gd name="T27" fmla="*/ 447 h 597"/>
              <a:gd name="T28" fmla="*/ 518 w 518"/>
              <a:gd name="T29" fmla="*/ 149 h 597"/>
              <a:gd name="T30" fmla="*/ 258 w 518"/>
              <a:gd name="T31" fmla="*/ 0 h 597"/>
              <a:gd name="T32" fmla="*/ 0 w 518"/>
              <a:gd name="T33" fmla="*/ 149 h 597"/>
              <a:gd name="T34" fmla="*/ 0 w 518"/>
              <a:gd name="T35" fmla="*/ 447 h 597"/>
              <a:gd name="T36" fmla="*/ 2 w 518"/>
              <a:gd name="T37" fmla="*/ 449 h 597"/>
              <a:gd name="T38" fmla="*/ 4 w 518"/>
              <a:gd name="T39" fmla="*/ 445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8" h="597">
                <a:moveTo>
                  <a:pt x="4" y="445"/>
                </a:moveTo>
                <a:lnTo>
                  <a:pt x="8" y="445"/>
                </a:lnTo>
                <a:lnTo>
                  <a:pt x="8" y="153"/>
                </a:lnTo>
                <a:lnTo>
                  <a:pt x="258" y="10"/>
                </a:lnTo>
                <a:lnTo>
                  <a:pt x="510" y="153"/>
                </a:lnTo>
                <a:lnTo>
                  <a:pt x="510" y="443"/>
                </a:lnTo>
                <a:lnTo>
                  <a:pt x="258" y="587"/>
                </a:lnTo>
                <a:lnTo>
                  <a:pt x="6" y="441"/>
                </a:lnTo>
                <a:lnTo>
                  <a:pt x="4" y="445"/>
                </a:lnTo>
                <a:lnTo>
                  <a:pt x="8" y="445"/>
                </a:lnTo>
                <a:lnTo>
                  <a:pt x="4" y="445"/>
                </a:lnTo>
                <a:lnTo>
                  <a:pt x="2" y="449"/>
                </a:lnTo>
                <a:lnTo>
                  <a:pt x="258" y="597"/>
                </a:lnTo>
                <a:lnTo>
                  <a:pt x="518" y="447"/>
                </a:lnTo>
                <a:lnTo>
                  <a:pt x="518" y="149"/>
                </a:lnTo>
                <a:lnTo>
                  <a:pt x="258" y="0"/>
                </a:lnTo>
                <a:lnTo>
                  <a:pt x="0" y="149"/>
                </a:lnTo>
                <a:lnTo>
                  <a:pt x="0" y="447"/>
                </a:lnTo>
                <a:lnTo>
                  <a:pt x="2" y="449"/>
                </a:lnTo>
                <a:lnTo>
                  <a:pt x="4" y="44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10" name="Freeform 251">
            <a:extLst>
              <a:ext uri="{FF2B5EF4-FFF2-40B4-BE49-F238E27FC236}">
                <a16:creationId xmlns:a16="http://schemas.microsoft.com/office/drawing/2014/main" id="{73F0E8B3-94B3-DD4C-0077-B676F4272B6B}"/>
              </a:ext>
              <a:ext uri="{C183D7F6-B498-43B3-948B-1728B52AA6E4}">
                <adec:decorative xmlns:adec="http://schemas.microsoft.com/office/drawing/2017/decorative" val="1"/>
              </a:ext>
            </a:extLst>
          </p:cNvPr>
          <p:cNvSpPr>
            <a:spLocks/>
          </p:cNvSpPr>
          <p:nvPr/>
        </p:nvSpPr>
        <p:spPr bwMode="auto">
          <a:xfrm>
            <a:off x="7904684" y="1241517"/>
            <a:ext cx="822325" cy="947738"/>
          </a:xfrm>
          <a:custGeom>
            <a:avLst/>
            <a:gdLst>
              <a:gd name="T0" fmla="*/ 4 w 518"/>
              <a:gd name="T1" fmla="*/ 446 h 597"/>
              <a:gd name="T2" fmla="*/ 8 w 518"/>
              <a:gd name="T3" fmla="*/ 446 h 597"/>
              <a:gd name="T4" fmla="*/ 8 w 518"/>
              <a:gd name="T5" fmla="*/ 154 h 597"/>
              <a:gd name="T6" fmla="*/ 258 w 518"/>
              <a:gd name="T7" fmla="*/ 10 h 597"/>
              <a:gd name="T8" fmla="*/ 510 w 518"/>
              <a:gd name="T9" fmla="*/ 154 h 597"/>
              <a:gd name="T10" fmla="*/ 510 w 518"/>
              <a:gd name="T11" fmla="*/ 444 h 597"/>
              <a:gd name="T12" fmla="*/ 258 w 518"/>
              <a:gd name="T13" fmla="*/ 587 h 597"/>
              <a:gd name="T14" fmla="*/ 6 w 518"/>
              <a:gd name="T15" fmla="*/ 442 h 597"/>
              <a:gd name="T16" fmla="*/ 4 w 518"/>
              <a:gd name="T17" fmla="*/ 446 h 597"/>
              <a:gd name="T18" fmla="*/ 8 w 518"/>
              <a:gd name="T19" fmla="*/ 446 h 597"/>
              <a:gd name="T20" fmla="*/ 4 w 518"/>
              <a:gd name="T21" fmla="*/ 446 h 597"/>
              <a:gd name="T22" fmla="*/ 2 w 518"/>
              <a:gd name="T23" fmla="*/ 450 h 597"/>
              <a:gd name="T24" fmla="*/ 258 w 518"/>
              <a:gd name="T25" fmla="*/ 597 h 597"/>
              <a:gd name="T26" fmla="*/ 518 w 518"/>
              <a:gd name="T27" fmla="*/ 448 h 597"/>
              <a:gd name="T28" fmla="*/ 518 w 518"/>
              <a:gd name="T29" fmla="*/ 150 h 597"/>
              <a:gd name="T30" fmla="*/ 258 w 518"/>
              <a:gd name="T31" fmla="*/ 0 h 597"/>
              <a:gd name="T32" fmla="*/ 0 w 518"/>
              <a:gd name="T33" fmla="*/ 150 h 597"/>
              <a:gd name="T34" fmla="*/ 0 w 518"/>
              <a:gd name="T35" fmla="*/ 448 h 597"/>
              <a:gd name="T36" fmla="*/ 2 w 518"/>
              <a:gd name="T37" fmla="*/ 450 h 597"/>
              <a:gd name="T38" fmla="*/ 4 w 518"/>
              <a:gd name="T39" fmla="*/ 446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8" h="597">
                <a:moveTo>
                  <a:pt x="4" y="446"/>
                </a:moveTo>
                <a:lnTo>
                  <a:pt x="8" y="446"/>
                </a:lnTo>
                <a:lnTo>
                  <a:pt x="8" y="154"/>
                </a:lnTo>
                <a:lnTo>
                  <a:pt x="258" y="10"/>
                </a:lnTo>
                <a:lnTo>
                  <a:pt x="510" y="154"/>
                </a:lnTo>
                <a:lnTo>
                  <a:pt x="510" y="444"/>
                </a:lnTo>
                <a:lnTo>
                  <a:pt x="258" y="587"/>
                </a:lnTo>
                <a:lnTo>
                  <a:pt x="6" y="442"/>
                </a:lnTo>
                <a:lnTo>
                  <a:pt x="4" y="446"/>
                </a:lnTo>
                <a:lnTo>
                  <a:pt x="8" y="446"/>
                </a:lnTo>
                <a:lnTo>
                  <a:pt x="4" y="446"/>
                </a:lnTo>
                <a:lnTo>
                  <a:pt x="2" y="450"/>
                </a:lnTo>
                <a:lnTo>
                  <a:pt x="258" y="597"/>
                </a:lnTo>
                <a:lnTo>
                  <a:pt x="518" y="448"/>
                </a:lnTo>
                <a:lnTo>
                  <a:pt x="518" y="150"/>
                </a:lnTo>
                <a:lnTo>
                  <a:pt x="258" y="0"/>
                </a:lnTo>
                <a:lnTo>
                  <a:pt x="0" y="150"/>
                </a:lnTo>
                <a:lnTo>
                  <a:pt x="0" y="448"/>
                </a:lnTo>
                <a:lnTo>
                  <a:pt x="2" y="450"/>
                </a:lnTo>
                <a:lnTo>
                  <a:pt x="4" y="44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11" name="CasellaDiTesto 10">
            <a:extLst>
              <a:ext uri="{FF2B5EF4-FFF2-40B4-BE49-F238E27FC236}">
                <a16:creationId xmlns:a16="http://schemas.microsoft.com/office/drawing/2014/main" id="{76F54B12-7F0D-D621-1551-549043B0480A}"/>
              </a:ext>
            </a:extLst>
          </p:cNvPr>
          <p:cNvSpPr txBox="1"/>
          <p:nvPr/>
        </p:nvSpPr>
        <p:spPr>
          <a:xfrm flipH="1">
            <a:off x="6784792" y="1572047"/>
            <a:ext cx="974460" cy="307777"/>
          </a:xfrm>
          <a:prstGeom prst="rect">
            <a:avLst/>
          </a:prstGeom>
          <a:noFill/>
        </p:spPr>
        <p:txBody>
          <a:bodyPr wrap="square" rtlCol="0">
            <a:spAutoFit/>
          </a:bodyPr>
          <a:lstStyle/>
          <a:p>
            <a:pPr algn="ctr"/>
            <a:r>
              <a:rPr lang="it-IT" b="1" dirty="0">
                <a:solidFill>
                  <a:schemeClr val="bg1"/>
                </a:solidFill>
                <a:latin typeface="+mj-lt"/>
              </a:rPr>
              <a:t>INSURER</a:t>
            </a:r>
          </a:p>
        </p:txBody>
      </p:sp>
      <p:sp>
        <p:nvSpPr>
          <p:cNvPr id="12" name="CasellaDiTesto 11">
            <a:extLst>
              <a:ext uri="{FF2B5EF4-FFF2-40B4-BE49-F238E27FC236}">
                <a16:creationId xmlns:a16="http://schemas.microsoft.com/office/drawing/2014/main" id="{79C5437C-F0E9-D91F-A0D0-78D80FD581AE}"/>
              </a:ext>
            </a:extLst>
          </p:cNvPr>
          <p:cNvSpPr txBox="1"/>
          <p:nvPr/>
        </p:nvSpPr>
        <p:spPr>
          <a:xfrm flipH="1">
            <a:off x="7785852" y="1542276"/>
            <a:ext cx="1044753" cy="523220"/>
          </a:xfrm>
          <a:prstGeom prst="rect">
            <a:avLst/>
          </a:prstGeom>
          <a:noFill/>
        </p:spPr>
        <p:txBody>
          <a:bodyPr wrap="square" rtlCol="0">
            <a:spAutoFit/>
          </a:bodyPr>
          <a:lstStyle/>
          <a:p>
            <a:pPr algn="ctr"/>
            <a:r>
              <a:rPr lang="it-IT" b="1" dirty="0">
                <a:solidFill>
                  <a:schemeClr val="bg1"/>
                </a:solidFill>
                <a:latin typeface="+mj-lt"/>
              </a:rPr>
              <a:t>PROVIDER</a:t>
            </a:r>
          </a:p>
        </p:txBody>
      </p:sp>
      <p:sp>
        <p:nvSpPr>
          <p:cNvPr id="13" name="CasellaDiTesto 12">
            <a:extLst>
              <a:ext uri="{FF2B5EF4-FFF2-40B4-BE49-F238E27FC236}">
                <a16:creationId xmlns:a16="http://schemas.microsoft.com/office/drawing/2014/main" id="{B1DA6184-B4AC-EA20-E855-4AAA8CF40DED}"/>
              </a:ext>
            </a:extLst>
          </p:cNvPr>
          <p:cNvSpPr txBox="1"/>
          <p:nvPr/>
        </p:nvSpPr>
        <p:spPr>
          <a:xfrm flipH="1">
            <a:off x="7160316" y="2350212"/>
            <a:ext cx="1273323" cy="588604"/>
          </a:xfrm>
          <a:prstGeom prst="rect">
            <a:avLst/>
          </a:prstGeom>
          <a:noFill/>
        </p:spPr>
        <p:txBody>
          <a:bodyPr wrap="square" rtlCol="0">
            <a:spAutoFit/>
          </a:bodyPr>
          <a:lstStyle/>
          <a:p>
            <a:pPr algn="ctr"/>
            <a:r>
              <a:rPr lang="it-IT" sz="1800" b="1" dirty="0">
                <a:solidFill>
                  <a:schemeClr val="bg1"/>
                </a:solidFill>
                <a:latin typeface="+mj-lt"/>
              </a:rPr>
              <a:t>WORKING</a:t>
            </a:r>
            <a:br>
              <a:rPr lang="it-IT" b="1" dirty="0">
                <a:solidFill>
                  <a:schemeClr val="bg1"/>
                </a:solidFill>
                <a:latin typeface="+mj-lt"/>
              </a:rPr>
            </a:br>
            <a:r>
              <a:rPr lang="it-IT" b="1" dirty="0">
                <a:solidFill>
                  <a:schemeClr val="bg1"/>
                </a:solidFill>
                <a:latin typeface="+mj-lt"/>
              </a:rPr>
              <a:t>USER</a:t>
            </a:r>
          </a:p>
        </p:txBody>
      </p:sp>
      <p:sp>
        <p:nvSpPr>
          <p:cNvPr id="34" name="Freeform 164">
            <a:extLst>
              <a:ext uri="{FF2B5EF4-FFF2-40B4-BE49-F238E27FC236}">
                <a16:creationId xmlns:a16="http://schemas.microsoft.com/office/drawing/2014/main" id="{908C9034-EEF1-0FF5-EE6F-348000AEE7AD}"/>
              </a:ext>
              <a:ext uri="{C183D7F6-B498-43B3-948B-1728B52AA6E4}">
                <adec:decorative xmlns:adec="http://schemas.microsoft.com/office/drawing/2017/decorative" val="1"/>
              </a:ext>
            </a:extLst>
          </p:cNvPr>
          <p:cNvSpPr>
            <a:spLocks/>
          </p:cNvSpPr>
          <p:nvPr/>
        </p:nvSpPr>
        <p:spPr bwMode="auto">
          <a:xfrm>
            <a:off x="6927476" y="3259046"/>
            <a:ext cx="1700213" cy="387350"/>
          </a:xfrm>
          <a:custGeom>
            <a:avLst/>
            <a:gdLst>
              <a:gd name="T0" fmla="*/ 1067 w 1071"/>
              <a:gd name="T1" fmla="*/ 240 h 244"/>
              <a:gd name="T2" fmla="*/ 1067 w 1071"/>
              <a:gd name="T3" fmla="*/ 236 h 244"/>
              <a:gd name="T4" fmla="*/ 8 w 1071"/>
              <a:gd name="T5" fmla="*/ 236 h 244"/>
              <a:gd name="T6" fmla="*/ 8 w 1071"/>
              <a:gd name="T7" fmla="*/ 8 h 244"/>
              <a:gd name="T8" fmla="*/ 1063 w 1071"/>
              <a:gd name="T9" fmla="*/ 8 h 244"/>
              <a:gd name="T10" fmla="*/ 1063 w 1071"/>
              <a:gd name="T11" fmla="*/ 240 h 244"/>
              <a:gd name="T12" fmla="*/ 1067 w 1071"/>
              <a:gd name="T13" fmla="*/ 240 h 244"/>
              <a:gd name="T14" fmla="*/ 1067 w 1071"/>
              <a:gd name="T15" fmla="*/ 236 h 244"/>
              <a:gd name="T16" fmla="*/ 1067 w 1071"/>
              <a:gd name="T17" fmla="*/ 240 h 244"/>
              <a:gd name="T18" fmla="*/ 1071 w 1071"/>
              <a:gd name="T19" fmla="*/ 240 h 244"/>
              <a:gd name="T20" fmla="*/ 1071 w 1071"/>
              <a:gd name="T21" fmla="*/ 0 h 244"/>
              <a:gd name="T22" fmla="*/ 0 w 1071"/>
              <a:gd name="T23" fmla="*/ 0 h 244"/>
              <a:gd name="T24" fmla="*/ 0 w 1071"/>
              <a:gd name="T25" fmla="*/ 244 h 244"/>
              <a:gd name="T26" fmla="*/ 1071 w 1071"/>
              <a:gd name="T27" fmla="*/ 244 h 244"/>
              <a:gd name="T28" fmla="*/ 1071 w 1071"/>
              <a:gd name="T29" fmla="*/ 240 h 244"/>
              <a:gd name="T30" fmla="*/ 1067 w 1071"/>
              <a:gd name="T31" fmla="*/ 24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1" h="244">
                <a:moveTo>
                  <a:pt x="1067" y="240"/>
                </a:moveTo>
                <a:lnTo>
                  <a:pt x="1067" y="236"/>
                </a:lnTo>
                <a:lnTo>
                  <a:pt x="8" y="236"/>
                </a:lnTo>
                <a:lnTo>
                  <a:pt x="8" y="8"/>
                </a:lnTo>
                <a:lnTo>
                  <a:pt x="1063" y="8"/>
                </a:lnTo>
                <a:lnTo>
                  <a:pt x="1063" y="240"/>
                </a:lnTo>
                <a:lnTo>
                  <a:pt x="1067" y="240"/>
                </a:lnTo>
                <a:lnTo>
                  <a:pt x="1067" y="236"/>
                </a:lnTo>
                <a:lnTo>
                  <a:pt x="1067" y="240"/>
                </a:lnTo>
                <a:lnTo>
                  <a:pt x="1071" y="240"/>
                </a:lnTo>
                <a:lnTo>
                  <a:pt x="1071" y="0"/>
                </a:lnTo>
                <a:lnTo>
                  <a:pt x="0" y="0"/>
                </a:lnTo>
                <a:lnTo>
                  <a:pt x="0" y="244"/>
                </a:lnTo>
                <a:lnTo>
                  <a:pt x="1071" y="244"/>
                </a:lnTo>
                <a:lnTo>
                  <a:pt x="1071" y="240"/>
                </a:lnTo>
                <a:lnTo>
                  <a:pt x="1067" y="240"/>
                </a:lnTo>
                <a:close/>
              </a:path>
            </a:pathLst>
          </a:custGeom>
          <a:solidFill>
            <a:srgbClr val="E6E6E6">
              <a:lumMod val="90000"/>
            </a:srgbClr>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35" name="Rectangle 165">
            <a:extLst>
              <a:ext uri="{FF2B5EF4-FFF2-40B4-BE49-F238E27FC236}">
                <a16:creationId xmlns:a16="http://schemas.microsoft.com/office/drawing/2014/main" id="{0A57CFC9-2415-B2AE-CA2C-023347BCBC15}"/>
              </a:ext>
              <a:ext uri="{C183D7F6-B498-43B3-948B-1728B52AA6E4}">
                <adec:decorative xmlns:adec="http://schemas.microsoft.com/office/drawing/2017/decorative" val="1"/>
              </a:ext>
            </a:extLst>
          </p:cNvPr>
          <p:cNvSpPr>
            <a:spLocks noChangeArrowheads="1"/>
          </p:cNvSpPr>
          <p:nvPr/>
        </p:nvSpPr>
        <p:spPr bwMode="auto">
          <a:xfrm>
            <a:off x="8618163" y="3354296"/>
            <a:ext cx="60325" cy="168275"/>
          </a:xfrm>
          <a:prstGeom prst="rect">
            <a:avLst/>
          </a:prstGeom>
          <a:solidFill>
            <a:srgbClr val="E6E6E6">
              <a:lumMod val="90000"/>
            </a:srgbClr>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36" name="Rectangle 166">
            <a:extLst>
              <a:ext uri="{FF2B5EF4-FFF2-40B4-BE49-F238E27FC236}">
                <a16:creationId xmlns:a16="http://schemas.microsoft.com/office/drawing/2014/main" id="{1BB4166C-6B0A-2925-31CB-2C03FBC65DDB}"/>
              </a:ext>
              <a:ext uri="{C183D7F6-B498-43B3-948B-1728B52AA6E4}">
                <adec:decorative xmlns:adec="http://schemas.microsoft.com/office/drawing/2017/decorative" val="1"/>
              </a:ext>
            </a:extLst>
          </p:cNvPr>
          <p:cNvSpPr>
            <a:spLocks noChangeArrowheads="1"/>
          </p:cNvSpPr>
          <p:nvPr/>
        </p:nvSpPr>
        <p:spPr bwMode="auto">
          <a:xfrm>
            <a:off x="6965576" y="3293971"/>
            <a:ext cx="74613"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37" name="Rectangle 167">
            <a:extLst>
              <a:ext uri="{FF2B5EF4-FFF2-40B4-BE49-F238E27FC236}">
                <a16:creationId xmlns:a16="http://schemas.microsoft.com/office/drawing/2014/main" id="{DC193E97-BDD7-9C9F-F235-E3C7931D89C0}"/>
              </a:ext>
              <a:ext uri="{C183D7F6-B498-43B3-948B-1728B52AA6E4}">
                <adec:decorative xmlns:adec="http://schemas.microsoft.com/office/drawing/2017/decorative" val="1"/>
              </a:ext>
            </a:extLst>
          </p:cNvPr>
          <p:cNvSpPr>
            <a:spLocks noChangeArrowheads="1"/>
          </p:cNvSpPr>
          <p:nvPr/>
        </p:nvSpPr>
        <p:spPr bwMode="auto">
          <a:xfrm>
            <a:off x="7052888" y="3293971"/>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38" name="Rectangle 168">
            <a:extLst>
              <a:ext uri="{FF2B5EF4-FFF2-40B4-BE49-F238E27FC236}">
                <a16:creationId xmlns:a16="http://schemas.microsoft.com/office/drawing/2014/main" id="{E9440740-8B73-FF99-C869-AA4B82B65F38}"/>
              </a:ext>
              <a:ext uri="{C183D7F6-B498-43B3-948B-1728B52AA6E4}">
                <adec:decorative xmlns:adec="http://schemas.microsoft.com/office/drawing/2017/decorative" val="1"/>
              </a:ext>
            </a:extLst>
          </p:cNvPr>
          <p:cNvSpPr>
            <a:spLocks noChangeArrowheads="1"/>
          </p:cNvSpPr>
          <p:nvPr/>
        </p:nvSpPr>
        <p:spPr bwMode="auto">
          <a:xfrm>
            <a:off x="7144963" y="3293971"/>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39" name="Rectangle 169">
            <a:extLst>
              <a:ext uri="{FF2B5EF4-FFF2-40B4-BE49-F238E27FC236}">
                <a16:creationId xmlns:a16="http://schemas.microsoft.com/office/drawing/2014/main" id="{BEC848C6-0ADA-5664-4D22-8003A015B224}"/>
              </a:ext>
              <a:ext uri="{C183D7F6-B498-43B3-948B-1728B52AA6E4}">
                <adec:decorative xmlns:adec="http://schemas.microsoft.com/office/drawing/2017/decorative" val="1"/>
              </a:ext>
            </a:extLst>
          </p:cNvPr>
          <p:cNvSpPr>
            <a:spLocks noChangeArrowheads="1"/>
          </p:cNvSpPr>
          <p:nvPr/>
        </p:nvSpPr>
        <p:spPr bwMode="auto">
          <a:xfrm>
            <a:off x="7237038" y="3293971"/>
            <a:ext cx="76200"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40" name="Rectangle 170">
            <a:extLst>
              <a:ext uri="{FF2B5EF4-FFF2-40B4-BE49-F238E27FC236}">
                <a16:creationId xmlns:a16="http://schemas.microsoft.com/office/drawing/2014/main" id="{ABFA4813-C146-EC34-7308-B15A330C3E52}"/>
              </a:ext>
              <a:ext uri="{C183D7F6-B498-43B3-948B-1728B52AA6E4}">
                <adec:decorative xmlns:adec="http://schemas.microsoft.com/office/drawing/2017/decorative" val="1"/>
              </a:ext>
            </a:extLst>
          </p:cNvPr>
          <p:cNvSpPr>
            <a:spLocks noChangeArrowheads="1"/>
          </p:cNvSpPr>
          <p:nvPr/>
        </p:nvSpPr>
        <p:spPr bwMode="auto">
          <a:xfrm>
            <a:off x="7325938" y="3293971"/>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41" name="Rectangle 171">
            <a:extLst>
              <a:ext uri="{FF2B5EF4-FFF2-40B4-BE49-F238E27FC236}">
                <a16:creationId xmlns:a16="http://schemas.microsoft.com/office/drawing/2014/main" id="{0685F79C-400B-63A3-7BDF-E743458D15F2}"/>
              </a:ext>
              <a:ext uri="{C183D7F6-B498-43B3-948B-1728B52AA6E4}">
                <adec:decorative xmlns:adec="http://schemas.microsoft.com/office/drawing/2017/decorative" val="1"/>
              </a:ext>
            </a:extLst>
          </p:cNvPr>
          <p:cNvSpPr>
            <a:spLocks noChangeArrowheads="1"/>
          </p:cNvSpPr>
          <p:nvPr/>
        </p:nvSpPr>
        <p:spPr bwMode="auto">
          <a:xfrm>
            <a:off x="7418013" y="3293971"/>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42" name="Rectangle 172">
            <a:extLst>
              <a:ext uri="{FF2B5EF4-FFF2-40B4-BE49-F238E27FC236}">
                <a16:creationId xmlns:a16="http://schemas.microsoft.com/office/drawing/2014/main" id="{E31D1B3F-F2BD-1E10-5DA2-F0DADCA20324}"/>
              </a:ext>
              <a:ext uri="{C183D7F6-B498-43B3-948B-1728B52AA6E4}">
                <adec:decorative xmlns:adec="http://schemas.microsoft.com/office/drawing/2017/decorative" val="1"/>
              </a:ext>
            </a:extLst>
          </p:cNvPr>
          <p:cNvSpPr>
            <a:spLocks noChangeArrowheads="1"/>
          </p:cNvSpPr>
          <p:nvPr/>
        </p:nvSpPr>
        <p:spPr bwMode="auto">
          <a:xfrm>
            <a:off x="7510088" y="3293971"/>
            <a:ext cx="76200"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43" name="Rectangle 173">
            <a:extLst>
              <a:ext uri="{FF2B5EF4-FFF2-40B4-BE49-F238E27FC236}">
                <a16:creationId xmlns:a16="http://schemas.microsoft.com/office/drawing/2014/main" id="{21BF5638-26BC-217F-28E7-149AFE754952}"/>
              </a:ext>
              <a:ext uri="{C183D7F6-B498-43B3-948B-1728B52AA6E4}">
                <adec:decorative xmlns:adec="http://schemas.microsoft.com/office/drawing/2017/decorative" val="1"/>
              </a:ext>
            </a:extLst>
          </p:cNvPr>
          <p:cNvSpPr>
            <a:spLocks noChangeArrowheads="1"/>
          </p:cNvSpPr>
          <p:nvPr/>
        </p:nvSpPr>
        <p:spPr bwMode="auto">
          <a:xfrm>
            <a:off x="7598988" y="3293971"/>
            <a:ext cx="79375"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defTabSz="457200">
              <a:buClrTx/>
            </a:pPr>
            <a:endParaRPr lang="en-US" sz="1800" kern="1200" dirty="0">
              <a:solidFill>
                <a:srgbClr val="999999"/>
              </a:solidFill>
              <a:latin typeface="Times New Roman"/>
              <a:ea typeface="+mn-ea"/>
              <a:cs typeface="+mn-cs"/>
            </a:endParaRPr>
          </a:p>
        </p:txBody>
      </p:sp>
      <p:sp>
        <p:nvSpPr>
          <p:cNvPr id="44" name="Rectangle 174">
            <a:extLst>
              <a:ext uri="{FF2B5EF4-FFF2-40B4-BE49-F238E27FC236}">
                <a16:creationId xmlns:a16="http://schemas.microsoft.com/office/drawing/2014/main" id="{6A600799-78F9-F523-3F96-6C2DB939FA43}"/>
              </a:ext>
              <a:ext uri="{C183D7F6-B498-43B3-948B-1728B52AA6E4}">
                <adec:decorative xmlns:adec="http://schemas.microsoft.com/office/drawing/2017/decorative" val="1"/>
              </a:ext>
            </a:extLst>
          </p:cNvPr>
          <p:cNvSpPr>
            <a:spLocks noChangeArrowheads="1"/>
          </p:cNvSpPr>
          <p:nvPr/>
        </p:nvSpPr>
        <p:spPr bwMode="auto">
          <a:xfrm>
            <a:off x="7691063" y="3293971"/>
            <a:ext cx="79375"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defTabSz="457200">
              <a:buClrTx/>
            </a:pPr>
            <a:endParaRPr lang="en-US" sz="1800" kern="1200" dirty="0">
              <a:solidFill>
                <a:srgbClr val="999999"/>
              </a:solidFill>
              <a:latin typeface="Times New Roman"/>
              <a:ea typeface="+mn-ea"/>
              <a:cs typeface="+mn-cs"/>
            </a:endParaRPr>
          </a:p>
        </p:txBody>
      </p:sp>
      <p:sp>
        <p:nvSpPr>
          <p:cNvPr id="45" name="Rectangle 175">
            <a:extLst>
              <a:ext uri="{FF2B5EF4-FFF2-40B4-BE49-F238E27FC236}">
                <a16:creationId xmlns:a16="http://schemas.microsoft.com/office/drawing/2014/main" id="{A09D40B9-2F59-7A65-7B85-6E572562AB75}"/>
              </a:ext>
              <a:ext uri="{C183D7F6-B498-43B3-948B-1728B52AA6E4}">
                <adec:decorative xmlns:adec="http://schemas.microsoft.com/office/drawing/2017/decorative" val="1"/>
              </a:ext>
            </a:extLst>
          </p:cNvPr>
          <p:cNvSpPr>
            <a:spLocks noChangeArrowheads="1"/>
          </p:cNvSpPr>
          <p:nvPr/>
        </p:nvSpPr>
        <p:spPr bwMode="auto">
          <a:xfrm>
            <a:off x="7783138" y="3293971"/>
            <a:ext cx="76200"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defTabSz="457200">
              <a:buClrTx/>
            </a:pPr>
            <a:endParaRPr lang="en-US" sz="1800" kern="1200" dirty="0">
              <a:solidFill>
                <a:srgbClr val="999999"/>
              </a:solidFill>
              <a:latin typeface="Times New Roman"/>
              <a:ea typeface="+mn-ea"/>
              <a:cs typeface="+mn-cs"/>
            </a:endParaRPr>
          </a:p>
        </p:txBody>
      </p:sp>
      <p:sp>
        <p:nvSpPr>
          <p:cNvPr id="46" name="Rectangle 176">
            <a:extLst>
              <a:ext uri="{FF2B5EF4-FFF2-40B4-BE49-F238E27FC236}">
                <a16:creationId xmlns:a16="http://schemas.microsoft.com/office/drawing/2014/main" id="{B1E45140-08FB-8A01-0C7A-1F14F6A15847}"/>
              </a:ext>
              <a:ext uri="{C183D7F6-B498-43B3-948B-1728B52AA6E4}">
                <adec:decorative xmlns:adec="http://schemas.microsoft.com/office/drawing/2017/decorative" val="1"/>
              </a:ext>
            </a:extLst>
          </p:cNvPr>
          <p:cNvSpPr>
            <a:spLocks noChangeArrowheads="1"/>
          </p:cNvSpPr>
          <p:nvPr/>
        </p:nvSpPr>
        <p:spPr bwMode="auto">
          <a:xfrm>
            <a:off x="7872038" y="3293971"/>
            <a:ext cx="79375"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defTabSz="457200">
              <a:buClrTx/>
            </a:pPr>
            <a:endParaRPr lang="en-US" sz="1800" kern="1200" dirty="0">
              <a:solidFill>
                <a:srgbClr val="999999"/>
              </a:solidFill>
              <a:latin typeface="Times New Roman"/>
              <a:ea typeface="+mn-ea"/>
              <a:cs typeface="+mn-cs"/>
            </a:endParaRPr>
          </a:p>
        </p:txBody>
      </p:sp>
      <p:sp>
        <p:nvSpPr>
          <p:cNvPr id="47" name="Rectangle 177">
            <a:extLst>
              <a:ext uri="{FF2B5EF4-FFF2-40B4-BE49-F238E27FC236}">
                <a16:creationId xmlns:a16="http://schemas.microsoft.com/office/drawing/2014/main" id="{F1DAD29D-D9E2-5A38-D4F5-6F2EB9AFB214}"/>
              </a:ext>
              <a:ext uri="{C183D7F6-B498-43B3-948B-1728B52AA6E4}">
                <adec:decorative xmlns:adec="http://schemas.microsoft.com/office/drawing/2017/decorative" val="1"/>
              </a:ext>
            </a:extLst>
          </p:cNvPr>
          <p:cNvSpPr>
            <a:spLocks noChangeArrowheads="1"/>
          </p:cNvSpPr>
          <p:nvPr/>
        </p:nvSpPr>
        <p:spPr bwMode="auto">
          <a:xfrm>
            <a:off x="7964113" y="3293971"/>
            <a:ext cx="79375"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defTabSz="457200">
              <a:buClrTx/>
            </a:pPr>
            <a:endParaRPr lang="en-US" sz="1800" kern="1200" dirty="0">
              <a:solidFill>
                <a:srgbClr val="999999"/>
              </a:solidFill>
              <a:latin typeface="Times New Roman"/>
              <a:ea typeface="+mn-ea"/>
              <a:cs typeface="+mn-cs"/>
            </a:endParaRPr>
          </a:p>
        </p:txBody>
      </p:sp>
      <p:sp>
        <p:nvSpPr>
          <p:cNvPr id="48" name="Rectangle 178">
            <a:extLst>
              <a:ext uri="{FF2B5EF4-FFF2-40B4-BE49-F238E27FC236}">
                <a16:creationId xmlns:a16="http://schemas.microsoft.com/office/drawing/2014/main" id="{B5C2DE29-D6AC-F45F-2912-CFDB915D002D}"/>
              </a:ext>
              <a:ext uri="{C183D7F6-B498-43B3-948B-1728B52AA6E4}">
                <adec:decorative xmlns:adec="http://schemas.microsoft.com/office/drawing/2017/decorative" val="1"/>
              </a:ext>
            </a:extLst>
          </p:cNvPr>
          <p:cNvSpPr>
            <a:spLocks noChangeArrowheads="1"/>
          </p:cNvSpPr>
          <p:nvPr/>
        </p:nvSpPr>
        <p:spPr bwMode="auto">
          <a:xfrm>
            <a:off x="8056188" y="3293971"/>
            <a:ext cx="76200"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defTabSz="457200">
              <a:buClrTx/>
            </a:pPr>
            <a:endParaRPr lang="en-US" sz="1800" kern="1200" dirty="0">
              <a:solidFill>
                <a:srgbClr val="999999"/>
              </a:solidFill>
              <a:latin typeface="Times New Roman"/>
              <a:ea typeface="+mn-ea"/>
              <a:cs typeface="+mn-cs"/>
            </a:endParaRPr>
          </a:p>
        </p:txBody>
      </p:sp>
      <p:sp>
        <p:nvSpPr>
          <p:cNvPr id="49" name="Rectangle 179">
            <a:extLst>
              <a:ext uri="{FF2B5EF4-FFF2-40B4-BE49-F238E27FC236}">
                <a16:creationId xmlns:a16="http://schemas.microsoft.com/office/drawing/2014/main" id="{2D7A7D42-7A3F-93AE-6ADF-A3EE57841D4E}"/>
              </a:ext>
              <a:ext uri="{C183D7F6-B498-43B3-948B-1728B52AA6E4}">
                <adec:decorative xmlns:adec="http://schemas.microsoft.com/office/drawing/2017/decorative" val="1"/>
              </a:ext>
            </a:extLst>
          </p:cNvPr>
          <p:cNvSpPr>
            <a:spLocks noChangeArrowheads="1"/>
          </p:cNvSpPr>
          <p:nvPr/>
        </p:nvSpPr>
        <p:spPr bwMode="auto">
          <a:xfrm>
            <a:off x="8145088" y="3293971"/>
            <a:ext cx="79375"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defTabSz="457200">
              <a:buClrTx/>
            </a:pPr>
            <a:endParaRPr lang="en-US" sz="1800" kern="1200" dirty="0">
              <a:solidFill>
                <a:srgbClr val="999999"/>
              </a:solidFill>
              <a:latin typeface="Times New Roman"/>
              <a:ea typeface="+mn-ea"/>
              <a:cs typeface="+mn-cs"/>
            </a:endParaRPr>
          </a:p>
        </p:txBody>
      </p:sp>
      <p:sp>
        <p:nvSpPr>
          <p:cNvPr id="50" name="Rectangle 180">
            <a:extLst>
              <a:ext uri="{FF2B5EF4-FFF2-40B4-BE49-F238E27FC236}">
                <a16:creationId xmlns:a16="http://schemas.microsoft.com/office/drawing/2014/main" id="{6717D839-82C0-37D7-94D3-F7FA9B0928CE}"/>
              </a:ext>
              <a:ext uri="{C183D7F6-B498-43B3-948B-1728B52AA6E4}">
                <adec:decorative xmlns:adec="http://schemas.microsoft.com/office/drawing/2017/decorative" val="1"/>
              </a:ext>
            </a:extLst>
          </p:cNvPr>
          <p:cNvSpPr>
            <a:spLocks noChangeArrowheads="1"/>
          </p:cNvSpPr>
          <p:nvPr/>
        </p:nvSpPr>
        <p:spPr bwMode="auto">
          <a:xfrm>
            <a:off x="8237163" y="3293971"/>
            <a:ext cx="79375"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51" name="Rectangle 181">
            <a:extLst>
              <a:ext uri="{FF2B5EF4-FFF2-40B4-BE49-F238E27FC236}">
                <a16:creationId xmlns:a16="http://schemas.microsoft.com/office/drawing/2014/main" id="{85F82036-A45C-8160-CEA2-E32BF3FBC470}"/>
              </a:ext>
              <a:ext uri="{C183D7F6-B498-43B3-948B-1728B52AA6E4}">
                <adec:decorative xmlns:adec="http://schemas.microsoft.com/office/drawing/2017/decorative" val="1"/>
              </a:ext>
            </a:extLst>
          </p:cNvPr>
          <p:cNvSpPr>
            <a:spLocks noChangeArrowheads="1"/>
          </p:cNvSpPr>
          <p:nvPr/>
        </p:nvSpPr>
        <p:spPr bwMode="auto">
          <a:xfrm>
            <a:off x="8329238" y="3293971"/>
            <a:ext cx="76200"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52" name="Rectangle 182">
            <a:extLst>
              <a:ext uri="{FF2B5EF4-FFF2-40B4-BE49-F238E27FC236}">
                <a16:creationId xmlns:a16="http://schemas.microsoft.com/office/drawing/2014/main" id="{081910EA-BCC7-3408-6DA2-E36864050FC2}"/>
              </a:ext>
              <a:ext uri="{C183D7F6-B498-43B3-948B-1728B52AA6E4}">
                <adec:decorative xmlns:adec="http://schemas.microsoft.com/office/drawing/2017/decorative" val="1"/>
              </a:ext>
            </a:extLst>
          </p:cNvPr>
          <p:cNvSpPr>
            <a:spLocks noChangeArrowheads="1"/>
          </p:cNvSpPr>
          <p:nvPr/>
        </p:nvSpPr>
        <p:spPr bwMode="auto">
          <a:xfrm>
            <a:off x="8418138" y="3293971"/>
            <a:ext cx="79375"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53" name="Rectangle 183">
            <a:extLst>
              <a:ext uri="{FF2B5EF4-FFF2-40B4-BE49-F238E27FC236}">
                <a16:creationId xmlns:a16="http://schemas.microsoft.com/office/drawing/2014/main" id="{B7FED395-E423-785F-1C4E-8248B3BE6815}"/>
              </a:ext>
              <a:ext uri="{C183D7F6-B498-43B3-948B-1728B52AA6E4}">
                <adec:decorative xmlns:adec="http://schemas.microsoft.com/office/drawing/2017/decorative" val="1"/>
              </a:ext>
            </a:extLst>
          </p:cNvPr>
          <p:cNvSpPr>
            <a:spLocks noChangeArrowheads="1"/>
          </p:cNvSpPr>
          <p:nvPr/>
        </p:nvSpPr>
        <p:spPr bwMode="auto">
          <a:xfrm>
            <a:off x="8510213" y="3293971"/>
            <a:ext cx="79375"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55" name="CasellaDiTesto 54">
            <a:extLst>
              <a:ext uri="{FF2B5EF4-FFF2-40B4-BE49-F238E27FC236}">
                <a16:creationId xmlns:a16="http://schemas.microsoft.com/office/drawing/2014/main" id="{D76AC444-9F0D-7DE7-36DD-6E650B3EE648}"/>
              </a:ext>
            </a:extLst>
          </p:cNvPr>
          <p:cNvSpPr txBox="1"/>
          <p:nvPr/>
        </p:nvSpPr>
        <p:spPr>
          <a:xfrm flipH="1">
            <a:off x="6916363" y="3313772"/>
            <a:ext cx="1339849" cy="307777"/>
          </a:xfrm>
          <a:prstGeom prst="rect">
            <a:avLst/>
          </a:prstGeom>
          <a:noFill/>
        </p:spPr>
        <p:txBody>
          <a:bodyPr wrap="square" rtlCol="0">
            <a:spAutoFit/>
          </a:bodyPr>
          <a:lstStyle/>
          <a:p>
            <a:pPr algn="ctr"/>
            <a:r>
              <a:rPr lang="it-IT" b="1" dirty="0">
                <a:solidFill>
                  <a:schemeClr val="tx1"/>
                </a:solidFill>
                <a:latin typeface="+mj-lt"/>
              </a:rPr>
              <a:t>REGULATION</a:t>
            </a:r>
          </a:p>
        </p:txBody>
      </p:sp>
    </p:spTree>
    <p:extLst>
      <p:ext uri="{BB962C8B-B14F-4D97-AF65-F5344CB8AC3E}">
        <p14:creationId xmlns:p14="http://schemas.microsoft.com/office/powerpoint/2010/main" val="1811587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35A9BF36-9CFD-4498-8495-D21363CDB222}"/>
              </a:ext>
            </a:extLst>
          </p:cNvPr>
          <p:cNvSpPr/>
          <p:nvPr/>
        </p:nvSpPr>
        <p:spPr>
          <a:xfrm>
            <a:off x="624062" y="767410"/>
            <a:ext cx="7191722" cy="400110"/>
          </a:xfrm>
          <a:prstGeom prst="rect">
            <a:avLst/>
          </a:prstGeom>
        </p:spPr>
        <p:txBody>
          <a:bodyPr wrap="square">
            <a:spAutoFit/>
          </a:bodyPr>
          <a:lstStyle/>
          <a:p>
            <a:r>
              <a:rPr lang="it-IT" sz="2000" b="1" dirty="0">
                <a:latin typeface="+mn-lt"/>
              </a:rPr>
              <a:t>4. </a:t>
            </a:r>
            <a:r>
              <a:rPr lang="it-IT" sz="2000" b="1" dirty="0" err="1">
                <a:latin typeface="+mn-lt"/>
              </a:rPr>
              <a:t>Residual</a:t>
            </a:r>
            <a:r>
              <a:rPr lang="it-IT" sz="2000" b="1" dirty="0">
                <a:latin typeface="+mn-lt"/>
              </a:rPr>
              <a:t> Programs</a:t>
            </a:r>
          </a:p>
        </p:txBody>
      </p:sp>
      <p:sp>
        <p:nvSpPr>
          <p:cNvPr id="5" name="Rettangolo 4">
            <a:extLst>
              <a:ext uri="{FF2B5EF4-FFF2-40B4-BE49-F238E27FC236}">
                <a16:creationId xmlns:a16="http://schemas.microsoft.com/office/drawing/2014/main" id="{07105AC7-C035-46F1-93DA-400D13C4AD34}"/>
              </a:ext>
            </a:extLst>
          </p:cNvPr>
          <p:cNvSpPr/>
          <p:nvPr/>
        </p:nvSpPr>
        <p:spPr>
          <a:xfrm>
            <a:off x="282194" y="1328216"/>
            <a:ext cx="6464498" cy="3200876"/>
          </a:xfrm>
          <a:prstGeom prst="rect">
            <a:avLst/>
          </a:prstGeom>
        </p:spPr>
        <p:txBody>
          <a:bodyPr wrap="square">
            <a:spAutoFit/>
          </a:bodyPr>
          <a:lstStyle/>
          <a:p>
            <a:r>
              <a:rPr lang="en-US" sz="1800" dirty="0" err="1">
                <a:latin typeface="+mn-lt"/>
              </a:rPr>
              <a:t>Programmes</a:t>
            </a:r>
            <a:r>
              <a:rPr lang="en-US" sz="1800" dirty="0">
                <a:latin typeface="+mn-lt"/>
              </a:rPr>
              <a:t> for the protection of health and the provision of health services aimed at certain professional categories or groups of the population at risk. The residual </a:t>
            </a:r>
            <a:r>
              <a:rPr lang="en-US" sz="1800" dirty="0" err="1">
                <a:latin typeface="+mn-lt"/>
              </a:rPr>
              <a:t>programmes</a:t>
            </a:r>
            <a:r>
              <a:rPr lang="en-US" sz="1800" dirty="0">
                <a:latin typeface="+mn-lt"/>
              </a:rPr>
              <a:t> are therefore borne by the whole community: they are financed by general taxation or by special purpose taxes.</a:t>
            </a:r>
            <a:endParaRPr lang="it-IT" sz="1600" dirty="0">
              <a:latin typeface="+mn-lt"/>
            </a:endParaRPr>
          </a:p>
          <a:p>
            <a:endParaRPr lang="en-US" dirty="0">
              <a:latin typeface="+mn-lt"/>
            </a:endParaRPr>
          </a:p>
          <a:p>
            <a:r>
              <a:rPr lang="en-US" dirty="0">
                <a:latin typeface="+mn-lt"/>
              </a:rPr>
              <a:t>In the U.S., the main ones are the Medicare and Medicaid programs, both established in the mid-1960s under the presidency of Lyndon Johnson. 
Medicare provides health coverage to citizens over the age of 65, with an annual co-payment: reimbursement of medical, hospital and drug expenses. Medicaid is funded in part by the federal government and in part by individual states, and is aimed at the poorest sections of the population and people with disabilities. Each state may establish different forms of protection and different criteria for access.</a:t>
            </a:r>
            <a:endParaRPr lang="it-IT" dirty="0">
              <a:latin typeface="+mn-lt"/>
            </a:endParaRPr>
          </a:p>
        </p:txBody>
      </p:sp>
      <p:sp>
        <p:nvSpPr>
          <p:cNvPr id="8" name="Rettangolo 7">
            <a:extLst>
              <a:ext uri="{FF2B5EF4-FFF2-40B4-BE49-F238E27FC236}">
                <a16:creationId xmlns:a16="http://schemas.microsoft.com/office/drawing/2014/main" id="{DD354352-59D0-4B4D-8A42-B38F4812DC6A}"/>
              </a:ext>
            </a:extLst>
          </p:cNvPr>
          <p:cNvSpPr/>
          <p:nvPr/>
        </p:nvSpPr>
        <p:spPr>
          <a:xfrm>
            <a:off x="296889" y="4647088"/>
            <a:ext cx="8550221" cy="369332"/>
          </a:xfrm>
          <a:prstGeom prst="rect">
            <a:avLst/>
          </a:prstGeom>
        </p:spPr>
        <p:txBody>
          <a:bodyPr wrap="square">
            <a:spAutoFit/>
          </a:bodyPr>
          <a:lstStyle/>
          <a:p>
            <a:r>
              <a:rPr lang="it-IT" sz="900" i="1" dirty="0" err="1"/>
              <a:t>Modified</a:t>
            </a:r>
            <a:r>
              <a:rPr lang="it-IT" sz="900" i="1" dirty="0"/>
              <a:t>, from: Toth F: Non solo Bismarck contro Beveridge: sette modelli di sistema sanitario, Rivista Italiana di Politiche Pubbliche, 2;2016. Citato in: Il Servizio sanitario nazionale non è più una “cosa” scontata di Filippo Palumbo. Quotidiano Sanità 08.05.2023. </a:t>
            </a:r>
          </a:p>
        </p:txBody>
      </p:sp>
      <p:sp>
        <p:nvSpPr>
          <p:cNvPr id="2" name="Freeform 246">
            <a:extLst>
              <a:ext uri="{FF2B5EF4-FFF2-40B4-BE49-F238E27FC236}">
                <a16:creationId xmlns:a16="http://schemas.microsoft.com/office/drawing/2014/main" id="{C2D6772F-CE4C-7051-88EF-1D9380F8748B}"/>
              </a:ext>
              <a:ext uri="{C183D7F6-B498-43B3-948B-1728B52AA6E4}">
                <adec:decorative xmlns:adec="http://schemas.microsoft.com/office/drawing/2017/decorative" val="1"/>
              </a:ext>
            </a:extLst>
          </p:cNvPr>
          <p:cNvSpPr>
            <a:spLocks/>
          </p:cNvSpPr>
          <p:nvPr/>
        </p:nvSpPr>
        <p:spPr bwMode="auto">
          <a:xfrm>
            <a:off x="6749546" y="1136742"/>
            <a:ext cx="1000125" cy="1154113"/>
          </a:xfrm>
          <a:custGeom>
            <a:avLst/>
            <a:gdLst>
              <a:gd name="T0" fmla="*/ 0 w 630"/>
              <a:gd name="T1" fmla="*/ 182 h 727"/>
              <a:gd name="T2" fmla="*/ 0 w 630"/>
              <a:gd name="T3" fmla="*/ 546 h 727"/>
              <a:gd name="T4" fmla="*/ 314 w 630"/>
              <a:gd name="T5" fmla="*/ 727 h 727"/>
              <a:gd name="T6" fmla="*/ 630 w 630"/>
              <a:gd name="T7" fmla="*/ 546 h 727"/>
              <a:gd name="T8" fmla="*/ 630 w 630"/>
              <a:gd name="T9" fmla="*/ 182 h 727"/>
              <a:gd name="T10" fmla="*/ 314 w 630"/>
              <a:gd name="T11" fmla="*/ 0 h 727"/>
              <a:gd name="T12" fmla="*/ 0 w 630"/>
              <a:gd name="T13" fmla="*/ 182 h 727"/>
            </a:gdLst>
            <a:ahLst/>
            <a:cxnLst>
              <a:cxn ang="0">
                <a:pos x="T0" y="T1"/>
              </a:cxn>
              <a:cxn ang="0">
                <a:pos x="T2" y="T3"/>
              </a:cxn>
              <a:cxn ang="0">
                <a:pos x="T4" y="T5"/>
              </a:cxn>
              <a:cxn ang="0">
                <a:pos x="T6" y="T7"/>
              </a:cxn>
              <a:cxn ang="0">
                <a:pos x="T8" y="T9"/>
              </a:cxn>
              <a:cxn ang="0">
                <a:pos x="T10" y="T11"/>
              </a:cxn>
              <a:cxn ang="0">
                <a:pos x="T12" y="T13"/>
              </a:cxn>
            </a:cxnLst>
            <a:rect l="0" t="0" r="r" b="b"/>
            <a:pathLst>
              <a:path w="630" h="727">
                <a:moveTo>
                  <a:pt x="0" y="182"/>
                </a:moveTo>
                <a:lnTo>
                  <a:pt x="0" y="546"/>
                </a:lnTo>
                <a:lnTo>
                  <a:pt x="314" y="727"/>
                </a:lnTo>
                <a:lnTo>
                  <a:pt x="630" y="546"/>
                </a:lnTo>
                <a:lnTo>
                  <a:pt x="630" y="182"/>
                </a:lnTo>
                <a:lnTo>
                  <a:pt x="314" y="0"/>
                </a:lnTo>
                <a:lnTo>
                  <a:pt x="0" y="182"/>
                </a:lnTo>
                <a:close/>
              </a:path>
            </a:pathLst>
          </a:custGeom>
          <a:solidFill>
            <a:srgbClr val="F8682C"/>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3" name="Freeform 247">
            <a:extLst>
              <a:ext uri="{FF2B5EF4-FFF2-40B4-BE49-F238E27FC236}">
                <a16:creationId xmlns:a16="http://schemas.microsoft.com/office/drawing/2014/main" id="{226D1488-FA64-26D6-37E4-2B9D012D6CD2}"/>
              </a:ext>
              <a:ext uri="{C183D7F6-B498-43B3-948B-1728B52AA6E4}">
                <adec:decorative xmlns:adec="http://schemas.microsoft.com/office/drawing/2017/decorative" val="1"/>
              </a:ext>
            </a:extLst>
          </p:cNvPr>
          <p:cNvSpPr>
            <a:spLocks/>
          </p:cNvSpPr>
          <p:nvPr/>
        </p:nvSpPr>
        <p:spPr bwMode="auto">
          <a:xfrm>
            <a:off x="7288734" y="2041617"/>
            <a:ext cx="1000125" cy="1157288"/>
          </a:xfrm>
          <a:custGeom>
            <a:avLst/>
            <a:gdLst>
              <a:gd name="T0" fmla="*/ 0 w 630"/>
              <a:gd name="T1" fmla="*/ 181 h 729"/>
              <a:gd name="T2" fmla="*/ 0 w 630"/>
              <a:gd name="T3" fmla="*/ 545 h 729"/>
              <a:gd name="T4" fmla="*/ 314 w 630"/>
              <a:gd name="T5" fmla="*/ 729 h 729"/>
              <a:gd name="T6" fmla="*/ 630 w 630"/>
              <a:gd name="T7" fmla="*/ 545 h 729"/>
              <a:gd name="T8" fmla="*/ 630 w 630"/>
              <a:gd name="T9" fmla="*/ 181 h 729"/>
              <a:gd name="T10" fmla="*/ 314 w 630"/>
              <a:gd name="T11" fmla="*/ 0 h 729"/>
              <a:gd name="T12" fmla="*/ 0 w 630"/>
              <a:gd name="T13" fmla="*/ 181 h 729"/>
            </a:gdLst>
            <a:ahLst/>
            <a:cxnLst>
              <a:cxn ang="0">
                <a:pos x="T0" y="T1"/>
              </a:cxn>
              <a:cxn ang="0">
                <a:pos x="T2" y="T3"/>
              </a:cxn>
              <a:cxn ang="0">
                <a:pos x="T4" y="T5"/>
              </a:cxn>
              <a:cxn ang="0">
                <a:pos x="T6" y="T7"/>
              </a:cxn>
              <a:cxn ang="0">
                <a:pos x="T8" y="T9"/>
              </a:cxn>
              <a:cxn ang="0">
                <a:pos x="T10" y="T11"/>
              </a:cxn>
              <a:cxn ang="0">
                <a:pos x="T12" y="T13"/>
              </a:cxn>
            </a:cxnLst>
            <a:rect l="0" t="0" r="r" b="b"/>
            <a:pathLst>
              <a:path w="630" h="729">
                <a:moveTo>
                  <a:pt x="0" y="181"/>
                </a:moveTo>
                <a:lnTo>
                  <a:pt x="0" y="545"/>
                </a:lnTo>
                <a:lnTo>
                  <a:pt x="314" y="729"/>
                </a:lnTo>
                <a:lnTo>
                  <a:pt x="630" y="545"/>
                </a:lnTo>
                <a:lnTo>
                  <a:pt x="630" y="181"/>
                </a:lnTo>
                <a:lnTo>
                  <a:pt x="314" y="0"/>
                </a:lnTo>
                <a:lnTo>
                  <a:pt x="0" y="181"/>
                </a:lnTo>
                <a:close/>
              </a:path>
            </a:pathLst>
          </a:custGeom>
          <a:solidFill>
            <a:srgbClr val="00B4F1"/>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6" name="Freeform 248">
            <a:extLst>
              <a:ext uri="{FF2B5EF4-FFF2-40B4-BE49-F238E27FC236}">
                <a16:creationId xmlns:a16="http://schemas.microsoft.com/office/drawing/2014/main" id="{DC592614-E8BB-3CA0-6F53-1A1308603045}"/>
              </a:ext>
              <a:ext uri="{C183D7F6-B498-43B3-948B-1728B52AA6E4}">
                <adec:decorative xmlns:adec="http://schemas.microsoft.com/office/drawing/2017/decorative" val="1"/>
              </a:ext>
            </a:extLst>
          </p:cNvPr>
          <p:cNvSpPr>
            <a:spLocks/>
          </p:cNvSpPr>
          <p:nvPr/>
        </p:nvSpPr>
        <p:spPr bwMode="auto">
          <a:xfrm>
            <a:off x="7815784" y="1136742"/>
            <a:ext cx="1000125" cy="1154113"/>
          </a:xfrm>
          <a:custGeom>
            <a:avLst/>
            <a:gdLst>
              <a:gd name="T0" fmla="*/ 0 w 630"/>
              <a:gd name="T1" fmla="*/ 182 h 727"/>
              <a:gd name="T2" fmla="*/ 0 w 630"/>
              <a:gd name="T3" fmla="*/ 546 h 727"/>
              <a:gd name="T4" fmla="*/ 314 w 630"/>
              <a:gd name="T5" fmla="*/ 727 h 727"/>
              <a:gd name="T6" fmla="*/ 630 w 630"/>
              <a:gd name="T7" fmla="*/ 546 h 727"/>
              <a:gd name="T8" fmla="*/ 630 w 630"/>
              <a:gd name="T9" fmla="*/ 182 h 727"/>
              <a:gd name="T10" fmla="*/ 314 w 630"/>
              <a:gd name="T11" fmla="*/ 0 h 727"/>
              <a:gd name="T12" fmla="*/ 0 w 630"/>
              <a:gd name="T13" fmla="*/ 182 h 727"/>
            </a:gdLst>
            <a:ahLst/>
            <a:cxnLst>
              <a:cxn ang="0">
                <a:pos x="T0" y="T1"/>
              </a:cxn>
              <a:cxn ang="0">
                <a:pos x="T2" y="T3"/>
              </a:cxn>
              <a:cxn ang="0">
                <a:pos x="T4" y="T5"/>
              </a:cxn>
              <a:cxn ang="0">
                <a:pos x="T6" y="T7"/>
              </a:cxn>
              <a:cxn ang="0">
                <a:pos x="T8" y="T9"/>
              </a:cxn>
              <a:cxn ang="0">
                <a:pos x="T10" y="T11"/>
              </a:cxn>
              <a:cxn ang="0">
                <a:pos x="T12" y="T13"/>
              </a:cxn>
            </a:cxnLst>
            <a:rect l="0" t="0" r="r" b="b"/>
            <a:pathLst>
              <a:path w="630" h="727">
                <a:moveTo>
                  <a:pt x="0" y="182"/>
                </a:moveTo>
                <a:lnTo>
                  <a:pt x="0" y="546"/>
                </a:lnTo>
                <a:lnTo>
                  <a:pt x="314" y="727"/>
                </a:lnTo>
                <a:lnTo>
                  <a:pt x="630" y="546"/>
                </a:lnTo>
                <a:lnTo>
                  <a:pt x="630" y="182"/>
                </a:lnTo>
                <a:lnTo>
                  <a:pt x="314" y="0"/>
                </a:lnTo>
                <a:lnTo>
                  <a:pt x="0" y="182"/>
                </a:lnTo>
                <a:close/>
              </a:path>
            </a:pathLst>
          </a:custGeom>
          <a:solidFill>
            <a:srgbClr val="FF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7" name="Freeform 249">
            <a:extLst>
              <a:ext uri="{FF2B5EF4-FFF2-40B4-BE49-F238E27FC236}">
                <a16:creationId xmlns:a16="http://schemas.microsoft.com/office/drawing/2014/main" id="{2EF867C1-9A18-B867-19AE-4FED005AB028}"/>
              </a:ext>
              <a:ext uri="{C183D7F6-B498-43B3-948B-1728B52AA6E4}">
                <adec:decorative xmlns:adec="http://schemas.microsoft.com/office/drawing/2017/decorative" val="1"/>
              </a:ext>
            </a:extLst>
          </p:cNvPr>
          <p:cNvSpPr>
            <a:spLocks/>
          </p:cNvSpPr>
          <p:nvPr/>
        </p:nvSpPr>
        <p:spPr bwMode="auto">
          <a:xfrm>
            <a:off x="6838446" y="1241517"/>
            <a:ext cx="822325" cy="947738"/>
          </a:xfrm>
          <a:custGeom>
            <a:avLst/>
            <a:gdLst>
              <a:gd name="T0" fmla="*/ 4 w 518"/>
              <a:gd name="T1" fmla="*/ 446 h 597"/>
              <a:gd name="T2" fmla="*/ 8 w 518"/>
              <a:gd name="T3" fmla="*/ 446 h 597"/>
              <a:gd name="T4" fmla="*/ 8 w 518"/>
              <a:gd name="T5" fmla="*/ 154 h 597"/>
              <a:gd name="T6" fmla="*/ 258 w 518"/>
              <a:gd name="T7" fmla="*/ 10 h 597"/>
              <a:gd name="T8" fmla="*/ 510 w 518"/>
              <a:gd name="T9" fmla="*/ 154 h 597"/>
              <a:gd name="T10" fmla="*/ 510 w 518"/>
              <a:gd name="T11" fmla="*/ 444 h 597"/>
              <a:gd name="T12" fmla="*/ 258 w 518"/>
              <a:gd name="T13" fmla="*/ 587 h 597"/>
              <a:gd name="T14" fmla="*/ 6 w 518"/>
              <a:gd name="T15" fmla="*/ 442 h 597"/>
              <a:gd name="T16" fmla="*/ 4 w 518"/>
              <a:gd name="T17" fmla="*/ 446 h 597"/>
              <a:gd name="T18" fmla="*/ 8 w 518"/>
              <a:gd name="T19" fmla="*/ 446 h 597"/>
              <a:gd name="T20" fmla="*/ 4 w 518"/>
              <a:gd name="T21" fmla="*/ 446 h 597"/>
              <a:gd name="T22" fmla="*/ 2 w 518"/>
              <a:gd name="T23" fmla="*/ 450 h 597"/>
              <a:gd name="T24" fmla="*/ 258 w 518"/>
              <a:gd name="T25" fmla="*/ 597 h 597"/>
              <a:gd name="T26" fmla="*/ 518 w 518"/>
              <a:gd name="T27" fmla="*/ 448 h 597"/>
              <a:gd name="T28" fmla="*/ 518 w 518"/>
              <a:gd name="T29" fmla="*/ 150 h 597"/>
              <a:gd name="T30" fmla="*/ 258 w 518"/>
              <a:gd name="T31" fmla="*/ 0 h 597"/>
              <a:gd name="T32" fmla="*/ 0 w 518"/>
              <a:gd name="T33" fmla="*/ 150 h 597"/>
              <a:gd name="T34" fmla="*/ 0 w 518"/>
              <a:gd name="T35" fmla="*/ 448 h 597"/>
              <a:gd name="T36" fmla="*/ 2 w 518"/>
              <a:gd name="T37" fmla="*/ 450 h 597"/>
              <a:gd name="T38" fmla="*/ 4 w 518"/>
              <a:gd name="T39" fmla="*/ 446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8" h="597">
                <a:moveTo>
                  <a:pt x="4" y="446"/>
                </a:moveTo>
                <a:lnTo>
                  <a:pt x="8" y="446"/>
                </a:lnTo>
                <a:lnTo>
                  <a:pt x="8" y="154"/>
                </a:lnTo>
                <a:lnTo>
                  <a:pt x="258" y="10"/>
                </a:lnTo>
                <a:lnTo>
                  <a:pt x="510" y="154"/>
                </a:lnTo>
                <a:lnTo>
                  <a:pt x="510" y="444"/>
                </a:lnTo>
                <a:lnTo>
                  <a:pt x="258" y="587"/>
                </a:lnTo>
                <a:lnTo>
                  <a:pt x="6" y="442"/>
                </a:lnTo>
                <a:lnTo>
                  <a:pt x="4" y="446"/>
                </a:lnTo>
                <a:lnTo>
                  <a:pt x="8" y="446"/>
                </a:lnTo>
                <a:lnTo>
                  <a:pt x="4" y="446"/>
                </a:lnTo>
                <a:lnTo>
                  <a:pt x="2" y="450"/>
                </a:lnTo>
                <a:lnTo>
                  <a:pt x="258" y="597"/>
                </a:lnTo>
                <a:lnTo>
                  <a:pt x="518" y="448"/>
                </a:lnTo>
                <a:lnTo>
                  <a:pt x="518" y="150"/>
                </a:lnTo>
                <a:lnTo>
                  <a:pt x="258" y="0"/>
                </a:lnTo>
                <a:lnTo>
                  <a:pt x="0" y="150"/>
                </a:lnTo>
                <a:lnTo>
                  <a:pt x="0" y="448"/>
                </a:lnTo>
                <a:lnTo>
                  <a:pt x="2" y="450"/>
                </a:lnTo>
                <a:lnTo>
                  <a:pt x="4" y="44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9" name="Freeform 250">
            <a:extLst>
              <a:ext uri="{FF2B5EF4-FFF2-40B4-BE49-F238E27FC236}">
                <a16:creationId xmlns:a16="http://schemas.microsoft.com/office/drawing/2014/main" id="{9192DAF4-919B-0449-38B1-73593B34A991}"/>
              </a:ext>
              <a:ext uri="{C183D7F6-B498-43B3-948B-1728B52AA6E4}">
                <adec:decorative xmlns:adec="http://schemas.microsoft.com/office/drawing/2017/decorative" val="1"/>
              </a:ext>
            </a:extLst>
          </p:cNvPr>
          <p:cNvSpPr>
            <a:spLocks/>
          </p:cNvSpPr>
          <p:nvPr/>
        </p:nvSpPr>
        <p:spPr bwMode="auto">
          <a:xfrm>
            <a:off x="7377634" y="2146392"/>
            <a:ext cx="822325" cy="947738"/>
          </a:xfrm>
          <a:custGeom>
            <a:avLst/>
            <a:gdLst>
              <a:gd name="T0" fmla="*/ 4 w 518"/>
              <a:gd name="T1" fmla="*/ 445 h 597"/>
              <a:gd name="T2" fmla="*/ 8 w 518"/>
              <a:gd name="T3" fmla="*/ 445 h 597"/>
              <a:gd name="T4" fmla="*/ 8 w 518"/>
              <a:gd name="T5" fmla="*/ 153 h 597"/>
              <a:gd name="T6" fmla="*/ 258 w 518"/>
              <a:gd name="T7" fmla="*/ 10 h 597"/>
              <a:gd name="T8" fmla="*/ 510 w 518"/>
              <a:gd name="T9" fmla="*/ 153 h 597"/>
              <a:gd name="T10" fmla="*/ 510 w 518"/>
              <a:gd name="T11" fmla="*/ 443 h 597"/>
              <a:gd name="T12" fmla="*/ 258 w 518"/>
              <a:gd name="T13" fmla="*/ 587 h 597"/>
              <a:gd name="T14" fmla="*/ 6 w 518"/>
              <a:gd name="T15" fmla="*/ 441 h 597"/>
              <a:gd name="T16" fmla="*/ 4 w 518"/>
              <a:gd name="T17" fmla="*/ 445 h 597"/>
              <a:gd name="T18" fmla="*/ 8 w 518"/>
              <a:gd name="T19" fmla="*/ 445 h 597"/>
              <a:gd name="T20" fmla="*/ 4 w 518"/>
              <a:gd name="T21" fmla="*/ 445 h 597"/>
              <a:gd name="T22" fmla="*/ 2 w 518"/>
              <a:gd name="T23" fmla="*/ 449 h 597"/>
              <a:gd name="T24" fmla="*/ 258 w 518"/>
              <a:gd name="T25" fmla="*/ 597 h 597"/>
              <a:gd name="T26" fmla="*/ 518 w 518"/>
              <a:gd name="T27" fmla="*/ 447 h 597"/>
              <a:gd name="T28" fmla="*/ 518 w 518"/>
              <a:gd name="T29" fmla="*/ 149 h 597"/>
              <a:gd name="T30" fmla="*/ 258 w 518"/>
              <a:gd name="T31" fmla="*/ 0 h 597"/>
              <a:gd name="T32" fmla="*/ 0 w 518"/>
              <a:gd name="T33" fmla="*/ 149 h 597"/>
              <a:gd name="T34" fmla="*/ 0 w 518"/>
              <a:gd name="T35" fmla="*/ 447 h 597"/>
              <a:gd name="T36" fmla="*/ 2 w 518"/>
              <a:gd name="T37" fmla="*/ 449 h 597"/>
              <a:gd name="T38" fmla="*/ 4 w 518"/>
              <a:gd name="T39" fmla="*/ 445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8" h="597">
                <a:moveTo>
                  <a:pt x="4" y="445"/>
                </a:moveTo>
                <a:lnTo>
                  <a:pt x="8" y="445"/>
                </a:lnTo>
                <a:lnTo>
                  <a:pt x="8" y="153"/>
                </a:lnTo>
                <a:lnTo>
                  <a:pt x="258" y="10"/>
                </a:lnTo>
                <a:lnTo>
                  <a:pt x="510" y="153"/>
                </a:lnTo>
                <a:lnTo>
                  <a:pt x="510" y="443"/>
                </a:lnTo>
                <a:lnTo>
                  <a:pt x="258" y="587"/>
                </a:lnTo>
                <a:lnTo>
                  <a:pt x="6" y="441"/>
                </a:lnTo>
                <a:lnTo>
                  <a:pt x="4" y="445"/>
                </a:lnTo>
                <a:lnTo>
                  <a:pt x="8" y="445"/>
                </a:lnTo>
                <a:lnTo>
                  <a:pt x="4" y="445"/>
                </a:lnTo>
                <a:lnTo>
                  <a:pt x="2" y="449"/>
                </a:lnTo>
                <a:lnTo>
                  <a:pt x="258" y="597"/>
                </a:lnTo>
                <a:lnTo>
                  <a:pt x="518" y="447"/>
                </a:lnTo>
                <a:lnTo>
                  <a:pt x="518" y="149"/>
                </a:lnTo>
                <a:lnTo>
                  <a:pt x="258" y="0"/>
                </a:lnTo>
                <a:lnTo>
                  <a:pt x="0" y="149"/>
                </a:lnTo>
                <a:lnTo>
                  <a:pt x="0" y="447"/>
                </a:lnTo>
                <a:lnTo>
                  <a:pt x="2" y="449"/>
                </a:lnTo>
                <a:lnTo>
                  <a:pt x="4" y="44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10" name="Freeform 251">
            <a:extLst>
              <a:ext uri="{FF2B5EF4-FFF2-40B4-BE49-F238E27FC236}">
                <a16:creationId xmlns:a16="http://schemas.microsoft.com/office/drawing/2014/main" id="{6618492C-E39F-762D-8BD7-A33B5FADD91C}"/>
              </a:ext>
              <a:ext uri="{C183D7F6-B498-43B3-948B-1728B52AA6E4}">
                <adec:decorative xmlns:adec="http://schemas.microsoft.com/office/drawing/2017/decorative" val="1"/>
              </a:ext>
            </a:extLst>
          </p:cNvPr>
          <p:cNvSpPr>
            <a:spLocks/>
          </p:cNvSpPr>
          <p:nvPr/>
        </p:nvSpPr>
        <p:spPr bwMode="auto">
          <a:xfrm>
            <a:off x="7904684" y="1241517"/>
            <a:ext cx="822325" cy="947738"/>
          </a:xfrm>
          <a:custGeom>
            <a:avLst/>
            <a:gdLst>
              <a:gd name="T0" fmla="*/ 4 w 518"/>
              <a:gd name="T1" fmla="*/ 446 h 597"/>
              <a:gd name="T2" fmla="*/ 8 w 518"/>
              <a:gd name="T3" fmla="*/ 446 h 597"/>
              <a:gd name="T4" fmla="*/ 8 w 518"/>
              <a:gd name="T5" fmla="*/ 154 h 597"/>
              <a:gd name="T6" fmla="*/ 258 w 518"/>
              <a:gd name="T7" fmla="*/ 10 h 597"/>
              <a:gd name="T8" fmla="*/ 510 w 518"/>
              <a:gd name="T9" fmla="*/ 154 h 597"/>
              <a:gd name="T10" fmla="*/ 510 w 518"/>
              <a:gd name="T11" fmla="*/ 444 h 597"/>
              <a:gd name="T12" fmla="*/ 258 w 518"/>
              <a:gd name="T13" fmla="*/ 587 h 597"/>
              <a:gd name="T14" fmla="*/ 6 w 518"/>
              <a:gd name="T15" fmla="*/ 442 h 597"/>
              <a:gd name="T16" fmla="*/ 4 w 518"/>
              <a:gd name="T17" fmla="*/ 446 h 597"/>
              <a:gd name="T18" fmla="*/ 8 w 518"/>
              <a:gd name="T19" fmla="*/ 446 h 597"/>
              <a:gd name="T20" fmla="*/ 4 w 518"/>
              <a:gd name="T21" fmla="*/ 446 h 597"/>
              <a:gd name="T22" fmla="*/ 2 w 518"/>
              <a:gd name="T23" fmla="*/ 450 h 597"/>
              <a:gd name="T24" fmla="*/ 258 w 518"/>
              <a:gd name="T25" fmla="*/ 597 h 597"/>
              <a:gd name="T26" fmla="*/ 518 w 518"/>
              <a:gd name="T27" fmla="*/ 448 h 597"/>
              <a:gd name="T28" fmla="*/ 518 w 518"/>
              <a:gd name="T29" fmla="*/ 150 h 597"/>
              <a:gd name="T30" fmla="*/ 258 w 518"/>
              <a:gd name="T31" fmla="*/ 0 h 597"/>
              <a:gd name="T32" fmla="*/ 0 w 518"/>
              <a:gd name="T33" fmla="*/ 150 h 597"/>
              <a:gd name="T34" fmla="*/ 0 w 518"/>
              <a:gd name="T35" fmla="*/ 448 h 597"/>
              <a:gd name="T36" fmla="*/ 2 w 518"/>
              <a:gd name="T37" fmla="*/ 450 h 597"/>
              <a:gd name="T38" fmla="*/ 4 w 518"/>
              <a:gd name="T39" fmla="*/ 446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8" h="597">
                <a:moveTo>
                  <a:pt x="4" y="446"/>
                </a:moveTo>
                <a:lnTo>
                  <a:pt x="8" y="446"/>
                </a:lnTo>
                <a:lnTo>
                  <a:pt x="8" y="154"/>
                </a:lnTo>
                <a:lnTo>
                  <a:pt x="258" y="10"/>
                </a:lnTo>
                <a:lnTo>
                  <a:pt x="510" y="154"/>
                </a:lnTo>
                <a:lnTo>
                  <a:pt x="510" y="444"/>
                </a:lnTo>
                <a:lnTo>
                  <a:pt x="258" y="587"/>
                </a:lnTo>
                <a:lnTo>
                  <a:pt x="6" y="442"/>
                </a:lnTo>
                <a:lnTo>
                  <a:pt x="4" y="446"/>
                </a:lnTo>
                <a:lnTo>
                  <a:pt x="8" y="446"/>
                </a:lnTo>
                <a:lnTo>
                  <a:pt x="4" y="446"/>
                </a:lnTo>
                <a:lnTo>
                  <a:pt x="2" y="450"/>
                </a:lnTo>
                <a:lnTo>
                  <a:pt x="258" y="597"/>
                </a:lnTo>
                <a:lnTo>
                  <a:pt x="518" y="448"/>
                </a:lnTo>
                <a:lnTo>
                  <a:pt x="518" y="150"/>
                </a:lnTo>
                <a:lnTo>
                  <a:pt x="258" y="0"/>
                </a:lnTo>
                <a:lnTo>
                  <a:pt x="0" y="150"/>
                </a:lnTo>
                <a:lnTo>
                  <a:pt x="0" y="448"/>
                </a:lnTo>
                <a:lnTo>
                  <a:pt x="2" y="450"/>
                </a:lnTo>
                <a:lnTo>
                  <a:pt x="4" y="44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11" name="CasellaDiTesto 10">
            <a:extLst>
              <a:ext uri="{FF2B5EF4-FFF2-40B4-BE49-F238E27FC236}">
                <a16:creationId xmlns:a16="http://schemas.microsoft.com/office/drawing/2014/main" id="{EBD8BC0B-B892-02FB-EFB9-538A3CD5C971}"/>
              </a:ext>
            </a:extLst>
          </p:cNvPr>
          <p:cNvSpPr txBox="1"/>
          <p:nvPr/>
        </p:nvSpPr>
        <p:spPr>
          <a:xfrm flipH="1">
            <a:off x="6784792" y="1572047"/>
            <a:ext cx="974460" cy="307777"/>
          </a:xfrm>
          <a:prstGeom prst="rect">
            <a:avLst/>
          </a:prstGeom>
          <a:noFill/>
        </p:spPr>
        <p:txBody>
          <a:bodyPr wrap="square" rtlCol="0">
            <a:spAutoFit/>
          </a:bodyPr>
          <a:lstStyle/>
          <a:p>
            <a:pPr algn="ctr"/>
            <a:r>
              <a:rPr lang="it-IT" b="1" dirty="0">
                <a:solidFill>
                  <a:schemeClr val="bg1"/>
                </a:solidFill>
                <a:latin typeface="+mj-lt"/>
              </a:rPr>
              <a:t>INSURER</a:t>
            </a:r>
          </a:p>
        </p:txBody>
      </p:sp>
      <p:sp>
        <p:nvSpPr>
          <p:cNvPr id="12" name="CasellaDiTesto 11">
            <a:extLst>
              <a:ext uri="{FF2B5EF4-FFF2-40B4-BE49-F238E27FC236}">
                <a16:creationId xmlns:a16="http://schemas.microsoft.com/office/drawing/2014/main" id="{B94E4E46-481E-F3B4-A4B9-B31DD8ECD522}"/>
              </a:ext>
            </a:extLst>
          </p:cNvPr>
          <p:cNvSpPr txBox="1"/>
          <p:nvPr/>
        </p:nvSpPr>
        <p:spPr>
          <a:xfrm flipH="1">
            <a:off x="7785852" y="1542276"/>
            <a:ext cx="1044753" cy="523220"/>
          </a:xfrm>
          <a:prstGeom prst="rect">
            <a:avLst/>
          </a:prstGeom>
          <a:noFill/>
        </p:spPr>
        <p:txBody>
          <a:bodyPr wrap="square" rtlCol="0">
            <a:spAutoFit/>
          </a:bodyPr>
          <a:lstStyle/>
          <a:p>
            <a:pPr algn="ctr"/>
            <a:r>
              <a:rPr lang="it-IT" b="1" dirty="0">
                <a:solidFill>
                  <a:schemeClr val="bg1"/>
                </a:solidFill>
                <a:latin typeface="+mj-lt"/>
              </a:rPr>
              <a:t>PROVIDER</a:t>
            </a:r>
          </a:p>
        </p:txBody>
      </p:sp>
      <p:sp>
        <p:nvSpPr>
          <p:cNvPr id="13" name="CasellaDiTesto 12">
            <a:extLst>
              <a:ext uri="{FF2B5EF4-FFF2-40B4-BE49-F238E27FC236}">
                <a16:creationId xmlns:a16="http://schemas.microsoft.com/office/drawing/2014/main" id="{DB6625D4-5C02-E464-C959-3C2931656814}"/>
              </a:ext>
            </a:extLst>
          </p:cNvPr>
          <p:cNvSpPr txBox="1"/>
          <p:nvPr/>
        </p:nvSpPr>
        <p:spPr>
          <a:xfrm flipH="1">
            <a:off x="7305352" y="2326782"/>
            <a:ext cx="974460" cy="584775"/>
          </a:xfrm>
          <a:prstGeom prst="rect">
            <a:avLst/>
          </a:prstGeom>
          <a:noFill/>
        </p:spPr>
        <p:txBody>
          <a:bodyPr wrap="square" rtlCol="0">
            <a:spAutoFit/>
          </a:bodyPr>
          <a:lstStyle/>
          <a:p>
            <a:pPr algn="ctr"/>
            <a:r>
              <a:rPr lang="it-IT" sz="1800" b="1" dirty="0">
                <a:solidFill>
                  <a:schemeClr val="bg1"/>
                </a:solidFill>
                <a:latin typeface="+mj-lt"/>
              </a:rPr>
              <a:t>SOME</a:t>
            </a:r>
            <a:br>
              <a:rPr lang="it-IT" b="1" dirty="0">
                <a:solidFill>
                  <a:schemeClr val="bg1"/>
                </a:solidFill>
                <a:latin typeface="+mj-lt"/>
              </a:rPr>
            </a:br>
            <a:r>
              <a:rPr lang="it-IT" b="1" dirty="0">
                <a:solidFill>
                  <a:schemeClr val="bg1"/>
                </a:solidFill>
                <a:latin typeface="+mj-lt"/>
              </a:rPr>
              <a:t>USER</a:t>
            </a:r>
          </a:p>
        </p:txBody>
      </p:sp>
      <p:sp>
        <p:nvSpPr>
          <p:cNvPr id="14" name="Freeform 164">
            <a:extLst>
              <a:ext uri="{FF2B5EF4-FFF2-40B4-BE49-F238E27FC236}">
                <a16:creationId xmlns:a16="http://schemas.microsoft.com/office/drawing/2014/main" id="{5D5AC596-B1E9-442B-A2C6-9ABC8888C8A1}"/>
              </a:ext>
              <a:ext uri="{C183D7F6-B498-43B3-948B-1728B52AA6E4}">
                <adec:decorative xmlns:adec="http://schemas.microsoft.com/office/drawing/2017/decorative" val="1"/>
              </a:ext>
            </a:extLst>
          </p:cNvPr>
          <p:cNvSpPr>
            <a:spLocks/>
          </p:cNvSpPr>
          <p:nvPr/>
        </p:nvSpPr>
        <p:spPr bwMode="auto">
          <a:xfrm>
            <a:off x="6927476" y="3259046"/>
            <a:ext cx="1700213" cy="387350"/>
          </a:xfrm>
          <a:custGeom>
            <a:avLst/>
            <a:gdLst>
              <a:gd name="T0" fmla="*/ 1067 w 1071"/>
              <a:gd name="T1" fmla="*/ 240 h 244"/>
              <a:gd name="T2" fmla="*/ 1067 w 1071"/>
              <a:gd name="T3" fmla="*/ 236 h 244"/>
              <a:gd name="T4" fmla="*/ 8 w 1071"/>
              <a:gd name="T5" fmla="*/ 236 h 244"/>
              <a:gd name="T6" fmla="*/ 8 w 1071"/>
              <a:gd name="T7" fmla="*/ 8 h 244"/>
              <a:gd name="T8" fmla="*/ 1063 w 1071"/>
              <a:gd name="T9" fmla="*/ 8 h 244"/>
              <a:gd name="T10" fmla="*/ 1063 w 1071"/>
              <a:gd name="T11" fmla="*/ 240 h 244"/>
              <a:gd name="T12" fmla="*/ 1067 w 1071"/>
              <a:gd name="T13" fmla="*/ 240 h 244"/>
              <a:gd name="T14" fmla="*/ 1067 w 1071"/>
              <a:gd name="T15" fmla="*/ 236 h 244"/>
              <a:gd name="T16" fmla="*/ 1067 w 1071"/>
              <a:gd name="T17" fmla="*/ 240 h 244"/>
              <a:gd name="T18" fmla="*/ 1071 w 1071"/>
              <a:gd name="T19" fmla="*/ 240 h 244"/>
              <a:gd name="T20" fmla="*/ 1071 w 1071"/>
              <a:gd name="T21" fmla="*/ 0 h 244"/>
              <a:gd name="T22" fmla="*/ 0 w 1071"/>
              <a:gd name="T23" fmla="*/ 0 h 244"/>
              <a:gd name="T24" fmla="*/ 0 w 1071"/>
              <a:gd name="T25" fmla="*/ 244 h 244"/>
              <a:gd name="T26" fmla="*/ 1071 w 1071"/>
              <a:gd name="T27" fmla="*/ 244 h 244"/>
              <a:gd name="T28" fmla="*/ 1071 w 1071"/>
              <a:gd name="T29" fmla="*/ 240 h 244"/>
              <a:gd name="T30" fmla="*/ 1067 w 1071"/>
              <a:gd name="T31" fmla="*/ 24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1" h="244">
                <a:moveTo>
                  <a:pt x="1067" y="240"/>
                </a:moveTo>
                <a:lnTo>
                  <a:pt x="1067" y="236"/>
                </a:lnTo>
                <a:lnTo>
                  <a:pt x="8" y="236"/>
                </a:lnTo>
                <a:lnTo>
                  <a:pt x="8" y="8"/>
                </a:lnTo>
                <a:lnTo>
                  <a:pt x="1063" y="8"/>
                </a:lnTo>
                <a:lnTo>
                  <a:pt x="1063" y="240"/>
                </a:lnTo>
                <a:lnTo>
                  <a:pt x="1067" y="240"/>
                </a:lnTo>
                <a:lnTo>
                  <a:pt x="1067" y="236"/>
                </a:lnTo>
                <a:lnTo>
                  <a:pt x="1067" y="240"/>
                </a:lnTo>
                <a:lnTo>
                  <a:pt x="1071" y="240"/>
                </a:lnTo>
                <a:lnTo>
                  <a:pt x="1071" y="0"/>
                </a:lnTo>
                <a:lnTo>
                  <a:pt x="0" y="0"/>
                </a:lnTo>
                <a:lnTo>
                  <a:pt x="0" y="244"/>
                </a:lnTo>
                <a:lnTo>
                  <a:pt x="1071" y="244"/>
                </a:lnTo>
                <a:lnTo>
                  <a:pt x="1071" y="240"/>
                </a:lnTo>
                <a:lnTo>
                  <a:pt x="1067" y="240"/>
                </a:lnTo>
                <a:close/>
              </a:path>
            </a:pathLst>
          </a:custGeom>
          <a:solidFill>
            <a:srgbClr val="E6E6E6">
              <a:lumMod val="90000"/>
            </a:srgbClr>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15" name="Rectangle 165">
            <a:extLst>
              <a:ext uri="{FF2B5EF4-FFF2-40B4-BE49-F238E27FC236}">
                <a16:creationId xmlns:a16="http://schemas.microsoft.com/office/drawing/2014/main" id="{B71EBBFD-F22F-327E-DFDC-AF3BDBFA9932}"/>
              </a:ext>
              <a:ext uri="{C183D7F6-B498-43B3-948B-1728B52AA6E4}">
                <adec:decorative xmlns:adec="http://schemas.microsoft.com/office/drawing/2017/decorative" val="1"/>
              </a:ext>
            </a:extLst>
          </p:cNvPr>
          <p:cNvSpPr>
            <a:spLocks noChangeArrowheads="1"/>
          </p:cNvSpPr>
          <p:nvPr/>
        </p:nvSpPr>
        <p:spPr bwMode="auto">
          <a:xfrm>
            <a:off x="8618163" y="3354296"/>
            <a:ext cx="60325" cy="168275"/>
          </a:xfrm>
          <a:prstGeom prst="rect">
            <a:avLst/>
          </a:prstGeom>
          <a:solidFill>
            <a:srgbClr val="E6E6E6">
              <a:lumMod val="90000"/>
            </a:srgbClr>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16" name="Rectangle 166">
            <a:extLst>
              <a:ext uri="{FF2B5EF4-FFF2-40B4-BE49-F238E27FC236}">
                <a16:creationId xmlns:a16="http://schemas.microsoft.com/office/drawing/2014/main" id="{7EAFCBC2-B44D-632C-8090-BF925CB54062}"/>
              </a:ext>
              <a:ext uri="{C183D7F6-B498-43B3-948B-1728B52AA6E4}">
                <adec:decorative xmlns:adec="http://schemas.microsoft.com/office/drawing/2017/decorative" val="1"/>
              </a:ext>
            </a:extLst>
          </p:cNvPr>
          <p:cNvSpPr>
            <a:spLocks noChangeArrowheads="1"/>
          </p:cNvSpPr>
          <p:nvPr/>
        </p:nvSpPr>
        <p:spPr bwMode="auto">
          <a:xfrm>
            <a:off x="6965576" y="3293971"/>
            <a:ext cx="74613"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17" name="Rectangle 167">
            <a:extLst>
              <a:ext uri="{FF2B5EF4-FFF2-40B4-BE49-F238E27FC236}">
                <a16:creationId xmlns:a16="http://schemas.microsoft.com/office/drawing/2014/main" id="{0044FF98-E985-CCBC-FB66-5D9D92E7E1D9}"/>
              </a:ext>
              <a:ext uri="{C183D7F6-B498-43B3-948B-1728B52AA6E4}">
                <adec:decorative xmlns:adec="http://schemas.microsoft.com/office/drawing/2017/decorative" val="1"/>
              </a:ext>
            </a:extLst>
          </p:cNvPr>
          <p:cNvSpPr>
            <a:spLocks noChangeArrowheads="1"/>
          </p:cNvSpPr>
          <p:nvPr/>
        </p:nvSpPr>
        <p:spPr bwMode="auto">
          <a:xfrm>
            <a:off x="7052888" y="3293971"/>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18" name="Rectangle 168">
            <a:extLst>
              <a:ext uri="{FF2B5EF4-FFF2-40B4-BE49-F238E27FC236}">
                <a16:creationId xmlns:a16="http://schemas.microsoft.com/office/drawing/2014/main" id="{1168610A-7BF5-A8B0-54E5-EF2F550F6CC8}"/>
              </a:ext>
              <a:ext uri="{C183D7F6-B498-43B3-948B-1728B52AA6E4}">
                <adec:decorative xmlns:adec="http://schemas.microsoft.com/office/drawing/2017/decorative" val="1"/>
              </a:ext>
            </a:extLst>
          </p:cNvPr>
          <p:cNvSpPr>
            <a:spLocks noChangeArrowheads="1"/>
          </p:cNvSpPr>
          <p:nvPr/>
        </p:nvSpPr>
        <p:spPr bwMode="auto">
          <a:xfrm>
            <a:off x="7144963" y="3293971"/>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19" name="Rectangle 169">
            <a:extLst>
              <a:ext uri="{FF2B5EF4-FFF2-40B4-BE49-F238E27FC236}">
                <a16:creationId xmlns:a16="http://schemas.microsoft.com/office/drawing/2014/main" id="{7A68A885-DE4D-66F6-3190-B33D800A0C54}"/>
              </a:ext>
              <a:ext uri="{C183D7F6-B498-43B3-948B-1728B52AA6E4}">
                <adec:decorative xmlns:adec="http://schemas.microsoft.com/office/drawing/2017/decorative" val="1"/>
              </a:ext>
            </a:extLst>
          </p:cNvPr>
          <p:cNvSpPr>
            <a:spLocks noChangeArrowheads="1"/>
          </p:cNvSpPr>
          <p:nvPr/>
        </p:nvSpPr>
        <p:spPr bwMode="auto">
          <a:xfrm>
            <a:off x="7237038" y="3293971"/>
            <a:ext cx="76200"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20" name="Rectangle 170">
            <a:extLst>
              <a:ext uri="{FF2B5EF4-FFF2-40B4-BE49-F238E27FC236}">
                <a16:creationId xmlns:a16="http://schemas.microsoft.com/office/drawing/2014/main" id="{AAF99609-E2CA-F9DC-B62A-BE96CC079C4E}"/>
              </a:ext>
              <a:ext uri="{C183D7F6-B498-43B3-948B-1728B52AA6E4}">
                <adec:decorative xmlns:adec="http://schemas.microsoft.com/office/drawing/2017/decorative" val="1"/>
              </a:ext>
            </a:extLst>
          </p:cNvPr>
          <p:cNvSpPr>
            <a:spLocks noChangeArrowheads="1"/>
          </p:cNvSpPr>
          <p:nvPr/>
        </p:nvSpPr>
        <p:spPr bwMode="auto">
          <a:xfrm>
            <a:off x="7325938" y="3293971"/>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21" name="Rectangle 171">
            <a:extLst>
              <a:ext uri="{FF2B5EF4-FFF2-40B4-BE49-F238E27FC236}">
                <a16:creationId xmlns:a16="http://schemas.microsoft.com/office/drawing/2014/main" id="{10C64B53-01AD-ED1B-E7FE-37E578AC1D7C}"/>
              </a:ext>
              <a:ext uri="{C183D7F6-B498-43B3-948B-1728B52AA6E4}">
                <adec:decorative xmlns:adec="http://schemas.microsoft.com/office/drawing/2017/decorative" val="1"/>
              </a:ext>
            </a:extLst>
          </p:cNvPr>
          <p:cNvSpPr>
            <a:spLocks noChangeArrowheads="1"/>
          </p:cNvSpPr>
          <p:nvPr/>
        </p:nvSpPr>
        <p:spPr bwMode="auto">
          <a:xfrm>
            <a:off x="7418013" y="3293971"/>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22" name="Rectangle 172">
            <a:extLst>
              <a:ext uri="{FF2B5EF4-FFF2-40B4-BE49-F238E27FC236}">
                <a16:creationId xmlns:a16="http://schemas.microsoft.com/office/drawing/2014/main" id="{B4CF4EFE-BC4C-4DD6-73D4-B308E48FE825}"/>
              </a:ext>
              <a:ext uri="{C183D7F6-B498-43B3-948B-1728B52AA6E4}">
                <adec:decorative xmlns:adec="http://schemas.microsoft.com/office/drawing/2017/decorative" val="1"/>
              </a:ext>
            </a:extLst>
          </p:cNvPr>
          <p:cNvSpPr>
            <a:spLocks noChangeArrowheads="1"/>
          </p:cNvSpPr>
          <p:nvPr/>
        </p:nvSpPr>
        <p:spPr bwMode="auto">
          <a:xfrm>
            <a:off x="7510088" y="3293971"/>
            <a:ext cx="76200"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23" name="Rectangle 173">
            <a:extLst>
              <a:ext uri="{FF2B5EF4-FFF2-40B4-BE49-F238E27FC236}">
                <a16:creationId xmlns:a16="http://schemas.microsoft.com/office/drawing/2014/main" id="{91DDD51F-2F29-D6E0-02C8-C50908571F7F}"/>
              </a:ext>
              <a:ext uri="{C183D7F6-B498-43B3-948B-1728B52AA6E4}">
                <adec:decorative xmlns:adec="http://schemas.microsoft.com/office/drawing/2017/decorative" val="1"/>
              </a:ext>
            </a:extLst>
          </p:cNvPr>
          <p:cNvSpPr>
            <a:spLocks noChangeArrowheads="1"/>
          </p:cNvSpPr>
          <p:nvPr/>
        </p:nvSpPr>
        <p:spPr bwMode="auto">
          <a:xfrm>
            <a:off x="7598988" y="3293971"/>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24" name="Rectangle 174">
            <a:extLst>
              <a:ext uri="{FF2B5EF4-FFF2-40B4-BE49-F238E27FC236}">
                <a16:creationId xmlns:a16="http://schemas.microsoft.com/office/drawing/2014/main" id="{82FE2E4F-2550-DE7C-3D86-DAAB36E39BF8}"/>
              </a:ext>
              <a:ext uri="{C183D7F6-B498-43B3-948B-1728B52AA6E4}">
                <adec:decorative xmlns:adec="http://schemas.microsoft.com/office/drawing/2017/decorative" val="1"/>
              </a:ext>
            </a:extLst>
          </p:cNvPr>
          <p:cNvSpPr>
            <a:spLocks noChangeArrowheads="1"/>
          </p:cNvSpPr>
          <p:nvPr/>
        </p:nvSpPr>
        <p:spPr bwMode="auto">
          <a:xfrm>
            <a:off x="7691063" y="3293971"/>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25" name="Rectangle 175">
            <a:extLst>
              <a:ext uri="{FF2B5EF4-FFF2-40B4-BE49-F238E27FC236}">
                <a16:creationId xmlns:a16="http://schemas.microsoft.com/office/drawing/2014/main" id="{8CFB0A75-611F-EABE-D75C-AC58141D4272}"/>
              </a:ext>
              <a:ext uri="{C183D7F6-B498-43B3-948B-1728B52AA6E4}">
                <adec:decorative xmlns:adec="http://schemas.microsoft.com/office/drawing/2017/decorative" val="1"/>
              </a:ext>
            </a:extLst>
          </p:cNvPr>
          <p:cNvSpPr>
            <a:spLocks noChangeArrowheads="1"/>
          </p:cNvSpPr>
          <p:nvPr/>
        </p:nvSpPr>
        <p:spPr bwMode="auto">
          <a:xfrm>
            <a:off x="7783138" y="3293971"/>
            <a:ext cx="76200"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26" name="Rectangle 176">
            <a:extLst>
              <a:ext uri="{FF2B5EF4-FFF2-40B4-BE49-F238E27FC236}">
                <a16:creationId xmlns:a16="http://schemas.microsoft.com/office/drawing/2014/main" id="{36B3F9B7-4E34-840F-F0E2-587194D033C4}"/>
              </a:ext>
              <a:ext uri="{C183D7F6-B498-43B3-948B-1728B52AA6E4}">
                <adec:decorative xmlns:adec="http://schemas.microsoft.com/office/drawing/2017/decorative" val="1"/>
              </a:ext>
            </a:extLst>
          </p:cNvPr>
          <p:cNvSpPr>
            <a:spLocks noChangeArrowheads="1"/>
          </p:cNvSpPr>
          <p:nvPr/>
        </p:nvSpPr>
        <p:spPr bwMode="auto">
          <a:xfrm>
            <a:off x="7872038" y="3293971"/>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27" name="Rectangle 177">
            <a:extLst>
              <a:ext uri="{FF2B5EF4-FFF2-40B4-BE49-F238E27FC236}">
                <a16:creationId xmlns:a16="http://schemas.microsoft.com/office/drawing/2014/main" id="{471AE930-BF89-279E-07DE-F1A4850306E6}"/>
              </a:ext>
              <a:ext uri="{C183D7F6-B498-43B3-948B-1728B52AA6E4}">
                <adec:decorative xmlns:adec="http://schemas.microsoft.com/office/drawing/2017/decorative" val="1"/>
              </a:ext>
            </a:extLst>
          </p:cNvPr>
          <p:cNvSpPr>
            <a:spLocks noChangeArrowheads="1"/>
          </p:cNvSpPr>
          <p:nvPr/>
        </p:nvSpPr>
        <p:spPr bwMode="auto">
          <a:xfrm>
            <a:off x="7964113" y="3293971"/>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28" name="Rectangle 178">
            <a:extLst>
              <a:ext uri="{FF2B5EF4-FFF2-40B4-BE49-F238E27FC236}">
                <a16:creationId xmlns:a16="http://schemas.microsoft.com/office/drawing/2014/main" id="{CAEBF81B-BE4C-FACE-9024-2957A41C4558}"/>
              </a:ext>
              <a:ext uri="{C183D7F6-B498-43B3-948B-1728B52AA6E4}">
                <adec:decorative xmlns:adec="http://schemas.microsoft.com/office/drawing/2017/decorative" val="1"/>
              </a:ext>
            </a:extLst>
          </p:cNvPr>
          <p:cNvSpPr>
            <a:spLocks noChangeArrowheads="1"/>
          </p:cNvSpPr>
          <p:nvPr/>
        </p:nvSpPr>
        <p:spPr bwMode="auto">
          <a:xfrm>
            <a:off x="8056188" y="3293971"/>
            <a:ext cx="76200"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29" name="Rectangle 179">
            <a:extLst>
              <a:ext uri="{FF2B5EF4-FFF2-40B4-BE49-F238E27FC236}">
                <a16:creationId xmlns:a16="http://schemas.microsoft.com/office/drawing/2014/main" id="{A6559B3A-33E6-26B7-AA6C-420D678F6CCB}"/>
              </a:ext>
              <a:ext uri="{C183D7F6-B498-43B3-948B-1728B52AA6E4}">
                <adec:decorative xmlns:adec="http://schemas.microsoft.com/office/drawing/2017/decorative" val="1"/>
              </a:ext>
            </a:extLst>
          </p:cNvPr>
          <p:cNvSpPr>
            <a:spLocks noChangeArrowheads="1"/>
          </p:cNvSpPr>
          <p:nvPr/>
        </p:nvSpPr>
        <p:spPr bwMode="auto">
          <a:xfrm>
            <a:off x="8145088" y="3293971"/>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30" name="Rectangle 180">
            <a:extLst>
              <a:ext uri="{FF2B5EF4-FFF2-40B4-BE49-F238E27FC236}">
                <a16:creationId xmlns:a16="http://schemas.microsoft.com/office/drawing/2014/main" id="{32F4DBF8-A562-2922-71B1-74A9525C8816}"/>
              </a:ext>
              <a:ext uri="{C183D7F6-B498-43B3-948B-1728B52AA6E4}">
                <adec:decorative xmlns:adec="http://schemas.microsoft.com/office/drawing/2017/decorative" val="1"/>
              </a:ext>
            </a:extLst>
          </p:cNvPr>
          <p:cNvSpPr>
            <a:spLocks noChangeArrowheads="1"/>
          </p:cNvSpPr>
          <p:nvPr/>
        </p:nvSpPr>
        <p:spPr bwMode="auto">
          <a:xfrm>
            <a:off x="8237163" y="3293971"/>
            <a:ext cx="79375"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31" name="Rectangle 181">
            <a:extLst>
              <a:ext uri="{FF2B5EF4-FFF2-40B4-BE49-F238E27FC236}">
                <a16:creationId xmlns:a16="http://schemas.microsoft.com/office/drawing/2014/main" id="{754BB7C1-ADF4-774E-C44B-BEE1A1119078}"/>
              </a:ext>
              <a:ext uri="{C183D7F6-B498-43B3-948B-1728B52AA6E4}">
                <adec:decorative xmlns:adec="http://schemas.microsoft.com/office/drawing/2017/decorative" val="1"/>
              </a:ext>
            </a:extLst>
          </p:cNvPr>
          <p:cNvSpPr>
            <a:spLocks noChangeArrowheads="1"/>
          </p:cNvSpPr>
          <p:nvPr/>
        </p:nvSpPr>
        <p:spPr bwMode="auto">
          <a:xfrm>
            <a:off x="8329238" y="3293971"/>
            <a:ext cx="76200"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32" name="Rectangle 182">
            <a:extLst>
              <a:ext uri="{FF2B5EF4-FFF2-40B4-BE49-F238E27FC236}">
                <a16:creationId xmlns:a16="http://schemas.microsoft.com/office/drawing/2014/main" id="{C3426637-070E-9A13-8AB2-828C949077C3}"/>
              </a:ext>
              <a:ext uri="{C183D7F6-B498-43B3-948B-1728B52AA6E4}">
                <adec:decorative xmlns:adec="http://schemas.microsoft.com/office/drawing/2017/decorative" val="1"/>
              </a:ext>
            </a:extLst>
          </p:cNvPr>
          <p:cNvSpPr>
            <a:spLocks noChangeArrowheads="1"/>
          </p:cNvSpPr>
          <p:nvPr/>
        </p:nvSpPr>
        <p:spPr bwMode="auto">
          <a:xfrm>
            <a:off x="8418138" y="3293971"/>
            <a:ext cx="79375"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33" name="Rectangle 183">
            <a:extLst>
              <a:ext uri="{FF2B5EF4-FFF2-40B4-BE49-F238E27FC236}">
                <a16:creationId xmlns:a16="http://schemas.microsoft.com/office/drawing/2014/main" id="{EC2E8AC1-F71F-F539-7501-3D97AD157F05}"/>
              </a:ext>
              <a:ext uri="{C183D7F6-B498-43B3-948B-1728B52AA6E4}">
                <adec:decorative xmlns:adec="http://schemas.microsoft.com/office/drawing/2017/decorative" val="1"/>
              </a:ext>
            </a:extLst>
          </p:cNvPr>
          <p:cNvSpPr>
            <a:spLocks noChangeArrowheads="1"/>
          </p:cNvSpPr>
          <p:nvPr/>
        </p:nvSpPr>
        <p:spPr bwMode="auto">
          <a:xfrm>
            <a:off x="8510213" y="3293971"/>
            <a:ext cx="79375"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34" name="CasellaDiTesto 33">
            <a:extLst>
              <a:ext uri="{FF2B5EF4-FFF2-40B4-BE49-F238E27FC236}">
                <a16:creationId xmlns:a16="http://schemas.microsoft.com/office/drawing/2014/main" id="{C745961E-9257-082E-25DB-EB27D1D70AA6}"/>
              </a:ext>
            </a:extLst>
          </p:cNvPr>
          <p:cNvSpPr txBox="1"/>
          <p:nvPr/>
        </p:nvSpPr>
        <p:spPr>
          <a:xfrm flipH="1">
            <a:off x="6916363" y="3313772"/>
            <a:ext cx="1339849" cy="307777"/>
          </a:xfrm>
          <a:prstGeom prst="rect">
            <a:avLst/>
          </a:prstGeom>
          <a:noFill/>
        </p:spPr>
        <p:txBody>
          <a:bodyPr wrap="square" rtlCol="0">
            <a:spAutoFit/>
          </a:bodyPr>
          <a:lstStyle/>
          <a:p>
            <a:pPr algn="ctr"/>
            <a:r>
              <a:rPr lang="it-IT" b="1" dirty="0">
                <a:solidFill>
                  <a:schemeClr val="tx1"/>
                </a:solidFill>
                <a:latin typeface="+mj-lt"/>
              </a:rPr>
              <a:t>REGULATION</a:t>
            </a:r>
          </a:p>
        </p:txBody>
      </p:sp>
    </p:spTree>
    <p:extLst>
      <p:ext uri="{BB962C8B-B14F-4D97-AF65-F5344CB8AC3E}">
        <p14:creationId xmlns:p14="http://schemas.microsoft.com/office/powerpoint/2010/main" val="1820621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35A9BF36-9CFD-4498-8495-D21363CDB222}"/>
              </a:ext>
            </a:extLst>
          </p:cNvPr>
          <p:cNvSpPr/>
          <p:nvPr/>
        </p:nvSpPr>
        <p:spPr>
          <a:xfrm>
            <a:off x="624062" y="767410"/>
            <a:ext cx="7191722" cy="400110"/>
          </a:xfrm>
          <a:prstGeom prst="rect">
            <a:avLst/>
          </a:prstGeom>
        </p:spPr>
        <p:txBody>
          <a:bodyPr wrap="square">
            <a:spAutoFit/>
          </a:bodyPr>
          <a:lstStyle/>
          <a:p>
            <a:r>
              <a:rPr lang="it-IT" sz="2000" b="1" dirty="0">
                <a:latin typeface="+mn-lt"/>
              </a:rPr>
              <a:t>5. </a:t>
            </a:r>
            <a:r>
              <a:rPr lang="it-IT" sz="2000" b="1" dirty="0" err="1">
                <a:latin typeface="+mn-lt"/>
              </a:rPr>
              <a:t>Compulsory</a:t>
            </a:r>
            <a:r>
              <a:rPr lang="it-IT" sz="2000" b="1" dirty="0">
                <a:latin typeface="+mn-lt"/>
              </a:rPr>
              <a:t> National Insurance</a:t>
            </a:r>
          </a:p>
        </p:txBody>
      </p:sp>
      <p:sp>
        <p:nvSpPr>
          <p:cNvPr id="5" name="Rettangolo 4">
            <a:extLst>
              <a:ext uri="{FF2B5EF4-FFF2-40B4-BE49-F238E27FC236}">
                <a16:creationId xmlns:a16="http://schemas.microsoft.com/office/drawing/2014/main" id="{07105AC7-C035-46F1-93DA-400D13C4AD34}"/>
              </a:ext>
            </a:extLst>
          </p:cNvPr>
          <p:cNvSpPr/>
          <p:nvPr/>
        </p:nvSpPr>
        <p:spPr>
          <a:xfrm>
            <a:off x="340150" y="1328216"/>
            <a:ext cx="6469721" cy="3293209"/>
          </a:xfrm>
          <a:prstGeom prst="rect">
            <a:avLst/>
          </a:prstGeom>
        </p:spPr>
        <p:txBody>
          <a:bodyPr wrap="square">
            <a:spAutoFit/>
          </a:bodyPr>
          <a:lstStyle/>
          <a:p>
            <a:r>
              <a:rPr lang="en-US" sz="1800" dirty="0">
                <a:latin typeface="+mn-lt"/>
              </a:rPr>
              <a:t>Countries that oblige their citizens to take out a health insurance policy. The state regulates the insurance market and, if necessary, adopts residual programs. Examples: USA, Switzerland.</a:t>
            </a:r>
            <a:endParaRPr lang="it-IT" dirty="0">
              <a:latin typeface="+mn-lt"/>
            </a:endParaRPr>
          </a:p>
          <a:p>
            <a:endParaRPr lang="en-US" dirty="0">
              <a:latin typeface="+mn-lt"/>
            </a:endParaRPr>
          </a:p>
          <a:p>
            <a:r>
              <a:rPr lang="en-US" dirty="0">
                <a:latin typeface="+mn-lt"/>
              </a:rPr>
              <a:t>There is no single public scheme to which contributions can be paid: the policy can be purchased from a plurality of insurers, from which citizens can choose. 
Insurers can be for-profit insurance companies or non-profit mutual funds. 
By obliging all residents to obtain insurance coverage, the state can provide economic subsidies for low-income citizens and can impose a regulation, even a very strict one, of the insurance market. All residents are required to obtain health insurance, and each pays their own policy premium. The policies may be different from each other, and may also cover additional levels to the minimum ones set by law: possible differences in treatment must therefore be taken into account. The providers are independent of the insurance companies, which reimburse the costs incurred.</a:t>
            </a:r>
            <a:endParaRPr lang="it-IT" dirty="0">
              <a:latin typeface="+mn-lt"/>
            </a:endParaRPr>
          </a:p>
        </p:txBody>
      </p:sp>
      <p:sp>
        <p:nvSpPr>
          <p:cNvPr id="8" name="Rettangolo 7">
            <a:extLst>
              <a:ext uri="{FF2B5EF4-FFF2-40B4-BE49-F238E27FC236}">
                <a16:creationId xmlns:a16="http://schemas.microsoft.com/office/drawing/2014/main" id="{95B617EE-B681-4A91-BA23-E3957A1FD58B}"/>
              </a:ext>
            </a:extLst>
          </p:cNvPr>
          <p:cNvSpPr/>
          <p:nvPr/>
        </p:nvSpPr>
        <p:spPr>
          <a:xfrm>
            <a:off x="296889" y="4647088"/>
            <a:ext cx="8550221" cy="369332"/>
          </a:xfrm>
          <a:prstGeom prst="rect">
            <a:avLst/>
          </a:prstGeom>
        </p:spPr>
        <p:txBody>
          <a:bodyPr wrap="square">
            <a:spAutoFit/>
          </a:bodyPr>
          <a:lstStyle/>
          <a:p>
            <a:r>
              <a:rPr lang="it-IT" sz="900" i="1" dirty="0" err="1"/>
              <a:t>Modified</a:t>
            </a:r>
            <a:r>
              <a:rPr lang="it-IT" sz="900" i="1" dirty="0"/>
              <a:t>, from: Toth F: Non solo Bismarck contro Beveridge: sette modelli di sistema sanitario, Rivista Italiana di Politiche Pubbliche, 2;2016. Citato in: Il Servizio sanitario nazionale non è più una “cosa” scontata di Filippo Palumbo. Quotidiano Sanità 08.05.2023. </a:t>
            </a:r>
          </a:p>
        </p:txBody>
      </p:sp>
      <p:sp>
        <p:nvSpPr>
          <p:cNvPr id="2" name="Freeform 246">
            <a:extLst>
              <a:ext uri="{FF2B5EF4-FFF2-40B4-BE49-F238E27FC236}">
                <a16:creationId xmlns:a16="http://schemas.microsoft.com/office/drawing/2014/main" id="{7FCF2A6F-B24A-61DF-B8D3-B10AA004B1DB}"/>
              </a:ext>
              <a:ext uri="{C183D7F6-B498-43B3-948B-1728B52AA6E4}">
                <adec:decorative xmlns:adec="http://schemas.microsoft.com/office/drawing/2017/decorative" val="1"/>
              </a:ext>
            </a:extLst>
          </p:cNvPr>
          <p:cNvSpPr>
            <a:spLocks/>
          </p:cNvSpPr>
          <p:nvPr/>
        </p:nvSpPr>
        <p:spPr bwMode="auto">
          <a:xfrm>
            <a:off x="6749546" y="1136742"/>
            <a:ext cx="1000125" cy="1154113"/>
          </a:xfrm>
          <a:custGeom>
            <a:avLst/>
            <a:gdLst>
              <a:gd name="T0" fmla="*/ 0 w 630"/>
              <a:gd name="T1" fmla="*/ 182 h 727"/>
              <a:gd name="T2" fmla="*/ 0 w 630"/>
              <a:gd name="T3" fmla="*/ 546 h 727"/>
              <a:gd name="T4" fmla="*/ 314 w 630"/>
              <a:gd name="T5" fmla="*/ 727 h 727"/>
              <a:gd name="T6" fmla="*/ 630 w 630"/>
              <a:gd name="T7" fmla="*/ 546 h 727"/>
              <a:gd name="T8" fmla="*/ 630 w 630"/>
              <a:gd name="T9" fmla="*/ 182 h 727"/>
              <a:gd name="T10" fmla="*/ 314 w 630"/>
              <a:gd name="T11" fmla="*/ 0 h 727"/>
              <a:gd name="T12" fmla="*/ 0 w 630"/>
              <a:gd name="T13" fmla="*/ 182 h 727"/>
            </a:gdLst>
            <a:ahLst/>
            <a:cxnLst>
              <a:cxn ang="0">
                <a:pos x="T0" y="T1"/>
              </a:cxn>
              <a:cxn ang="0">
                <a:pos x="T2" y="T3"/>
              </a:cxn>
              <a:cxn ang="0">
                <a:pos x="T4" y="T5"/>
              </a:cxn>
              <a:cxn ang="0">
                <a:pos x="T6" y="T7"/>
              </a:cxn>
              <a:cxn ang="0">
                <a:pos x="T8" y="T9"/>
              </a:cxn>
              <a:cxn ang="0">
                <a:pos x="T10" y="T11"/>
              </a:cxn>
              <a:cxn ang="0">
                <a:pos x="T12" y="T13"/>
              </a:cxn>
            </a:cxnLst>
            <a:rect l="0" t="0" r="r" b="b"/>
            <a:pathLst>
              <a:path w="630" h="727">
                <a:moveTo>
                  <a:pt x="0" y="182"/>
                </a:moveTo>
                <a:lnTo>
                  <a:pt x="0" y="546"/>
                </a:lnTo>
                <a:lnTo>
                  <a:pt x="314" y="727"/>
                </a:lnTo>
                <a:lnTo>
                  <a:pt x="630" y="546"/>
                </a:lnTo>
                <a:lnTo>
                  <a:pt x="630" y="182"/>
                </a:lnTo>
                <a:lnTo>
                  <a:pt x="314" y="0"/>
                </a:lnTo>
                <a:lnTo>
                  <a:pt x="0" y="182"/>
                </a:lnTo>
                <a:close/>
              </a:path>
            </a:pathLst>
          </a:custGeom>
          <a:solidFill>
            <a:srgbClr val="F8682C"/>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3" name="Freeform 247">
            <a:extLst>
              <a:ext uri="{FF2B5EF4-FFF2-40B4-BE49-F238E27FC236}">
                <a16:creationId xmlns:a16="http://schemas.microsoft.com/office/drawing/2014/main" id="{14E7F1AE-2406-2D61-70D3-2E6F2E1202BF}"/>
              </a:ext>
              <a:ext uri="{C183D7F6-B498-43B3-948B-1728B52AA6E4}">
                <adec:decorative xmlns:adec="http://schemas.microsoft.com/office/drawing/2017/decorative" val="1"/>
              </a:ext>
            </a:extLst>
          </p:cNvPr>
          <p:cNvSpPr>
            <a:spLocks/>
          </p:cNvSpPr>
          <p:nvPr/>
        </p:nvSpPr>
        <p:spPr bwMode="auto">
          <a:xfrm>
            <a:off x="7288734" y="2041617"/>
            <a:ext cx="1000125" cy="1157288"/>
          </a:xfrm>
          <a:custGeom>
            <a:avLst/>
            <a:gdLst>
              <a:gd name="T0" fmla="*/ 0 w 630"/>
              <a:gd name="T1" fmla="*/ 181 h 729"/>
              <a:gd name="T2" fmla="*/ 0 w 630"/>
              <a:gd name="T3" fmla="*/ 545 h 729"/>
              <a:gd name="T4" fmla="*/ 314 w 630"/>
              <a:gd name="T5" fmla="*/ 729 h 729"/>
              <a:gd name="T6" fmla="*/ 630 w 630"/>
              <a:gd name="T7" fmla="*/ 545 h 729"/>
              <a:gd name="T8" fmla="*/ 630 w 630"/>
              <a:gd name="T9" fmla="*/ 181 h 729"/>
              <a:gd name="T10" fmla="*/ 314 w 630"/>
              <a:gd name="T11" fmla="*/ 0 h 729"/>
              <a:gd name="T12" fmla="*/ 0 w 630"/>
              <a:gd name="T13" fmla="*/ 181 h 729"/>
            </a:gdLst>
            <a:ahLst/>
            <a:cxnLst>
              <a:cxn ang="0">
                <a:pos x="T0" y="T1"/>
              </a:cxn>
              <a:cxn ang="0">
                <a:pos x="T2" y="T3"/>
              </a:cxn>
              <a:cxn ang="0">
                <a:pos x="T4" y="T5"/>
              </a:cxn>
              <a:cxn ang="0">
                <a:pos x="T6" y="T7"/>
              </a:cxn>
              <a:cxn ang="0">
                <a:pos x="T8" y="T9"/>
              </a:cxn>
              <a:cxn ang="0">
                <a:pos x="T10" y="T11"/>
              </a:cxn>
              <a:cxn ang="0">
                <a:pos x="T12" y="T13"/>
              </a:cxn>
            </a:cxnLst>
            <a:rect l="0" t="0" r="r" b="b"/>
            <a:pathLst>
              <a:path w="630" h="729">
                <a:moveTo>
                  <a:pt x="0" y="181"/>
                </a:moveTo>
                <a:lnTo>
                  <a:pt x="0" y="545"/>
                </a:lnTo>
                <a:lnTo>
                  <a:pt x="314" y="729"/>
                </a:lnTo>
                <a:lnTo>
                  <a:pt x="630" y="545"/>
                </a:lnTo>
                <a:lnTo>
                  <a:pt x="630" y="181"/>
                </a:lnTo>
                <a:lnTo>
                  <a:pt x="314" y="0"/>
                </a:lnTo>
                <a:lnTo>
                  <a:pt x="0" y="181"/>
                </a:lnTo>
                <a:close/>
              </a:path>
            </a:pathLst>
          </a:custGeom>
          <a:solidFill>
            <a:srgbClr val="00B4F1"/>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6" name="Freeform 248">
            <a:extLst>
              <a:ext uri="{FF2B5EF4-FFF2-40B4-BE49-F238E27FC236}">
                <a16:creationId xmlns:a16="http://schemas.microsoft.com/office/drawing/2014/main" id="{8CB069D0-6EBE-7F36-E301-6040020FAA73}"/>
              </a:ext>
              <a:ext uri="{C183D7F6-B498-43B3-948B-1728B52AA6E4}">
                <adec:decorative xmlns:adec="http://schemas.microsoft.com/office/drawing/2017/decorative" val="1"/>
              </a:ext>
            </a:extLst>
          </p:cNvPr>
          <p:cNvSpPr>
            <a:spLocks/>
          </p:cNvSpPr>
          <p:nvPr/>
        </p:nvSpPr>
        <p:spPr bwMode="auto">
          <a:xfrm>
            <a:off x="7815784" y="1136742"/>
            <a:ext cx="1000125" cy="1154113"/>
          </a:xfrm>
          <a:custGeom>
            <a:avLst/>
            <a:gdLst>
              <a:gd name="T0" fmla="*/ 0 w 630"/>
              <a:gd name="T1" fmla="*/ 182 h 727"/>
              <a:gd name="T2" fmla="*/ 0 w 630"/>
              <a:gd name="T3" fmla="*/ 546 h 727"/>
              <a:gd name="T4" fmla="*/ 314 w 630"/>
              <a:gd name="T5" fmla="*/ 727 h 727"/>
              <a:gd name="T6" fmla="*/ 630 w 630"/>
              <a:gd name="T7" fmla="*/ 546 h 727"/>
              <a:gd name="T8" fmla="*/ 630 w 630"/>
              <a:gd name="T9" fmla="*/ 182 h 727"/>
              <a:gd name="T10" fmla="*/ 314 w 630"/>
              <a:gd name="T11" fmla="*/ 0 h 727"/>
              <a:gd name="T12" fmla="*/ 0 w 630"/>
              <a:gd name="T13" fmla="*/ 182 h 727"/>
            </a:gdLst>
            <a:ahLst/>
            <a:cxnLst>
              <a:cxn ang="0">
                <a:pos x="T0" y="T1"/>
              </a:cxn>
              <a:cxn ang="0">
                <a:pos x="T2" y="T3"/>
              </a:cxn>
              <a:cxn ang="0">
                <a:pos x="T4" y="T5"/>
              </a:cxn>
              <a:cxn ang="0">
                <a:pos x="T6" y="T7"/>
              </a:cxn>
              <a:cxn ang="0">
                <a:pos x="T8" y="T9"/>
              </a:cxn>
              <a:cxn ang="0">
                <a:pos x="T10" y="T11"/>
              </a:cxn>
              <a:cxn ang="0">
                <a:pos x="T12" y="T13"/>
              </a:cxn>
            </a:cxnLst>
            <a:rect l="0" t="0" r="r" b="b"/>
            <a:pathLst>
              <a:path w="630" h="727">
                <a:moveTo>
                  <a:pt x="0" y="182"/>
                </a:moveTo>
                <a:lnTo>
                  <a:pt x="0" y="546"/>
                </a:lnTo>
                <a:lnTo>
                  <a:pt x="314" y="727"/>
                </a:lnTo>
                <a:lnTo>
                  <a:pt x="630" y="546"/>
                </a:lnTo>
                <a:lnTo>
                  <a:pt x="630" y="182"/>
                </a:lnTo>
                <a:lnTo>
                  <a:pt x="314" y="0"/>
                </a:lnTo>
                <a:lnTo>
                  <a:pt x="0" y="182"/>
                </a:lnTo>
                <a:close/>
              </a:path>
            </a:pathLst>
          </a:custGeom>
          <a:solidFill>
            <a:srgbClr val="FF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7" name="Freeform 249">
            <a:extLst>
              <a:ext uri="{FF2B5EF4-FFF2-40B4-BE49-F238E27FC236}">
                <a16:creationId xmlns:a16="http://schemas.microsoft.com/office/drawing/2014/main" id="{1920037A-9310-0AC7-2AE4-11FD495D2732}"/>
              </a:ext>
              <a:ext uri="{C183D7F6-B498-43B3-948B-1728B52AA6E4}">
                <adec:decorative xmlns:adec="http://schemas.microsoft.com/office/drawing/2017/decorative" val="1"/>
              </a:ext>
            </a:extLst>
          </p:cNvPr>
          <p:cNvSpPr>
            <a:spLocks/>
          </p:cNvSpPr>
          <p:nvPr/>
        </p:nvSpPr>
        <p:spPr bwMode="auto">
          <a:xfrm>
            <a:off x="6838446" y="1241517"/>
            <a:ext cx="822325" cy="947738"/>
          </a:xfrm>
          <a:custGeom>
            <a:avLst/>
            <a:gdLst>
              <a:gd name="T0" fmla="*/ 4 w 518"/>
              <a:gd name="T1" fmla="*/ 446 h 597"/>
              <a:gd name="T2" fmla="*/ 8 w 518"/>
              <a:gd name="T3" fmla="*/ 446 h 597"/>
              <a:gd name="T4" fmla="*/ 8 w 518"/>
              <a:gd name="T5" fmla="*/ 154 h 597"/>
              <a:gd name="T6" fmla="*/ 258 w 518"/>
              <a:gd name="T7" fmla="*/ 10 h 597"/>
              <a:gd name="T8" fmla="*/ 510 w 518"/>
              <a:gd name="T9" fmla="*/ 154 h 597"/>
              <a:gd name="T10" fmla="*/ 510 w 518"/>
              <a:gd name="T11" fmla="*/ 444 h 597"/>
              <a:gd name="T12" fmla="*/ 258 w 518"/>
              <a:gd name="T13" fmla="*/ 587 h 597"/>
              <a:gd name="T14" fmla="*/ 6 w 518"/>
              <a:gd name="T15" fmla="*/ 442 h 597"/>
              <a:gd name="T16" fmla="*/ 4 w 518"/>
              <a:gd name="T17" fmla="*/ 446 h 597"/>
              <a:gd name="T18" fmla="*/ 8 w 518"/>
              <a:gd name="T19" fmla="*/ 446 h 597"/>
              <a:gd name="T20" fmla="*/ 4 w 518"/>
              <a:gd name="T21" fmla="*/ 446 h 597"/>
              <a:gd name="T22" fmla="*/ 2 w 518"/>
              <a:gd name="T23" fmla="*/ 450 h 597"/>
              <a:gd name="T24" fmla="*/ 258 w 518"/>
              <a:gd name="T25" fmla="*/ 597 h 597"/>
              <a:gd name="T26" fmla="*/ 518 w 518"/>
              <a:gd name="T27" fmla="*/ 448 h 597"/>
              <a:gd name="T28" fmla="*/ 518 w 518"/>
              <a:gd name="T29" fmla="*/ 150 h 597"/>
              <a:gd name="T30" fmla="*/ 258 w 518"/>
              <a:gd name="T31" fmla="*/ 0 h 597"/>
              <a:gd name="T32" fmla="*/ 0 w 518"/>
              <a:gd name="T33" fmla="*/ 150 h 597"/>
              <a:gd name="T34" fmla="*/ 0 w 518"/>
              <a:gd name="T35" fmla="*/ 448 h 597"/>
              <a:gd name="T36" fmla="*/ 2 w 518"/>
              <a:gd name="T37" fmla="*/ 450 h 597"/>
              <a:gd name="T38" fmla="*/ 4 w 518"/>
              <a:gd name="T39" fmla="*/ 446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8" h="597">
                <a:moveTo>
                  <a:pt x="4" y="446"/>
                </a:moveTo>
                <a:lnTo>
                  <a:pt x="8" y="446"/>
                </a:lnTo>
                <a:lnTo>
                  <a:pt x="8" y="154"/>
                </a:lnTo>
                <a:lnTo>
                  <a:pt x="258" y="10"/>
                </a:lnTo>
                <a:lnTo>
                  <a:pt x="510" y="154"/>
                </a:lnTo>
                <a:lnTo>
                  <a:pt x="510" y="444"/>
                </a:lnTo>
                <a:lnTo>
                  <a:pt x="258" y="587"/>
                </a:lnTo>
                <a:lnTo>
                  <a:pt x="6" y="442"/>
                </a:lnTo>
                <a:lnTo>
                  <a:pt x="4" y="446"/>
                </a:lnTo>
                <a:lnTo>
                  <a:pt x="8" y="446"/>
                </a:lnTo>
                <a:lnTo>
                  <a:pt x="4" y="446"/>
                </a:lnTo>
                <a:lnTo>
                  <a:pt x="2" y="450"/>
                </a:lnTo>
                <a:lnTo>
                  <a:pt x="258" y="597"/>
                </a:lnTo>
                <a:lnTo>
                  <a:pt x="518" y="448"/>
                </a:lnTo>
                <a:lnTo>
                  <a:pt x="518" y="150"/>
                </a:lnTo>
                <a:lnTo>
                  <a:pt x="258" y="0"/>
                </a:lnTo>
                <a:lnTo>
                  <a:pt x="0" y="150"/>
                </a:lnTo>
                <a:lnTo>
                  <a:pt x="0" y="448"/>
                </a:lnTo>
                <a:lnTo>
                  <a:pt x="2" y="450"/>
                </a:lnTo>
                <a:lnTo>
                  <a:pt x="4" y="44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9" name="Freeform 250">
            <a:extLst>
              <a:ext uri="{FF2B5EF4-FFF2-40B4-BE49-F238E27FC236}">
                <a16:creationId xmlns:a16="http://schemas.microsoft.com/office/drawing/2014/main" id="{DF7598A1-CF71-1907-D565-A2725D78AFE7}"/>
              </a:ext>
              <a:ext uri="{C183D7F6-B498-43B3-948B-1728B52AA6E4}">
                <adec:decorative xmlns:adec="http://schemas.microsoft.com/office/drawing/2017/decorative" val="1"/>
              </a:ext>
            </a:extLst>
          </p:cNvPr>
          <p:cNvSpPr>
            <a:spLocks/>
          </p:cNvSpPr>
          <p:nvPr/>
        </p:nvSpPr>
        <p:spPr bwMode="auto">
          <a:xfrm>
            <a:off x="7377634" y="2146392"/>
            <a:ext cx="822325" cy="947738"/>
          </a:xfrm>
          <a:custGeom>
            <a:avLst/>
            <a:gdLst>
              <a:gd name="T0" fmla="*/ 4 w 518"/>
              <a:gd name="T1" fmla="*/ 445 h 597"/>
              <a:gd name="T2" fmla="*/ 8 w 518"/>
              <a:gd name="T3" fmla="*/ 445 h 597"/>
              <a:gd name="T4" fmla="*/ 8 w 518"/>
              <a:gd name="T5" fmla="*/ 153 h 597"/>
              <a:gd name="T6" fmla="*/ 258 w 518"/>
              <a:gd name="T7" fmla="*/ 10 h 597"/>
              <a:gd name="T8" fmla="*/ 510 w 518"/>
              <a:gd name="T9" fmla="*/ 153 h 597"/>
              <a:gd name="T10" fmla="*/ 510 w 518"/>
              <a:gd name="T11" fmla="*/ 443 h 597"/>
              <a:gd name="T12" fmla="*/ 258 w 518"/>
              <a:gd name="T13" fmla="*/ 587 h 597"/>
              <a:gd name="T14" fmla="*/ 6 w 518"/>
              <a:gd name="T15" fmla="*/ 441 h 597"/>
              <a:gd name="T16" fmla="*/ 4 w 518"/>
              <a:gd name="T17" fmla="*/ 445 h 597"/>
              <a:gd name="T18" fmla="*/ 8 w 518"/>
              <a:gd name="T19" fmla="*/ 445 h 597"/>
              <a:gd name="T20" fmla="*/ 4 w 518"/>
              <a:gd name="T21" fmla="*/ 445 h 597"/>
              <a:gd name="T22" fmla="*/ 2 w 518"/>
              <a:gd name="T23" fmla="*/ 449 h 597"/>
              <a:gd name="T24" fmla="*/ 258 w 518"/>
              <a:gd name="T25" fmla="*/ 597 h 597"/>
              <a:gd name="T26" fmla="*/ 518 w 518"/>
              <a:gd name="T27" fmla="*/ 447 h 597"/>
              <a:gd name="T28" fmla="*/ 518 w 518"/>
              <a:gd name="T29" fmla="*/ 149 h 597"/>
              <a:gd name="T30" fmla="*/ 258 w 518"/>
              <a:gd name="T31" fmla="*/ 0 h 597"/>
              <a:gd name="T32" fmla="*/ 0 w 518"/>
              <a:gd name="T33" fmla="*/ 149 h 597"/>
              <a:gd name="T34" fmla="*/ 0 w 518"/>
              <a:gd name="T35" fmla="*/ 447 h 597"/>
              <a:gd name="T36" fmla="*/ 2 w 518"/>
              <a:gd name="T37" fmla="*/ 449 h 597"/>
              <a:gd name="T38" fmla="*/ 4 w 518"/>
              <a:gd name="T39" fmla="*/ 445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8" h="597">
                <a:moveTo>
                  <a:pt x="4" y="445"/>
                </a:moveTo>
                <a:lnTo>
                  <a:pt x="8" y="445"/>
                </a:lnTo>
                <a:lnTo>
                  <a:pt x="8" y="153"/>
                </a:lnTo>
                <a:lnTo>
                  <a:pt x="258" y="10"/>
                </a:lnTo>
                <a:lnTo>
                  <a:pt x="510" y="153"/>
                </a:lnTo>
                <a:lnTo>
                  <a:pt x="510" y="443"/>
                </a:lnTo>
                <a:lnTo>
                  <a:pt x="258" y="587"/>
                </a:lnTo>
                <a:lnTo>
                  <a:pt x="6" y="441"/>
                </a:lnTo>
                <a:lnTo>
                  <a:pt x="4" y="445"/>
                </a:lnTo>
                <a:lnTo>
                  <a:pt x="8" y="445"/>
                </a:lnTo>
                <a:lnTo>
                  <a:pt x="4" y="445"/>
                </a:lnTo>
                <a:lnTo>
                  <a:pt x="2" y="449"/>
                </a:lnTo>
                <a:lnTo>
                  <a:pt x="258" y="597"/>
                </a:lnTo>
                <a:lnTo>
                  <a:pt x="518" y="447"/>
                </a:lnTo>
                <a:lnTo>
                  <a:pt x="518" y="149"/>
                </a:lnTo>
                <a:lnTo>
                  <a:pt x="258" y="0"/>
                </a:lnTo>
                <a:lnTo>
                  <a:pt x="0" y="149"/>
                </a:lnTo>
                <a:lnTo>
                  <a:pt x="0" y="447"/>
                </a:lnTo>
                <a:lnTo>
                  <a:pt x="2" y="449"/>
                </a:lnTo>
                <a:lnTo>
                  <a:pt x="4" y="44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10" name="Freeform 251">
            <a:extLst>
              <a:ext uri="{FF2B5EF4-FFF2-40B4-BE49-F238E27FC236}">
                <a16:creationId xmlns:a16="http://schemas.microsoft.com/office/drawing/2014/main" id="{52531714-B676-8C8A-CD1F-FC4FA955BEC9}"/>
              </a:ext>
              <a:ext uri="{C183D7F6-B498-43B3-948B-1728B52AA6E4}">
                <adec:decorative xmlns:adec="http://schemas.microsoft.com/office/drawing/2017/decorative" val="1"/>
              </a:ext>
            </a:extLst>
          </p:cNvPr>
          <p:cNvSpPr>
            <a:spLocks/>
          </p:cNvSpPr>
          <p:nvPr/>
        </p:nvSpPr>
        <p:spPr bwMode="auto">
          <a:xfrm>
            <a:off x="7904684" y="1241517"/>
            <a:ext cx="822325" cy="947738"/>
          </a:xfrm>
          <a:custGeom>
            <a:avLst/>
            <a:gdLst>
              <a:gd name="T0" fmla="*/ 4 w 518"/>
              <a:gd name="T1" fmla="*/ 446 h 597"/>
              <a:gd name="T2" fmla="*/ 8 w 518"/>
              <a:gd name="T3" fmla="*/ 446 h 597"/>
              <a:gd name="T4" fmla="*/ 8 w 518"/>
              <a:gd name="T5" fmla="*/ 154 h 597"/>
              <a:gd name="T6" fmla="*/ 258 w 518"/>
              <a:gd name="T7" fmla="*/ 10 h 597"/>
              <a:gd name="T8" fmla="*/ 510 w 518"/>
              <a:gd name="T9" fmla="*/ 154 h 597"/>
              <a:gd name="T10" fmla="*/ 510 w 518"/>
              <a:gd name="T11" fmla="*/ 444 h 597"/>
              <a:gd name="T12" fmla="*/ 258 w 518"/>
              <a:gd name="T13" fmla="*/ 587 h 597"/>
              <a:gd name="T14" fmla="*/ 6 w 518"/>
              <a:gd name="T15" fmla="*/ 442 h 597"/>
              <a:gd name="T16" fmla="*/ 4 w 518"/>
              <a:gd name="T17" fmla="*/ 446 h 597"/>
              <a:gd name="T18" fmla="*/ 8 w 518"/>
              <a:gd name="T19" fmla="*/ 446 h 597"/>
              <a:gd name="T20" fmla="*/ 4 w 518"/>
              <a:gd name="T21" fmla="*/ 446 h 597"/>
              <a:gd name="T22" fmla="*/ 2 w 518"/>
              <a:gd name="T23" fmla="*/ 450 h 597"/>
              <a:gd name="T24" fmla="*/ 258 w 518"/>
              <a:gd name="T25" fmla="*/ 597 h 597"/>
              <a:gd name="T26" fmla="*/ 518 w 518"/>
              <a:gd name="T27" fmla="*/ 448 h 597"/>
              <a:gd name="T28" fmla="*/ 518 w 518"/>
              <a:gd name="T29" fmla="*/ 150 h 597"/>
              <a:gd name="T30" fmla="*/ 258 w 518"/>
              <a:gd name="T31" fmla="*/ 0 h 597"/>
              <a:gd name="T32" fmla="*/ 0 w 518"/>
              <a:gd name="T33" fmla="*/ 150 h 597"/>
              <a:gd name="T34" fmla="*/ 0 w 518"/>
              <a:gd name="T35" fmla="*/ 448 h 597"/>
              <a:gd name="T36" fmla="*/ 2 w 518"/>
              <a:gd name="T37" fmla="*/ 450 h 597"/>
              <a:gd name="T38" fmla="*/ 4 w 518"/>
              <a:gd name="T39" fmla="*/ 446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8" h="597">
                <a:moveTo>
                  <a:pt x="4" y="446"/>
                </a:moveTo>
                <a:lnTo>
                  <a:pt x="8" y="446"/>
                </a:lnTo>
                <a:lnTo>
                  <a:pt x="8" y="154"/>
                </a:lnTo>
                <a:lnTo>
                  <a:pt x="258" y="10"/>
                </a:lnTo>
                <a:lnTo>
                  <a:pt x="510" y="154"/>
                </a:lnTo>
                <a:lnTo>
                  <a:pt x="510" y="444"/>
                </a:lnTo>
                <a:lnTo>
                  <a:pt x="258" y="587"/>
                </a:lnTo>
                <a:lnTo>
                  <a:pt x="6" y="442"/>
                </a:lnTo>
                <a:lnTo>
                  <a:pt x="4" y="446"/>
                </a:lnTo>
                <a:lnTo>
                  <a:pt x="8" y="446"/>
                </a:lnTo>
                <a:lnTo>
                  <a:pt x="4" y="446"/>
                </a:lnTo>
                <a:lnTo>
                  <a:pt x="2" y="450"/>
                </a:lnTo>
                <a:lnTo>
                  <a:pt x="258" y="597"/>
                </a:lnTo>
                <a:lnTo>
                  <a:pt x="518" y="448"/>
                </a:lnTo>
                <a:lnTo>
                  <a:pt x="518" y="150"/>
                </a:lnTo>
                <a:lnTo>
                  <a:pt x="258" y="0"/>
                </a:lnTo>
                <a:lnTo>
                  <a:pt x="0" y="150"/>
                </a:lnTo>
                <a:lnTo>
                  <a:pt x="0" y="448"/>
                </a:lnTo>
                <a:lnTo>
                  <a:pt x="2" y="450"/>
                </a:lnTo>
                <a:lnTo>
                  <a:pt x="4" y="44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11" name="CasellaDiTesto 10">
            <a:extLst>
              <a:ext uri="{FF2B5EF4-FFF2-40B4-BE49-F238E27FC236}">
                <a16:creationId xmlns:a16="http://schemas.microsoft.com/office/drawing/2014/main" id="{31716E14-78F6-522E-05A3-E0E797D9797E}"/>
              </a:ext>
            </a:extLst>
          </p:cNvPr>
          <p:cNvSpPr txBox="1"/>
          <p:nvPr/>
        </p:nvSpPr>
        <p:spPr>
          <a:xfrm flipH="1">
            <a:off x="6784792" y="1572047"/>
            <a:ext cx="974460" cy="307777"/>
          </a:xfrm>
          <a:prstGeom prst="rect">
            <a:avLst/>
          </a:prstGeom>
          <a:noFill/>
        </p:spPr>
        <p:txBody>
          <a:bodyPr wrap="square" rtlCol="0">
            <a:spAutoFit/>
          </a:bodyPr>
          <a:lstStyle/>
          <a:p>
            <a:pPr algn="ctr"/>
            <a:r>
              <a:rPr lang="it-IT" b="1" dirty="0">
                <a:solidFill>
                  <a:schemeClr val="bg1"/>
                </a:solidFill>
                <a:latin typeface="+mj-lt"/>
              </a:rPr>
              <a:t>INSURER</a:t>
            </a:r>
          </a:p>
        </p:txBody>
      </p:sp>
      <p:sp>
        <p:nvSpPr>
          <p:cNvPr id="12" name="CasellaDiTesto 11">
            <a:extLst>
              <a:ext uri="{FF2B5EF4-FFF2-40B4-BE49-F238E27FC236}">
                <a16:creationId xmlns:a16="http://schemas.microsoft.com/office/drawing/2014/main" id="{815D778B-B39F-F96E-79DD-DB37719CD248}"/>
              </a:ext>
            </a:extLst>
          </p:cNvPr>
          <p:cNvSpPr txBox="1"/>
          <p:nvPr/>
        </p:nvSpPr>
        <p:spPr>
          <a:xfrm flipH="1">
            <a:off x="7785852" y="1542276"/>
            <a:ext cx="1044753" cy="523220"/>
          </a:xfrm>
          <a:prstGeom prst="rect">
            <a:avLst/>
          </a:prstGeom>
          <a:noFill/>
        </p:spPr>
        <p:txBody>
          <a:bodyPr wrap="square" rtlCol="0">
            <a:spAutoFit/>
          </a:bodyPr>
          <a:lstStyle/>
          <a:p>
            <a:pPr algn="ctr"/>
            <a:r>
              <a:rPr lang="it-IT" b="1" dirty="0">
                <a:solidFill>
                  <a:schemeClr val="bg1"/>
                </a:solidFill>
                <a:latin typeface="+mj-lt"/>
              </a:rPr>
              <a:t>PROVIDER</a:t>
            </a:r>
          </a:p>
        </p:txBody>
      </p:sp>
      <p:sp>
        <p:nvSpPr>
          <p:cNvPr id="13" name="CasellaDiTesto 12">
            <a:extLst>
              <a:ext uri="{FF2B5EF4-FFF2-40B4-BE49-F238E27FC236}">
                <a16:creationId xmlns:a16="http://schemas.microsoft.com/office/drawing/2014/main" id="{35B8AA8B-5BEF-B441-5674-BD4B26165029}"/>
              </a:ext>
            </a:extLst>
          </p:cNvPr>
          <p:cNvSpPr txBox="1"/>
          <p:nvPr/>
        </p:nvSpPr>
        <p:spPr>
          <a:xfrm flipH="1">
            <a:off x="7309406" y="2318254"/>
            <a:ext cx="974460" cy="615553"/>
          </a:xfrm>
          <a:prstGeom prst="rect">
            <a:avLst/>
          </a:prstGeom>
          <a:noFill/>
        </p:spPr>
        <p:txBody>
          <a:bodyPr wrap="square" rtlCol="0">
            <a:spAutoFit/>
          </a:bodyPr>
          <a:lstStyle/>
          <a:p>
            <a:pPr algn="ctr"/>
            <a:r>
              <a:rPr lang="it-IT" sz="2000" b="1" dirty="0">
                <a:solidFill>
                  <a:schemeClr val="bg1"/>
                </a:solidFill>
                <a:latin typeface="+mj-lt"/>
              </a:rPr>
              <a:t>RICH</a:t>
            </a:r>
            <a:br>
              <a:rPr lang="it-IT" b="1" dirty="0">
                <a:solidFill>
                  <a:schemeClr val="bg1"/>
                </a:solidFill>
                <a:latin typeface="+mj-lt"/>
              </a:rPr>
            </a:br>
            <a:r>
              <a:rPr lang="it-IT" b="1" dirty="0">
                <a:solidFill>
                  <a:schemeClr val="bg1"/>
                </a:solidFill>
                <a:latin typeface="+mj-lt"/>
              </a:rPr>
              <a:t>USER</a:t>
            </a:r>
          </a:p>
        </p:txBody>
      </p:sp>
      <p:sp>
        <p:nvSpPr>
          <p:cNvPr id="14" name="Freeform 164">
            <a:extLst>
              <a:ext uri="{FF2B5EF4-FFF2-40B4-BE49-F238E27FC236}">
                <a16:creationId xmlns:a16="http://schemas.microsoft.com/office/drawing/2014/main" id="{C6D4AC23-E630-6655-E67E-940B83091D2A}"/>
              </a:ext>
              <a:ext uri="{C183D7F6-B498-43B3-948B-1728B52AA6E4}">
                <adec:decorative xmlns:adec="http://schemas.microsoft.com/office/drawing/2017/decorative" val="1"/>
              </a:ext>
            </a:extLst>
          </p:cNvPr>
          <p:cNvSpPr>
            <a:spLocks/>
          </p:cNvSpPr>
          <p:nvPr/>
        </p:nvSpPr>
        <p:spPr bwMode="auto">
          <a:xfrm>
            <a:off x="6927476" y="3259046"/>
            <a:ext cx="1700213" cy="387350"/>
          </a:xfrm>
          <a:custGeom>
            <a:avLst/>
            <a:gdLst>
              <a:gd name="T0" fmla="*/ 1067 w 1071"/>
              <a:gd name="T1" fmla="*/ 240 h 244"/>
              <a:gd name="T2" fmla="*/ 1067 w 1071"/>
              <a:gd name="T3" fmla="*/ 236 h 244"/>
              <a:gd name="T4" fmla="*/ 8 w 1071"/>
              <a:gd name="T5" fmla="*/ 236 h 244"/>
              <a:gd name="T6" fmla="*/ 8 w 1071"/>
              <a:gd name="T7" fmla="*/ 8 h 244"/>
              <a:gd name="T8" fmla="*/ 1063 w 1071"/>
              <a:gd name="T9" fmla="*/ 8 h 244"/>
              <a:gd name="T10" fmla="*/ 1063 w 1071"/>
              <a:gd name="T11" fmla="*/ 240 h 244"/>
              <a:gd name="T12" fmla="*/ 1067 w 1071"/>
              <a:gd name="T13" fmla="*/ 240 h 244"/>
              <a:gd name="T14" fmla="*/ 1067 w 1071"/>
              <a:gd name="T15" fmla="*/ 236 h 244"/>
              <a:gd name="T16" fmla="*/ 1067 w 1071"/>
              <a:gd name="T17" fmla="*/ 240 h 244"/>
              <a:gd name="T18" fmla="*/ 1071 w 1071"/>
              <a:gd name="T19" fmla="*/ 240 h 244"/>
              <a:gd name="T20" fmla="*/ 1071 w 1071"/>
              <a:gd name="T21" fmla="*/ 0 h 244"/>
              <a:gd name="T22" fmla="*/ 0 w 1071"/>
              <a:gd name="T23" fmla="*/ 0 h 244"/>
              <a:gd name="T24" fmla="*/ 0 w 1071"/>
              <a:gd name="T25" fmla="*/ 244 h 244"/>
              <a:gd name="T26" fmla="*/ 1071 w 1071"/>
              <a:gd name="T27" fmla="*/ 244 h 244"/>
              <a:gd name="T28" fmla="*/ 1071 w 1071"/>
              <a:gd name="T29" fmla="*/ 240 h 244"/>
              <a:gd name="T30" fmla="*/ 1067 w 1071"/>
              <a:gd name="T31" fmla="*/ 24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1" h="244">
                <a:moveTo>
                  <a:pt x="1067" y="240"/>
                </a:moveTo>
                <a:lnTo>
                  <a:pt x="1067" y="236"/>
                </a:lnTo>
                <a:lnTo>
                  <a:pt x="8" y="236"/>
                </a:lnTo>
                <a:lnTo>
                  <a:pt x="8" y="8"/>
                </a:lnTo>
                <a:lnTo>
                  <a:pt x="1063" y="8"/>
                </a:lnTo>
                <a:lnTo>
                  <a:pt x="1063" y="240"/>
                </a:lnTo>
                <a:lnTo>
                  <a:pt x="1067" y="240"/>
                </a:lnTo>
                <a:lnTo>
                  <a:pt x="1067" y="236"/>
                </a:lnTo>
                <a:lnTo>
                  <a:pt x="1067" y="240"/>
                </a:lnTo>
                <a:lnTo>
                  <a:pt x="1071" y="240"/>
                </a:lnTo>
                <a:lnTo>
                  <a:pt x="1071" y="0"/>
                </a:lnTo>
                <a:lnTo>
                  <a:pt x="0" y="0"/>
                </a:lnTo>
                <a:lnTo>
                  <a:pt x="0" y="244"/>
                </a:lnTo>
                <a:lnTo>
                  <a:pt x="1071" y="244"/>
                </a:lnTo>
                <a:lnTo>
                  <a:pt x="1071" y="240"/>
                </a:lnTo>
                <a:lnTo>
                  <a:pt x="1067" y="240"/>
                </a:lnTo>
                <a:close/>
              </a:path>
            </a:pathLst>
          </a:custGeom>
          <a:solidFill>
            <a:srgbClr val="E6E6E6">
              <a:lumMod val="90000"/>
            </a:srgbClr>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15" name="Rectangle 165">
            <a:extLst>
              <a:ext uri="{FF2B5EF4-FFF2-40B4-BE49-F238E27FC236}">
                <a16:creationId xmlns:a16="http://schemas.microsoft.com/office/drawing/2014/main" id="{860B5AC4-3D16-10B2-87D8-5A1D5C21D0B6}"/>
              </a:ext>
              <a:ext uri="{C183D7F6-B498-43B3-948B-1728B52AA6E4}">
                <adec:decorative xmlns:adec="http://schemas.microsoft.com/office/drawing/2017/decorative" val="1"/>
              </a:ext>
            </a:extLst>
          </p:cNvPr>
          <p:cNvSpPr>
            <a:spLocks noChangeArrowheads="1"/>
          </p:cNvSpPr>
          <p:nvPr/>
        </p:nvSpPr>
        <p:spPr bwMode="auto">
          <a:xfrm>
            <a:off x="8618163" y="3354296"/>
            <a:ext cx="60325" cy="168275"/>
          </a:xfrm>
          <a:prstGeom prst="rect">
            <a:avLst/>
          </a:prstGeom>
          <a:solidFill>
            <a:srgbClr val="E6E6E6">
              <a:lumMod val="90000"/>
            </a:srgbClr>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16" name="Rectangle 166">
            <a:extLst>
              <a:ext uri="{FF2B5EF4-FFF2-40B4-BE49-F238E27FC236}">
                <a16:creationId xmlns:a16="http://schemas.microsoft.com/office/drawing/2014/main" id="{51A69FFE-EF99-B79C-C42D-1FE4EDBDDC3C}"/>
              </a:ext>
              <a:ext uri="{C183D7F6-B498-43B3-948B-1728B52AA6E4}">
                <adec:decorative xmlns:adec="http://schemas.microsoft.com/office/drawing/2017/decorative" val="1"/>
              </a:ext>
            </a:extLst>
          </p:cNvPr>
          <p:cNvSpPr>
            <a:spLocks noChangeArrowheads="1"/>
          </p:cNvSpPr>
          <p:nvPr/>
        </p:nvSpPr>
        <p:spPr bwMode="auto">
          <a:xfrm>
            <a:off x="6965576" y="3293971"/>
            <a:ext cx="74613"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17" name="Rectangle 167">
            <a:extLst>
              <a:ext uri="{FF2B5EF4-FFF2-40B4-BE49-F238E27FC236}">
                <a16:creationId xmlns:a16="http://schemas.microsoft.com/office/drawing/2014/main" id="{7A3A0B82-7511-91E8-0A7B-BE08105FBE3C}"/>
              </a:ext>
              <a:ext uri="{C183D7F6-B498-43B3-948B-1728B52AA6E4}">
                <adec:decorative xmlns:adec="http://schemas.microsoft.com/office/drawing/2017/decorative" val="1"/>
              </a:ext>
            </a:extLst>
          </p:cNvPr>
          <p:cNvSpPr>
            <a:spLocks noChangeArrowheads="1"/>
          </p:cNvSpPr>
          <p:nvPr/>
        </p:nvSpPr>
        <p:spPr bwMode="auto">
          <a:xfrm>
            <a:off x="7052888" y="3293971"/>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18" name="Rectangle 168">
            <a:extLst>
              <a:ext uri="{FF2B5EF4-FFF2-40B4-BE49-F238E27FC236}">
                <a16:creationId xmlns:a16="http://schemas.microsoft.com/office/drawing/2014/main" id="{1C24160D-BAE5-9C7A-E460-0752A80EEC38}"/>
              </a:ext>
              <a:ext uri="{C183D7F6-B498-43B3-948B-1728B52AA6E4}">
                <adec:decorative xmlns:adec="http://schemas.microsoft.com/office/drawing/2017/decorative" val="1"/>
              </a:ext>
            </a:extLst>
          </p:cNvPr>
          <p:cNvSpPr>
            <a:spLocks noChangeArrowheads="1"/>
          </p:cNvSpPr>
          <p:nvPr/>
        </p:nvSpPr>
        <p:spPr bwMode="auto">
          <a:xfrm>
            <a:off x="7144963" y="3293971"/>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19" name="Rectangle 169">
            <a:extLst>
              <a:ext uri="{FF2B5EF4-FFF2-40B4-BE49-F238E27FC236}">
                <a16:creationId xmlns:a16="http://schemas.microsoft.com/office/drawing/2014/main" id="{7FA5BE09-EA2F-74BA-B666-B1B6277243D3}"/>
              </a:ext>
              <a:ext uri="{C183D7F6-B498-43B3-948B-1728B52AA6E4}">
                <adec:decorative xmlns:adec="http://schemas.microsoft.com/office/drawing/2017/decorative" val="1"/>
              </a:ext>
            </a:extLst>
          </p:cNvPr>
          <p:cNvSpPr>
            <a:spLocks noChangeArrowheads="1"/>
          </p:cNvSpPr>
          <p:nvPr/>
        </p:nvSpPr>
        <p:spPr bwMode="auto">
          <a:xfrm>
            <a:off x="7237038" y="3293971"/>
            <a:ext cx="76200"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20" name="Rectangle 170">
            <a:extLst>
              <a:ext uri="{FF2B5EF4-FFF2-40B4-BE49-F238E27FC236}">
                <a16:creationId xmlns:a16="http://schemas.microsoft.com/office/drawing/2014/main" id="{63F79CE8-D7B7-AAC6-E0F0-C5E72F85463E}"/>
              </a:ext>
              <a:ext uri="{C183D7F6-B498-43B3-948B-1728B52AA6E4}">
                <adec:decorative xmlns:adec="http://schemas.microsoft.com/office/drawing/2017/decorative" val="1"/>
              </a:ext>
            </a:extLst>
          </p:cNvPr>
          <p:cNvSpPr>
            <a:spLocks noChangeArrowheads="1"/>
          </p:cNvSpPr>
          <p:nvPr/>
        </p:nvSpPr>
        <p:spPr bwMode="auto">
          <a:xfrm>
            <a:off x="7325938" y="3293971"/>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21" name="Rectangle 171">
            <a:extLst>
              <a:ext uri="{FF2B5EF4-FFF2-40B4-BE49-F238E27FC236}">
                <a16:creationId xmlns:a16="http://schemas.microsoft.com/office/drawing/2014/main" id="{D37537DC-4011-061B-4C41-62E547EFC35F}"/>
              </a:ext>
              <a:ext uri="{C183D7F6-B498-43B3-948B-1728B52AA6E4}">
                <adec:decorative xmlns:adec="http://schemas.microsoft.com/office/drawing/2017/decorative" val="1"/>
              </a:ext>
            </a:extLst>
          </p:cNvPr>
          <p:cNvSpPr>
            <a:spLocks noChangeArrowheads="1"/>
          </p:cNvSpPr>
          <p:nvPr/>
        </p:nvSpPr>
        <p:spPr bwMode="auto">
          <a:xfrm>
            <a:off x="7418013" y="3293971"/>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22" name="Rectangle 172">
            <a:extLst>
              <a:ext uri="{FF2B5EF4-FFF2-40B4-BE49-F238E27FC236}">
                <a16:creationId xmlns:a16="http://schemas.microsoft.com/office/drawing/2014/main" id="{0944C65D-186E-116E-7305-F4E2CB7ABC96}"/>
              </a:ext>
              <a:ext uri="{C183D7F6-B498-43B3-948B-1728B52AA6E4}">
                <adec:decorative xmlns:adec="http://schemas.microsoft.com/office/drawing/2017/decorative" val="1"/>
              </a:ext>
            </a:extLst>
          </p:cNvPr>
          <p:cNvSpPr>
            <a:spLocks noChangeArrowheads="1"/>
          </p:cNvSpPr>
          <p:nvPr/>
        </p:nvSpPr>
        <p:spPr bwMode="auto">
          <a:xfrm>
            <a:off x="7510088" y="3293971"/>
            <a:ext cx="76200"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23" name="Rectangle 173">
            <a:extLst>
              <a:ext uri="{FF2B5EF4-FFF2-40B4-BE49-F238E27FC236}">
                <a16:creationId xmlns:a16="http://schemas.microsoft.com/office/drawing/2014/main" id="{105A24AF-1B58-D36E-5D0A-B87949C294D6}"/>
              </a:ext>
              <a:ext uri="{C183D7F6-B498-43B3-948B-1728B52AA6E4}">
                <adec:decorative xmlns:adec="http://schemas.microsoft.com/office/drawing/2017/decorative" val="1"/>
              </a:ext>
            </a:extLst>
          </p:cNvPr>
          <p:cNvSpPr>
            <a:spLocks noChangeArrowheads="1"/>
          </p:cNvSpPr>
          <p:nvPr/>
        </p:nvSpPr>
        <p:spPr bwMode="auto">
          <a:xfrm>
            <a:off x="7598988" y="3293971"/>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24" name="Rectangle 174">
            <a:extLst>
              <a:ext uri="{FF2B5EF4-FFF2-40B4-BE49-F238E27FC236}">
                <a16:creationId xmlns:a16="http://schemas.microsoft.com/office/drawing/2014/main" id="{6751ED0D-F0D4-5D50-D27D-1BC51309E63B}"/>
              </a:ext>
              <a:ext uri="{C183D7F6-B498-43B3-948B-1728B52AA6E4}">
                <adec:decorative xmlns:adec="http://schemas.microsoft.com/office/drawing/2017/decorative" val="1"/>
              </a:ext>
            </a:extLst>
          </p:cNvPr>
          <p:cNvSpPr>
            <a:spLocks noChangeArrowheads="1"/>
          </p:cNvSpPr>
          <p:nvPr/>
        </p:nvSpPr>
        <p:spPr bwMode="auto">
          <a:xfrm>
            <a:off x="7691063" y="3293971"/>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25" name="Rectangle 175">
            <a:extLst>
              <a:ext uri="{FF2B5EF4-FFF2-40B4-BE49-F238E27FC236}">
                <a16:creationId xmlns:a16="http://schemas.microsoft.com/office/drawing/2014/main" id="{11F63B69-3D2F-5A28-3059-4CD6110503B7}"/>
              </a:ext>
              <a:ext uri="{C183D7F6-B498-43B3-948B-1728B52AA6E4}">
                <adec:decorative xmlns:adec="http://schemas.microsoft.com/office/drawing/2017/decorative" val="1"/>
              </a:ext>
            </a:extLst>
          </p:cNvPr>
          <p:cNvSpPr>
            <a:spLocks noChangeArrowheads="1"/>
          </p:cNvSpPr>
          <p:nvPr/>
        </p:nvSpPr>
        <p:spPr bwMode="auto">
          <a:xfrm>
            <a:off x="7783138" y="3293971"/>
            <a:ext cx="76200"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26" name="Rectangle 176">
            <a:extLst>
              <a:ext uri="{FF2B5EF4-FFF2-40B4-BE49-F238E27FC236}">
                <a16:creationId xmlns:a16="http://schemas.microsoft.com/office/drawing/2014/main" id="{DFC57D90-B480-8764-4A6D-54D494E2FE4B}"/>
              </a:ext>
              <a:ext uri="{C183D7F6-B498-43B3-948B-1728B52AA6E4}">
                <adec:decorative xmlns:adec="http://schemas.microsoft.com/office/drawing/2017/decorative" val="1"/>
              </a:ext>
            </a:extLst>
          </p:cNvPr>
          <p:cNvSpPr>
            <a:spLocks noChangeArrowheads="1"/>
          </p:cNvSpPr>
          <p:nvPr/>
        </p:nvSpPr>
        <p:spPr bwMode="auto">
          <a:xfrm>
            <a:off x="7872038" y="3293971"/>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27" name="Rectangle 177">
            <a:extLst>
              <a:ext uri="{FF2B5EF4-FFF2-40B4-BE49-F238E27FC236}">
                <a16:creationId xmlns:a16="http://schemas.microsoft.com/office/drawing/2014/main" id="{111A37C7-2F94-E86C-4B7B-31CFDD24207D}"/>
              </a:ext>
              <a:ext uri="{C183D7F6-B498-43B3-948B-1728B52AA6E4}">
                <adec:decorative xmlns:adec="http://schemas.microsoft.com/office/drawing/2017/decorative" val="1"/>
              </a:ext>
            </a:extLst>
          </p:cNvPr>
          <p:cNvSpPr>
            <a:spLocks noChangeArrowheads="1"/>
          </p:cNvSpPr>
          <p:nvPr/>
        </p:nvSpPr>
        <p:spPr bwMode="auto">
          <a:xfrm>
            <a:off x="7964113" y="3293971"/>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28" name="Rectangle 178">
            <a:extLst>
              <a:ext uri="{FF2B5EF4-FFF2-40B4-BE49-F238E27FC236}">
                <a16:creationId xmlns:a16="http://schemas.microsoft.com/office/drawing/2014/main" id="{AA074B92-2EF6-651A-34B2-304232BE2958}"/>
              </a:ext>
              <a:ext uri="{C183D7F6-B498-43B3-948B-1728B52AA6E4}">
                <adec:decorative xmlns:adec="http://schemas.microsoft.com/office/drawing/2017/decorative" val="1"/>
              </a:ext>
            </a:extLst>
          </p:cNvPr>
          <p:cNvSpPr>
            <a:spLocks noChangeArrowheads="1"/>
          </p:cNvSpPr>
          <p:nvPr/>
        </p:nvSpPr>
        <p:spPr bwMode="auto">
          <a:xfrm>
            <a:off x="8056188" y="3293971"/>
            <a:ext cx="76200"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29" name="Rectangle 179">
            <a:extLst>
              <a:ext uri="{FF2B5EF4-FFF2-40B4-BE49-F238E27FC236}">
                <a16:creationId xmlns:a16="http://schemas.microsoft.com/office/drawing/2014/main" id="{55773C2E-62DF-FDD4-0339-9101ECDD3C4F}"/>
              </a:ext>
              <a:ext uri="{C183D7F6-B498-43B3-948B-1728B52AA6E4}">
                <adec:decorative xmlns:adec="http://schemas.microsoft.com/office/drawing/2017/decorative" val="1"/>
              </a:ext>
            </a:extLst>
          </p:cNvPr>
          <p:cNvSpPr>
            <a:spLocks noChangeArrowheads="1"/>
          </p:cNvSpPr>
          <p:nvPr/>
        </p:nvSpPr>
        <p:spPr bwMode="auto">
          <a:xfrm>
            <a:off x="8145088" y="3293971"/>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30" name="Rectangle 180">
            <a:extLst>
              <a:ext uri="{FF2B5EF4-FFF2-40B4-BE49-F238E27FC236}">
                <a16:creationId xmlns:a16="http://schemas.microsoft.com/office/drawing/2014/main" id="{82E242B8-ACED-D616-C77B-02006AD93213}"/>
              </a:ext>
              <a:ext uri="{C183D7F6-B498-43B3-948B-1728B52AA6E4}">
                <adec:decorative xmlns:adec="http://schemas.microsoft.com/office/drawing/2017/decorative" val="1"/>
              </a:ext>
            </a:extLst>
          </p:cNvPr>
          <p:cNvSpPr>
            <a:spLocks noChangeArrowheads="1"/>
          </p:cNvSpPr>
          <p:nvPr/>
        </p:nvSpPr>
        <p:spPr bwMode="auto">
          <a:xfrm>
            <a:off x="8237163" y="3293971"/>
            <a:ext cx="79375"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31" name="Rectangle 181">
            <a:extLst>
              <a:ext uri="{FF2B5EF4-FFF2-40B4-BE49-F238E27FC236}">
                <a16:creationId xmlns:a16="http://schemas.microsoft.com/office/drawing/2014/main" id="{8D3F379F-D909-6352-C29D-5137DE6BC0FD}"/>
              </a:ext>
              <a:ext uri="{C183D7F6-B498-43B3-948B-1728B52AA6E4}">
                <adec:decorative xmlns:adec="http://schemas.microsoft.com/office/drawing/2017/decorative" val="1"/>
              </a:ext>
            </a:extLst>
          </p:cNvPr>
          <p:cNvSpPr>
            <a:spLocks noChangeArrowheads="1"/>
          </p:cNvSpPr>
          <p:nvPr/>
        </p:nvSpPr>
        <p:spPr bwMode="auto">
          <a:xfrm>
            <a:off x="8329238" y="3293971"/>
            <a:ext cx="76200"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32" name="Rectangle 182">
            <a:extLst>
              <a:ext uri="{FF2B5EF4-FFF2-40B4-BE49-F238E27FC236}">
                <a16:creationId xmlns:a16="http://schemas.microsoft.com/office/drawing/2014/main" id="{FCCDCEA0-46D8-FC7E-AEB1-317C3F8CA2F4}"/>
              </a:ext>
              <a:ext uri="{C183D7F6-B498-43B3-948B-1728B52AA6E4}">
                <adec:decorative xmlns:adec="http://schemas.microsoft.com/office/drawing/2017/decorative" val="1"/>
              </a:ext>
            </a:extLst>
          </p:cNvPr>
          <p:cNvSpPr>
            <a:spLocks noChangeArrowheads="1"/>
          </p:cNvSpPr>
          <p:nvPr/>
        </p:nvSpPr>
        <p:spPr bwMode="auto">
          <a:xfrm>
            <a:off x="8418138" y="3293971"/>
            <a:ext cx="79375"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33" name="Rectangle 183">
            <a:extLst>
              <a:ext uri="{FF2B5EF4-FFF2-40B4-BE49-F238E27FC236}">
                <a16:creationId xmlns:a16="http://schemas.microsoft.com/office/drawing/2014/main" id="{B06EFB15-F2A2-E95B-FF72-2D2BA9EDAFA2}"/>
              </a:ext>
              <a:ext uri="{C183D7F6-B498-43B3-948B-1728B52AA6E4}">
                <adec:decorative xmlns:adec="http://schemas.microsoft.com/office/drawing/2017/decorative" val="1"/>
              </a:ext>
            </a:extLst>
          </p:cNvPr>
          <p:cNvSpPr>
            <a:spLocks noChangeArrowheads="1"/>
          </p:cNvSpPr>
          <p:nvPr/>
        </p:nvSpPr>
        <p:spPr bwMode="auto">
          <a:xfrm>
            <a:off x="8510213" y="3293971"/>
            <a:ext cx="79375"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34" name="CasellaDiTesto 33">
            <a:extLst>
              <a:ext uri="{FF2B5EF4-FFF2-40B4-BE49-F238E27FC236}">
                <a16:creationId xmlns:a16="http://schemas.microsoft.com/office/drawing/2014/main" id="{26587FB7-857C-268A-DCE7-02BEDF1DEBB5}"/>
              </a:ext>
            </a:extLst>
          </p:cNvPr>
          <p:cNvSpPr txBox="1"/>
          <p:nvPr/>
        </p:nvSpPr>
        <p:spPr>
          <a:xfrm flipH="1">
            <a:off x="6916363" y="3313772"/>
            <a:ext cx="1339849" cy="307777"/>
          </a:xfrm>
          <a:prstGeom prst="rect">
            <a:avLst/>
          </a:prstGeom>
          <a:noFill/>
        </p:spPr>
        <p:txBody>
          <a:bodyPr wrap="square" rtlCol="0">
            <a:spAutoFit/>
          </a:bodyPr>
          <a:lstStyle/>
          <a:p>
            <a:pPr algn="ctr"/>
            <a:r>
              <a:rPr lang="it-IT" b="1" dirty="0">
                <a:solidFill>
                  <a:schemeClr val="tx1"/>
                </a:solidFill>
                <a:latin typeface="+mj-lt"/>
              </a:rPr>
              <a:t>REGULATION</a:t>
            </a:r>
          </a:p>
        </p:txBody>
      </p:sp>
    </p:spTree>
    <p:extLst>
      <p:ext uri="{BB962C8B-B14F-4D97-AF65-F5344CB8AC3E}">
        <p14:creationId xmlns:p14="http://schemas.microsoft.com/office/powerpoint/2010/main" val="3362038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35A9BF36-9CFD-4498-8495-D21363CDB222}"/>
              </a:ext>
            </a:extLst>
          </p:cNvPr>
          <p:cNvSpPr/>
          <p:nvPr/>
        </p:nvSpPr>
        <p:spPr>
          <a:xfrm>
            <a:off x="624062" y="767410"/>
            <a:ext cx="7191722" cy="400110"/>
          </a:xfrm>
          <a:prstGeom prst="rect">
            <a:avLst/>
          </a:prstGeom>
        </p:spPr>
        <p:txBody>
          <a:bodyPr wrap="square">
            <a:spAutoFit/>
          </a:bodyPr>
          <a:lstStyle/>
          <a:p>
            <a:r>
              <a:rPr lang="it-IT" sz="2000" b="1" dirty="0">
                <a:latin typeface="+mn-lt"/>
              </a:rPr>
              <a:t>6. </a:t>
            </a:r>
            <a:r>
              <a:rPr lang="it-IT" sz="2000" b="1" dirty="0" err="1">
                <a:latin typeface="+mn-lt"/>
              </a:rPr>
              <a:t>Universalistic</a:t>
            </a:r>
            <a:r>
              <a:rPr lang="it-IT" sz="2000" b="1" dirty="0">
                <a:latin typeface="+mn-lt"/>
              </a:rPr>
              <a:t> single </a:t>
            </a:r>
            <a:r>
              <a:rPr lang="it-IT" sz="2000" b="1" dirty="0" err="1">
                <a:latin typeface="+mn-lt"/>
              </a:rPr>
              <a:t>payer</a:t>
            </a:r>
            <a:r>
              <a:rPr lang="it-IT" sz="2000" b="1" dirty="0">
                <a:latin typeface="+mn-lt"/>
              </a:rPr>
              <a:t> system</a:t>
            </a:r>
          </a:p>
        </p:txBody>
      </p:sp>
      <p:sp>
        <p:nvSpPr>
          <p:cNvPr id="5" name="Rettangolo 4">
            <a:extLst>
              <a:ext uri="{FF2B5EF4-FFF2-40B4-BE49-F238E27FC236}">
                <a16:creationId xmlns:a16="http://schemas.microsoft.com/office/drawing/2014/main" id="{07105AC7-C035-46F1-93DA-400D13C4AD34}"/>
              </a:ext>
            </a:extLst>
          </p:cNvPr>
          <p:cNvSpPr/>
          <p:nvPr/>
        </p:nvSpPr>
        <p:spPr>
          <a:xfrm>
            <a:off x="426915" y="1328216"/>
            <a:ext cx="6327521" cy="3323987"/>
          </a:xfrm>
          <a:prstGeom prst="rect">
            <a:avLst/>
          </a:prstGeom>
        </p:spPr>
        <p:txBody>
          <a:bodyPr wrap="square">
            <a:spAutoFit/>
          </a:bodyPr>
          <a:lstStyle/>
          <a:p>
            <a:r>
              <a:rPr lang="en-US" sz="1800" dirty="0">
                <a:latin typeface="+mn-lt"/>
              </a:rPr>
              <a:t>The state acts as an insurer for the entire population, but it does not act as a provider. 
The State has a regulatory role in relation to the providers. 
It is a single insurance scheme for the entire population, financed by general taxation and intended to guarantee the health care deemed necessary. It is universalistic with a single payer: the state together with local institutions.</a:t>
            </a:r>
            <a:endParaRPr lang="it-IT" sz="1600" dirty="0">
              <a:latin typeface="+mn-lt"/>
            </a:endParaRPr>
          </a:p>
          <a:p>
            <a:endParaRPr lang="en-US" dirty="0">
              <a:latin typeface="+mn-lt"/>
            </a:endParaRPr>
          </a:p>
          <a:p>
            <a:r>
              <a:rPr lang="en-US" dirty="0">
                <a:latin typeface="+mn-lt"/>
              </a:rPr>
              <a:t>It covers all residents: it is not linked to the regular payment of contributions or an insurance premium, but to the residence. Health care thus becomes a right of citizenship. Treatment can be provided free of charge in whole or in part (co-payment, usually small, at the patient's expense). Canada, with its Medicare, is an example of this.</a:t>
            </a:r>
            <a:endParaRPr lang="it-IT" dirty="0">
              <a:latin typeface="+mn-lt"/>
            </a:endParaRPr>
          </a:p>
        </p:txBody>
      </p:sp>
      <p:sp>
        <p:nvSpPr>
          <p:cNvPr id="6" name="Rettangolo 5">
            <a:extLst>
              <a:ext uri="{FF2B5EF4-FFF2-40B4-BE49-F238E27FC236}">
                <a16:creationId xmlns:a16="http://schemas.microsoft.com/office/drawing/2014/main" id="{0426EEE9-C8D5-408E-84ED-E5678563A69C}"/>
              </a:ext>
            </a:extLst>
          </p:cNvPr>
          <p:cNvSpPr/>
          <p:nvPr/>
        </p:nvSpPr>
        <p:spPr>
          <a:xfrm>
            <a:off x="296889" y="4647088"/>
            <a:ext cx="8550221" cy="369332"/>
          </a:xfrm>
          <a:prstGeom prst="rect">
            <a:avLst/>
          </a:prstGeom>
        </p:spPr>
        <p:txBody>
          <a:bodyPr wrap="square">
            <a:spAutoFit/>
          </a:bodyPr>
          <a:lstStyle/>
          <a:p>
            <a:r>
              <a:rPr lang="it-IT" sz="900" i="1" dirty="0" err="1"/>
              <a:t>Modified</a:t>
            </a:r>
            <a:r>
              <a:rPr lang="it-IT" sz="900" i="1" dirty="0"/>
              <a:t>, from: Toth F: Non solo Bismarck contro Beveridge: sette modelli di sistema sanitario, Rivista Italiana di Politiche Pubbliche, 2;2016. Citato in: Il Servizio sanitario nazionale non è più una “cosa” scontata di Filippo Palumbo. Quotidiano Sanità 08.05.2023. </a:t>
            </a:r>
          </a:p>
        </p:txBody>
      </p:sp>
      <p:sp>
        <p:nvSpPr>
          <p:cNvPr id="2" name="Freeform 246">
            <a:extLst>
              <a:ext uri="{FF2B5EF4-FFF2-40B4-BE49-F238E27FC236}">
                <a16:creationId xmlns:a16="http://schemas.microsoft.com/office/drawing/2014/main" id="{240848E2-3D0F-5BFC-9195-DEE59E276656}"/>
              </a:ext>
              <a:ext uri="{C183D7F6-B498-43B3-948B-1728B52AA6E4}">
                <adec:decorative xmlns:adec="http://schemas.microsoft.com/office/drawing/2017/decorative" val="1"/>
              </a:ext>
            </a:extLst>
          </p:cNvPr>
          <p:cNvSpPr>
            <a:spLocks/>
          </p:cNvSpPr>
          <p:nvPr/>
        </p:nvSpPr>
        <p:spPr bwMode="auto">
          <a:xfrm>
            <a:off x="6749546" y="1136742"/>
            <a:ext cx="1000125" cy="1154113"/>
          </a:xfrm>
          <a:custGeom>
            <a:avLst/>
            <a:gdLst>
              <a:gd name="T0" fmla="*/ 0 w 630"/>
              <a:gd name="T1" fmla="*/ 182 h 727"/>
              <a:gd name="T2" fmla="*/ 0 w 630"/>
              <a:gd name="T3" fmla="*/ 546 h 727"/>
              <a:gd name="T4" fmla="*/ 314 w 630"/>
              <a:gd name="T5" fmla="*/ 727 h 727"/>
              <a:gd name="T6" fmla="*/ 630 w 630"/>
              <a:gd name="T7" fmla="*/ 546 h 727"/>
              <a:gd name="T8" fmla="*/ 630 w 630"/>
              <a:gd name="T9" fmla="*/ 182 h 727"/>
              <a:gd name="T10" fmla="*/ 314 w 630"/>
              <a:gd name="T11" fmla="*/ 0 h 727"/>
              <a:gd name="T12" fmla="*/ 0 w 630"/>
              <a:gd name="T13" fmla="*/ 182 h 727"/>
            </a:gdLst>
            <a:ahLst/>
            <a:cxnLst>
              <a:cxn ang="0">
                <a:pos x="T0" y="T1"/>
              </a:cxn>
              <a:cxn ang="0">
                <a:pos x="T2" y="T3"/>
              </a:cxn>
              <a:cxn ang="0">
                <a:pos x="T4" y="T5"/>
              </a:cxn>
              <a:cxn ang="0">
                <a:pos x="T6" y="T7"/>
              </a:cxn>
              <a:cxn ang="0">
                <a:pos x="T8" y="T9"/>
              </a:cxn>
              <a:cxn ang="0">
                <a:pos x="T10" y="T11"/>
              </a:cxn>
              <a:cxn ang="0">
                <a:pos x="T12" y="T13"/>
              </a:cxn>
            </a:cxnLst>
            <a:rect l="0" t="0" r="r" b="b"/>
            <a:pathLst>
              <a:path w="630" h="727">
                <a:moveTo>
                  <a:pt x="0" y="182"/>
                </a:moveTo>
                <a:lnTo>
                  <a:pt x="0" y="546"/>
                </a:lnTo>
                <a:lnTo>
                  <a:pt x="314" y="727"/>
                </a:lnTo>
                <a:lnTo>
                  <a:pt x="630" y="546"/>
                </a:lnTo>
                <a:lnTo>
                  <a:pt x="630" y="182"/>
                </a:lnTo>
                <a:lnTo>
                  <a:pt x="314" y="0"/>
                </a:lnTo>
                <a:lnTo>
                  <a:pt x="0" y="182"/>
                </a:lnTo>
                <a:close/>
              </a:path>
            </a:pathLst>
          </a:custGeom>
          <a:solidFill>
            <a:srgbClr val="F8682C"/>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3" name="Freeform 247">
            <a:extLst>
              <a:ext uri="{FF2B5EF4-FFF2-40B4-BE49-F238E27FC236}">
                <a16:creationId xmlns:a16="http://schemas.microsoft.com/office/drawing/2014/main" id="{5E03A27D-EBB2-2990-48B9-82CD8F3C730E}"/>
              </a:ext>
              <a:ext uri="{C183D7F6-B498-43B3-948B-1728B52AA6E4}">
                <adec:decorative xmlns:adec="http://schemas.microsoft.com/office/drawing/2017/decorative" val="1"/>
              </a:ext>
            </a:extLst>
          </p:cNvPr>
          <p:cNvSpPr>
            <a:spLocks/>
          </p:cNvSpPr>
          <p:nvPr/>
        </p:nvSpPr>
        <p:spPr bwMode="auto">
          <a:xfrm>
            <a:off x="7288734" y="2041617"/>
            <a:ext cx="1000125" cy="1157288"/>
          </a:xfrm>
          <a:custGeom>
            <a:avLst/>
            <a:gdLst>
              <a:gd name="T0" fmla="*/ 0 w 630"/>
              <a:gd name="T1" fmla="*/ 181 h 729"/>
              <a:gd name="T2" fmla="*/ 0 w 630"/>
              <a:gd name="T3" fmla="*/ 545 h 729"/>
              <a:gd name="T4" fmla="*/ 314 w 630"/>
              <a:gd name="T5" fmla="*/ 729 h 729"/>
              <a:gd name="T6" fmla="*/ 630 w 630"/>
              <a:gd name="T7" fmla="*/ 545 h 729"/>
              <a:gd name="T8" fmla="*/ 630 w 630"/>
              <a:gd name="T9" fmla="*/ 181 h 729"/>
              <a:gd name="T10" fmla="*/ 314 w 630"/>
              <a:gd name="T11" fmla="*/ 0 h 729"/>
              <a:gd name="T12" fmla="*/ 0 w 630"/>
              <a:gd name="T13" fmla="*/ 181 h 729"/>
            </a:gdLst>
            <a:ahLst/>
            <a:cxnLst>
              <a:cxn ang="0">
                <a:pos x="T0" y="T1"/>
              </a:cxn>
              <a:cxn ang="0">
                <a:pos x="T2" y="T3"/>
              </a:cxn>
              <a:cxn ang="0">
                <a:pos x="T4" y="T5"/>
              </a:cxn>
              <a:cxn ang="0">
                <a:pos x="T6" y="T7"/>
              </a:cxn>
              <a:cxn ang="0">
                <a:pos x="T8" y="T9"/>
              </a:cxn>
              <a:cxn ang="0">
                <a:pos x="T10" y="T11"/>
              </a:cxn>
              <a:cxn ang="0">
                <a:pos x="T12" y="T13"/>
              </a:cxn>
            </a:cxnLst>
            <a:rect l="0" t="0" r="r" b="b"/>
            <a:pathLst>
              <a:path w="630" h="729">
                <a:moveTo>
                  <a:pt x="0" y="181"/>
                </a:moveTo>
                <a:lnTo>
                  <a:pt x="0" y="545"/>
                </a:lnTo>
                <a:lnTo>
                  <a:pt x="314" y="729"/>
                </a:lnTo>
                <a:lnTo>
                  <a:pt x="630" y="545"/>
                </a:lnTo>
                <a:lnTo>
                  <a:pt x="630" y="181"/>
                </a:lnTo>
                <a:lnTo>
                  <a:pt x="314" y="0"/>
                </a:lnTo>
                <a:lnTo>
                  <a:pt x="0" y="181"/>
                </a:lnTo>
                <a:close/>
              </a:path>
            </a:pathLst>
          </a:custGeom>
          <a:solidFill>
            <a:srgbClr val="00B4F1"/>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7" name="Freeform 248">
            <a:extLst>
              <a:ext uri="{FF2B5EF4-FFF2-40B4-BE49-F238E27FC236}">
                <a16:creationId xmlns:a16="http://schemas.microsoft.com/office/drawing/2014/main" id="{641DD8A3-20D4-09C8-90D0-5F59E00AADBE}"/>
              </a:ext>
              <a:ext uri="{C183D7F6-B498-43B3-948B-1728B52AA6E4}">
                <adec:decorative xmlns:adec="http://schemas.microsoft.com/office/drawing/2017/decorative" val="1"/>
              </a:ext>
            </a:extLst>
          </p:cNvPr>
          <p:cNvSpPr>
            <a:spLocks/>
          </p:cNvSpPr>
          <p:nvPr/>
        </p:nvSpPr>
        <p:spPr bwMode="auto">
          <a:xfrm>
            <a:off x="7815784" y="1136742"/>
            <a:ext cx="1000125" cy="1154113"/>
          </a:xfrm>
          <a:custGeom>
            <a:avLst/>
            <a:gdLst>
              <a:gd name="T0" fmla="*/ 0 w 630"/>
              <a:gd name="T1" fmla="*/ 182 h 727"/>
              <a:gd name="T2" fmla="*/ 0 w 630"/>
              <a:gd name="T3" fmla="*/ 546 h 727"/>
              <a:gd name="T4" fmla="*/ 314 w 630"/>
              <a:gd name="T5" fmla="*/ 727 h 727"/>
              <a:gd name="T6" fmla="*/ 630 w 630"/>
              <a:gd name="T7" fmla="*/ 546 h 727"/>
              <a:gd name="T8" fmla="*/ 630 w 630"/>
              <a:gd name="T9" fmla="*/ 182 h 727"/>
              <a:gd name="T10" fmla="*/ 314 w 630"/>
              <a:gd name="T11" fmla="*/ 0 h 727"/>
              <a:gd name="T12" fmla="*/ 0 w 630"/>
              <a:gd name="T13" fmla="*/ 182 h 727"/>
            </a:gdLst>
            <a:ahLst/>
            <a:cxnLst>
              <a:cxn ang="0">
                <a:pos x="T0" y="T1"/>
              </a:cxn>
              <a:cxn ang="0">
                <a:pos x="T2" y="T3"/>
              </a:cxn>
              <a:cxn ang="0">
                <a:pos x="T4" y="T5"/>
              </a:cxn>
              <a:cxn ang="0">
                <a:pos x="T6" y="T7"/>
              </a:cxn>
              <a:cxn ang="0">
                <a:pos x="T8" y="T9"/>
              </a:cxn>
              <a:cxn ang="0">
                <a:pos x="T10" y="T11"/>
              </a:cxn>
              <a:cxn ang="0">
                <a:pos x="T12" y="T13"/>
              </a:cxn>
            </a:cxnLst>
            <a:rect l="0" t="0" r="r" b="b"/>
            <a:pathLst>
              <a:path w="630" h="727">
                <a:moveTo>
                  <a:pt x="0" y="182"/>
                </a:moveTo>
                <a:lnTo>
                  <a:pt x="0" y="546"/>
                </a:lnTo>
                <a:lnTo>
                  <a:pt x="314" y="727"/>
                </a:lnTo>
                <a:lnTo>
                  <a:pt x="630" y="546"/>
                </a:lnTo>
                <a:lnTo>
                  <a:pt x="630" y="182"/>
                </a:lnTo>
                <a:lnTo>
                  <a:pt x="314" y="0"/>
                </a:lnTo>
                <a:lnTo>
                  <a:pt x="0" y="182"/>
                </a:lnTo>
                <a:close/>
              </a:path>
            </a:pathLst>
          </a:custGeom>
          <a:solidFill>
            <a:srgbClr val="FF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8" name="Freeform 249">
            <a:extLst>
              <a:ext uri="{FF2B5EF4-FFF2-40B4-BE49-F238E27FC236}">
                <a16:creationId xmlns:a16="http://schemas.microsoft.com/office/drawing/2014/main" id="{CB79A5FE-9F4E-97D9-5371-363502579E02}"/>
              </a:ext>
              <a:ext uri="{C183D7F6-B498-43B3-948B-1728B52AA6E4}">
                <adec:decorative xmlns:adec="http://schemas.microsoft.com/office/drawing/2017/decorative" val="1"/>
              </a:ext>
            </a:extLst>
          </p:cNvPr>
          <p:cNvSpPr>
            <a:spLocks/>
          </p:cNvSpPr>
          <p:nvPr/>
        </p:nvSpPr>
        <p:spPr bwMode="auto">
          <a:xfrm>
            <a:off x="6838446" y="1241517"/>
            <a:ext cx="822325" cy="947738"/>
          </a:xfrm>
          <a:custGeom>
            <a:avLst/>
            <a:gdLst>
              <a:gd name="T0" fmla="*/ 4 w 518"/>
              <a:gd name="T1" fmla="*/ 446 h 597"/>
              <a:gd name="T2" fmla="*/ 8 w 518"/>
              <a:gd name="T3" fmla="*/ 446 h 597"/>
              <a:gd name="T4" fmla="*/ 8 w 518"/>
              <a:gd name="T5" fmla="*/ 154 h 597"/>
              <a:gd name="T6" fmla="*/ 258 w 518"/>
              <a:gd name="T7" fmla="*/ 10 h 597"/>
              <a:gd name="T8" fmla="*/ 510 w 518"/>
              <a:gd name="T9" fmla="*/ 154 h 597"/>
              <a:gd name="T10" fmla="*/ 510 w 518"/>
              <a:gd name="T11" fmla="*/ 444 h 597"/>
              <a:gd name="T12" fmla="*/ 258 w 518"/>
              <a:gd name="T13" fmla="*/ 587 h 597"/>
              <a:gd name="T14" fmla="*/ 6 w 518"/>
              <a:gd name="T15" fmla="*/ 442 h 597"/>
              <a:gd name="T16" fmla="*/ 4 w 518"/>
              <a:gd name="T17" fmla="*/ 446 h 597"/>
              <a:gd name="T18" fmla="*/ 8 w 518"/>
              <a:gd name="T19" fmla="*/ 446 h 597"/>
              <a:gd name="T20" fmla="*/ 4 w 518"/>
              <a:gd name="T21" fmla="*/ 446 h 597"/>
              <a:gd name="T22" fmla="*/ 2 w 518"/>
              <a:gd name="T23" fmla="*/ 450 h 597"/>
              <a:gd name="T24" fmla="*/ 258 w 518"/>
              <a:gd name="T25" fmla="*/ 597 h 597"/>
              <a:gd name="T26" fmla="*/ 518 w 518"/>
              <a:gd name="T27" fmla="*/ 448 h 597"/>
              <a:gd name="T28" fmla="*/ 518 w 518"/>
              <a:gd name="T29" fmla="*/ 150 h 597"/>
              <a:gd name="T30" fmla="*/ 258 w 518"/>
              <a:gd name="T31" fmla="*/ 0 h 597"/>
              <a:gd name="T32" fmla="*/ 0 w 518"/>
              <a:gd name="T33" fmla="*/ 150 h 597"/>
              <a:gd name="T34" fmla="*/ 0 w 518"/>
              <a:gd name="T35" fmla="*/ 448 h 597"/>
              <a:gd name="T36" fmla="*/ 2 w 518"/>
              <a:gd name="T37" fmla="*/ 450 h 597"/>
              <a:gd name="T38" fmla="*/ 4 w 518"/>
              <a:gd name="T39" fmla="*/ 446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8" h="597">
                <a:moveTo>
                  <a:pt x="4" y="446"/>
                </a:moveTo>
                <a:lnTo>
                  <a:pt x="8" y="446"/>
                </a:lnTo>
                <a:lnTo>
                  <a:pt x="8" y="154"/>
                </a:lnTo>
                <a:lnTo>
                  <a:pt x="258" y="10"/>
                </a:lnTo>
                <a:lnTo>
                  <a:pt x="510" y="154"/>
                </a:lnTo>
                <a:lnTo>
                  <a:pt x="510" y="444"/>
                </a:lnTo>
                <a:lnTo>
                  <a:pt x="258" y="587"/>
                </a:lnTo>
                <a:lnTo>
                  <a:pt x="6" y="442"/>
                </a:lnTo>
                <a:lnTo>
                  <a:pt x="4" y="446"/>
                </a:lnTo>
                <a:lnTo>
                  <a:pt x="8" y="446"/>
                </a:lnTo>
                <a:lnTo>
                  <a:pt x="4" y="446"/>
                </a:lnTo>
                <a:lnTo>
                  <a:pt x="2" y="450"/>
                </a:lnTo>
                <a:lnTo>
                  <a:pt x="258" y="597"/>
                </a:lnTo>
                <a:lnTo>
                  <a:pt x="518" y="448"/>
                </a:lnTo>
                <a:lnTo>
                  <a:pt x="518" y="150"/>
                </a:lnTo>
                <a:lnTo>
                  <a:pt x="258" y="0"/>
                </a:lnTo>
                <a:lnTo>
                  <a:pt x="0" y="150"/>
                </a:lnTo>
                <a:lnTo>
                  <a:pt x="0" y="448"/>
                </a:lnTo>
                <a:lnTo>
                  <a:pt x="2" y="450"/>
                </a:lnTo>
                <a:lnTo>
                  <a:pt x="4" y="44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9" name="Freeform 250">
            <a:extLst>
              <a:ext uri="{FF2B5EF4-FFF2-40B4-BE49-F238E27FC236}">
                <a16:creationId xmlns:a16="http://schemas.microsoft.com/office/drawing/2014/main" id="{BDDF3AA7-5E41-80E3-B397-9C84D8D0DC58}"/>
              </a:ext>
              <a:ext uri="{C183D7F6-B498-43B3-948B-1728B52AA6E4}">
                <adec:decorative xmlns:adec="http://schemas.microsoft.com/office/drawing/2017/decorative" val="1"/>
              </a:ext>
            </a:extLst>
          </p:cNvPr>
          <p:cNvSpPr>
            <a:spLocks/>
          </p:cNvSpPr>
          <p:nvPr/>
        </p:nvSpPr>
        <p:spPr bwMode="auto">
          <a:xfrm>
            <a:off x="7377634" y="2146392"/>
            <a:ext cx="822325" cy="947738"/>
          </a:xfrm>
          <a:custGeom>
            <a:avLst/>
            <a:gdLst>
              <a:gd name="T0" fmla="*/ 4 w 518"/>
              <a:gd name="T1" fmla="*/ 445 h 597"/>
              <a:gd name="T2" fmla="*/ 8 w 518"/>
              <a:gd name="T3" fmla="*/ 445 h 597"/>
              <a:gd name="T4" fmla="*/ 8 w 518"/>
              <a:gd name="T5" fmla="*/ 153 h 597"/>
              <a:gd name="T6" fmla="*/ 258 w 518"/>
              <a:gd name="T7" fmla="*/ 10 h 597"/>
              <a:gd name="T8" fmla="*/ 510 w 518"/>
              <a:gd name="T9" fmla="*/ 153 h 597"/>
              <a:gd name="T10" fmla="*/ 510 w 518"/>
              <a:gd name="T11" fmla="*/ 443 h 597"/>
              <a:gd name="T12" fmla="*/ 258 w 518"/>
              <a:gd name="T13" fmla="*/ 587 h 597"/>
              <a:gd name="T14" fmla="*/ 6 w 518"/>
              <a:gd name="T15" fmla="*/ 441 h 597"/>
              <a:gd name="T16" fmla="*/ 4 w 518"/>
              <a:gd name="T17" fmla="*/ 445 h 597"/>
              <a:gd name="T18" fmla="*/ 8 w 518"/>
              <a:gd name="T19" fmla="*/ 445 h 597"/>
              <a:gd name="T20" fmla="*/ 4 w 518"/>
              <a:gd name="T21" fmla="*/ 445 h 597"/>
              <a:gd name="T22" fmla="*/ 2 w 518"/>
              <a:gd name="T23" fmla="*/ 449 h 597"/>
              <a:gd name="T24" fmla="*/ 258 w 518"/>
              <a:gd name="T25" fmla="*/ 597 h 597"/>
              <a:gd name="T26" fmla="*/ 518 w 518"/>
              <a:gd name="T27" fmla="*/ 447 h 597"/>
              <a:gd name="T28" fmla="*/ 518 w 518"/>
              <a:gd name="T29" fmla="*/ 149 h 597"/>
              <a:gd name="T30" fmla="*/ 258 w 518"/>
              <a:gd name="T31" fmla="*/ 0 h 597"/>
              <a:gd name="T32" fmla="*/ 0 w 518"/>
              <a:gd name="T33" fmla="*/ 149 h 597"/>
              <a:gd name="T34" fmla="*/ 0 w 518"/>
              <a:gd name="T35" fmla="*/ 447 h 597"/>
              <a:gd name="T36" fmla="*/ 2 w 518"/>
              <a:gd name="T37" fmla="*/ 449 h 597"/>
              <a:gd name="T38" fmla="*/ 4 w 518"/>
              <a:gd name="T39" fmla="*/ 445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8" h="597">
                <a:moveTo>
                  <a:pt x="4" y="445"/>
                </a:moveTo>
                <a:lnTo>
                  <a:pt x="8" y="445"/>
                </a:lnTo>
                <a:lnTo>
                  <a:pt x="8" y="153"/>
                </a:lnTo>
                <a:lnTo>
                  <a:pt x="258" y="10"/>
                </a:lnTo>
                <a:lnTo>
                  <a:pt x="510" y="153"/>
                </a:lnTo>
                <a:lnTo>
                  <a:pt x="510" y="443"/>
                </a:lnTo>
                <a:lnTo>
                  <a:pt x="258" y="587"/>
                </a:lnTo>
                <a:lnTo>
                  <a:pt x="6" y="441"/>
                </a:lnTo>
                <a:lnTo>
                  <a:pt x="4" y="445"/>
                </a:lnTo>
                <a:lnTo>
                  <a:pt x="8" y="445"/>
                </a:lnTo>
                <a:lnTo>
                  <a:pt x="4" y="445"/>
                </a:lnTo>
                <a:lnTo>
                  <a:pt x="2" y="449"/>
                </a:lnTo>
                <a:lnTo>
                  <a:pt x="258" y="597"/>
                </a:lnTo>
                <a:lnTo>
                  <a:pt x="518" y="447"/>
                </a:lnTo>
                <a:lnTo>
                  <a:pt x="518" y="149"/>
                </a:lnTo>
                <a:lnTo>
                  <a:pt x="258" y="0"/>
                </a:lnTo>
                <a:lnTo>
                  <a:pt x="0" y="149"/>
                </a:lnTo>
                <a:lnTo>
                  <a:pt x="0" y="447"/>
                </a:lnTo>
                <a:lnTo>
                  <a:pt x="2" y="449"/>
                </a:lnTo>
                <a:lnTo>
                  <a:pt x="4" y="44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10" name="Freeform 251">
            <a:extLst>
              <a:ext uri="{FF2B5EF4-FFF2-40B4-BE49-F238E27FC236}">
                <a16:creationId xmlns:a16="http://schemas.microsoft.com/office/drawing/2014/main" id="{EDA7722D-C8AB-F6B7-8B7A-EA5CCC1E1B9E}"/>
              </a:ext>
              <a:ext uri="{C183D7F6-B498-43B3-948B-1728B52AA6E4}">
                <adec:decorative xmlns:adec="http://schemas.microsoft.com/office/drawing/2017/decorative" val="1"/>
              </a:ext>
            </a:extLst>
          </p:cNvPr>
          <p:cNvSpPr>
            <a:spLocks/>
          </p:cNvSpPr>
          <p:nvPr/>
        </p:nvSpPr>
        <p:spPr bwMode="auto">
          <a:xfrm>
            <a:off x="7904684" y="1241517"/>
            <a:ext cx="822325" cy="947738"/>
          </a:xfrm>
          <a:custGeom>
            <a:avLst/>
            <a:gdLst>
              <a:gd name="T0" fmla="*/ 4 w 518"/>
              <a:gd name="T1" fmla="*/ 446 h 597"/>
              <a:gd name="T2" fmla="*/ 8 w 518"/>
              <a:gd name="T3" fmla="*/ 446 h 597"/>
              <a:gd name="T4" fmla="*/ 8 w 518"/>
              <a:gd name="T5" fmla="*/ 154 h 597"/>
              <a:gd name="T6" fmla="*/ 258 w 518"/>
              <a:gd name="T7" fmla="*/ 10 h 597"/>
              <a:gd name="T8" fmla="*/ 510 w 518"/>
              <a:gd name="T9" fmla="*/ 154 h 597"/>
              <a:gd name="T10" fmla="*/ 510 w 518"/>
              <a:gd name="T11" fmla="*/ 444 h 597"/>
              <a:gd name="T12" fmla="*/ 258 w 518"/>
              <a:gd name="T13" fmla="*/ 587 h 597"/>
              <a:gd name="T14" fmla="*/ 6 w 518"/>
              <a:gd name="T15" fmla="*/ 442 h 597"/>
              <a:gd name="T16" fmla="*/ 4 w 518"/>
              <a:gd name="T17" fmla="*/ 446 h 597"/>
              <a:gd name="T18" fmla="*/ 8 w 518"/>
              <a:gd name="T19" fmla="*/ 446 h 597"/>
              <a:gd name="T20" fmla="*/ 4 w 518"/>
              <a:gd name="T21" fmla="*/ 446 h 597"/>
              <a:gd name="T22" fmla="*/ 2 w 518"/>
              <a:gd name="T23" fmla="*/ 450 h 597"/>
              <a:gd name="T24" fmla="*/ 258 w 518"/>
              <a:gd name="T25" fmla="*/ 597 h 597"/>
              <a:gd name="T26" fmla="*/ 518 w 518"/>
              <a:gd name="T27" fmla="*/ 448 h 597"/>
              <a:gd name="T28" fmla="*/ 518 w 518"/>
              <a:gd name="T29" fmla="*/ 150 h 597"/>
              <a:gd name="T30" fmla="*/ 258 w 518"/>
              <a:gd name="T31" fmla="*/ 0 h 597"/>
              <a:gd name="T32" fmla="*/ 0 w 518"/>
              <a:gd name="T33" fmla="*/ 150 h 597"/>
              <a:gd name="T34" fmla="*/ 0 w 518"/>
              <a:gd name="T35" fmla="*/ 448 h 597"/>
              <a:gd name="T36" fmla="*/ 2 w 518"/>
              <a:gd name="T37" fmla="*/ 450 h 597"/>
              <a:gd name="T38" fmla="*/ 4 w 518"/>
              <a:gd name="T39" fmla="*/ 446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8" h="597">
                <a:moveTo>
                  <a:pt x="4" y="446"/>
                </a:moveTo>
                <a:lnTo>
                  <a:pt x="8" y="446"/>
                </a:lnTo>
                <a:lnTo>
                  <a:pt x="8" y="154"/>
                </a:lnTo>
                <a:lnTo>
                  <a:pt x="258" y="10"/>
                </a:lnTo>
                <a:lnTo>
                  <a:pt x="510" y="154"/>
                </a:lnTo>
                <a:lnTo>
                  <a:pt x="510" y="444"/>
                </a:lnTo>
                <a:lnTo>
                  <a:pt x="258" y="587"/>
                </a:lnTo>
                <a:lnTo>
                  <a:pt x="6" y="442"/>
                </a:lnTo>
                <a:lnTo>
                  <a:pt x="4" y="446"/>
                </a:lnTo>
                <a:lnTo>
                  <a:pt x="8" y="446"/>
                </a:lnTo>
                <a:lnTo>
                  <a:pt x="4" y="446"/>
                </a:lnTo>
                <a:lnTo>
                  <a:pt x="2" y="450"/>
                </a:lnTo>
                <a:lnTo>
                  <a:pt x="258" y="597"/>
                </a:lnTo>
                <a:lnTo>
                  <a:pt x="518" y="448"/>
                </a:lnTo>
                <a:lnTo>
                  <a:pt x="518" y="150"/>
                </a:lnTo>
                <a:lnTo>
                  <a:pt x="258" y="0"/>
                </a:lnTo>
                <a:lnTo>
                  <a:pt x="0" y="150"/>
                </a:lnTo>
                <a:lnTo>
                  <a:pt x="0" y="448"/>
                </a:lnTo>
                <a:lnTo>
                  <a:pt x="2" y="450"/>
                </a:lnTo>
                <a:lnTo>
                  <a:pt x="4" y="44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11" name="CasellaDiTesto 10">
            <a:extLst>
              <a:ext uri="{FF2B5EF4-FFF2-40B4-BE49-F238E27FC236}">
                <a16:creationId xmlns:a16="http://schemas.microsoft.com/office/drawing/2014/main" id="{66298B29-B42D-8FC5-4C5B-65453424DD49}"/>
              </a:ext>
            </a:extLst>
          </p:cNvPr>
          <p:cNvSpPr txBox="1"/>
          <p:nvPr/>
        </p:nvSpPr>
        <p:spPr>
          <a:xfrm flipH="1">
            <a:off x="6653369" y="1246622"/>
            <a:ext cx="1237306" cy="820034"/>
          </a:xfrm>
          <a:prstGeom prst="rect">
            <a:avLst/>
          </a:prstGeom>
          <a:noFill/>
        </p:spPr>
        <p:txBody>
          <a:bodyPr wrap="square" rtlCol="0">
            <a:spAutoFit/>
          </a:bodyPr>
          <a:lstStyle/>
          <a:p>
            <a:pPr algn="ctr"/>
            <a:r>
              <a:rPr lang="it-IT" sz="1800" b="1" dirty="0">
                <a:solidFill>
                  <a:schemeClr val="bg1"/>
                </a:solidFill>
                <a:latin typeface="+mj-lt"/>
              </a:rPr>
              <a:t>ONE STATAL </a:t>
            </a:r>
            <a:r>
              <a:rPr lang="it-IT" b="1" dirty="0">
                <a:solidFill>
                  <a:schemeClr val="bg1"/>
                </a:solidFill>
                <a:latin typeface="+mj-lt"/>
              </a:rPr>
              <a:t>INSURER</a:t>
            </a:r>
          </a:p>
        </p:txBody>
      </p:sp>
      <p:sp>
        <p:nvSpPr>
          <p:cNvPr id="12" name="CasellaDiTesto 11">
            <a:extLst>
              <a:ext uri="{FF2B5EF4-FFF2-40B4-BE49-F238E27FC236}">
                <a16:creationId xmlns:a16="http://schemas.microsoft.com/office/drawing/2014/main" id="{4E75F006-4670-8548-DDD9-EE1769F672B5}"/>
              </a:ext>
            </a:extLst>
          </p:cNvPr>
          <p:cNvSpPr txBox="1"/>
          <p:nvPr/>
        </p:nvSpPr>
        <p:spPr>
          <a:xfrm flipH="1">
            <a:off x="7785852" y="1542276"/>
            <a:ext cx="1044753" cy="523220"/>
          </a:xfrm>
          <a:prstGeom prst="rect">
            <a:avLst/>
          </a:prstGeom>
          <a:noFill/>
        </p:spPr>
        <p:txBody>
          <a:bodyPr wrap="square" rtlCol="0">
            <a:spAutoFit/>
          </a:bodyPr>
          <a:lstStyle/>
          <a:p>
            <a:pPr algn="ctr"/>
            <a:r>
              <a:rPr lang="it-IT" b="1" dirty="0">
                <a:solidFill>
                  <a:schemeClr val="bg1"/>
                </a:solidFill>
                <a:latin typeface="+mj-lt"/>
              </a:rPr>
              <a:t>PROVIDER</a:t>
            </a:r>
          </a:p>
        </p:txBody>
      </p:sp>
      <p:sp>
        <p:nvSpPr>
          <p:cNvPr id="13" name="CasellaDiTesto 12">
            <a:extLst>
              <a:ext uri="{FF2B5EF4-FFF2-40B4-BE49-F238E27FC236}">
                <a16:creationId xmlns:a16="http://schemas.microsoft.com/office/drawing/2014/main" id="{E90786A6-A1E2-39FB-4790-56C1C3B3F129}"/>
              </a:ext>
            </a:extLst>
          </p:cNvPr>
          <p:cNvSpPr txBox="1"/>
          <p:nvPr/>
        </p:nvSpPr>
        <p:spPr>
          <a:xfrm flipH="1">
            <a:off x="7314399" y="2471030"/>
            <a:ext cx="974460" cy="307777"/>
          </a:xfrm>
          <a:prstGeom prst="rect">
            <a:avLst/>
          </a:prstGeom>
          <a:noFill/>
        </p:spPr>
        <p:txBody>
          <a:bodyPr wrap="square" rtlCol="0">
            <a:spAutoFit/>
          </a:bodyPr>
          <a:lstStyle/>
          <a:p>
            <a:pPr algn="ctr"/>
            <a:r>
              <a:rPr lang="it-IT" b="1" dirty="0">
                <a:solidFill>
                  <a:schemeClr val="bg1"/>
                </a:solidFill>
                <a:latin typeface="+mj-lt"/>
              </a:rPr>
              <a:t>USER</a:t>
            </a:r>
          </a:p>
        </p:txBody>
      </p:sp>
      <p:sp>
        <p:nvSpPr>
          <p:cNvPr id="14" name="Freeform 164">
            <a:extLst>
              <a:ext uri="{FF2B5EF4-FFF2-40B4-BE49-F238E27FC236}">
                <a16:creationId xmlns:a16="http://schemas.microsoft.com/office/drawing/2014/main" id="{2646D11A-BDAB-0577-767F-6168B71C5BFD}"/>
              </a:ext>
              <a:ext uri="{C183D7F6-B498-43B3-948B-1728B52AA6E4}">
                <adec:decorative xmlns:adec="http://schemas.microsoft.com/office/drawing/2017/decorative" val="1"/>
              </a:ext>
            </a:extLst>
          </p:cNvPr>
          <p:cNvSpPr>
            <a:spLocks/>
          </p:cNvSpPr>
          <p:nvPr/>
        </p:nvSpPr>
        <p:spPr bwMode="auto">
          <a:xfrm>
            <a:off x="6927476" y="3259046"/>
            <a:ext cx="1700213" cy="387350"/>
          </a:xfrm>
          <a:custGeom>
            <a:avLst/>
            <a:gdLst>
              <a:gd name="T0" fmla="*/ 1067 w 1071"/>
              <a:gd name="T1" fmla="*/ 240 h 244"/>
              <a:gd name="T2" fmla="*/ 1067 w 1071"/>
              <a:gd name="T3" fmla="*/ 236 h 244"/>
              <a:gd name="T4" fmla="*/ 8 w 1071"/>
              <a:gd name="T5" fmla="*/ 236 h 244"/>
              <a:gd name="T6" fmla="*/ 8 w 1071"/>
              <a:gd name="T7" fmla="*/ 8 h 244"/>
              <a:gd name="T8" fmla="*/ 1063 w 1071"/>
              <a:gd name="T9" fmla="*/ 8 h 244"/>
              <a:gd name="T10" fmla="*/ 1063 w 1071"/>
              <a:gd name="T11" fmla="*/ 240 h 244"/>
              <a:gd name="T12" fmla="*/ 1067 w 1071"/>
              <a:gd name="T13" fmla="*/ 240 h 244"/>
              <a:gd name="T14" fmla="*/ 1067 w 1071"/>
              <a:gd name="T15" fmla="*/ 236 h 244"/>
              <a:gd name="T16" fmla="*/ 1067 w 1071"/>
              <a:gd name="T17" fmla="*/ 240 h 244"/>
              <a:gd name="T18" fmla="*/ 1071 w 1071"/>
              <a:gd name="T19" fmla="*/ 240 h 244"/>
              <a:gd name="T20" fmla="*/ 1071 w 1071"/>
              <a:gd name="T21" fmla="*/ 0 h 244"/>
              <a:gd name="T22" fmla="*/ 0 w 1071"/>
              <a:gd name="T23" fmla="*/ 0 h 244"/>
              <a:gd name="T24" fmla="*/ 0 w 1071"/>
              <a:gd name="T25" fmla="*/ 244 h 244"/>
              <a:gd name="T26" fmla="*/ 1071 w 1071"/>
              <a:gd name="T27" fmla="*/ 244 h 244"/>
              <a:gd name="T28" fmla="*/ 1071 w 1071"/>
              <a:gd name="T29" fmla="*/ 240 h 244"/>
              <a:gd name="T30" fmla="*/ 1067 w 1071"/>
              <a:gd name="T31" fmla="*/ 24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1" h="244">
                <a:moveTo>
                  <a:pt x="1067" y="240"/>
                </a:moveTo>
                <a:lnTo>
                  <a:pt x="1067" y="236"/>
                </a:lnTo>
                <a:lnTo>
                  <a:pt x="8" y="236"/>
                </a:lnTo>
                <a:lnTo>
                  <a:pt x="8" y="8"/>
                </a:lnTo>
                <a:lnTo>
                  <a:pt x="1063" y="8"/>
                </a:lnTo>
                <a:lnTo>
                  <a:pt x="1063" y="240"/>
                </a:lnTo>
                <a:lnTo>
                  <a:pt x="1067" y="240"/>
                </a:lnTo>
                <a:lnTo>
                  <a:pt x="1067" y="236"/>
                </a:lnTo>
                <a:lnTo>
                  <a:pt x="1067" y="240"/>
                </a:lnTo>
                <a:lnTo>
                  <a:pt x="1071" y="240"/>
                </a:lnTo>
                <a:lnTo>
                  <a:pt x="1071" y="0"/>
                </a:lnTo>
                <a:lnTo>
                  <a:pt x="0" y="0"/>
                </a:lnTo>
                <a:lnTo>
                  <a:pt x="0" y="244"/>
                </a:lnTo>
                <a:lnTo>
                  <a:pt x="1071" y="244"/>
                </a:lnTo>
                <a:lnTo>
                  <a:pt x="1071" y="240"/>
                </a:lnTo>
                <a:lnTo>
                  <a:pt x="1067" y="240"/>
                </a:lnTo>
                <a:close/>
              </a:path>
            </a:pathLst>
          </a:custGeom>
          <a:solidFill>
            <a:srgbClr val="E6E6E6">
              <a:lumMod val="90000"/>
            </a:srgbClr>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15" name="Rectangle 165">
            <a:extLst>
              <a:ext uri="{FF2B5EF4-FFF2-40B4-BE49-F238E27FC236}">
                <a16:creationId xmlns:a16="http://schemas.microsoft.com/office/drawing/2014/main" id="{E7A7E2EB-AF72-B98C-0A5E-D756A2AAB5A3}"/>
              </a:ext>
              <a:ext uri="{C183D7F6-B498-43B3-948B-1728B52AA6E4}">
                <adec:decorative xmlns:adec="http://schemas.microsoft.com/office/drawing/2017/decorative" val="1"/>
              </a:ext>
            </a:extLst>
          </p:cNvPr>
          <p:cNvSpPr>
            <a:spLocks noChangeArrowheads="1"/>
          </p:cNvSpPr>
          <p:nvPr/>
        </p:nvSpPr>
        <p:spPr bwMode="auto">
          <a:xfrm>
            <a:off x="8618163" y="3354296"/>
            <a:ext cx="60325" cy="168275"/>
          </a:xfrm>
          <a:prstGeom prst="rect">
            <a:avLst/>
          </a:prstGeom>
          <a:solidFill>
            <a:srgbClr val="E6E6E6">
              <a:lumMod val="90000"/>
            </a:srgbClr>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16" name="Rectangle 166">
            <a:extLst>
              <a:ext uri="{FF2B5EF4-FFF2-40B4-BE49-F238E27FC236}">
                <a16:creationId xmlns:a16="http://schemas.microsoft.com/office/drawing/2014/main" id="{97BCDC91-8EED-4613-F709-8BA70B8F3605}"/>
              </a:ext>
              <a:ext uri="{C183D7F6-B498-43B3-948B-1728B52AA6E4}">
                <adec:decorative xmlns:adec="http://schemas.microsoft.com/office/drawing/2017/decorative" val="1"/>
              </a:ext>
            </a:extLst>
          </p:cNvPr>
          <p:cNvSpPr>
            <a:spLocks noChangeArrowheads="1"/>
          </p:cNvSpPr>
          <p:nvPr/>
        </p:nvSpPr>
        <p:spPr bwMode="auto">
          <a:xfrm>
            <a:off x="6965576" y="3293971"/>
            <a:ext cx="74613"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17" name="Rectangle 167">
            <a:extLst>
              <a:ext uri="{FF2B5EF4-FFF2-40B4-BE49-F238E27FC236}">
                <a16:creationId xmlns:a16="http://schemas.microsoft.com/office/drawing/2014/main" id="{BCA563DC-0CCA-C92C-91CC-5E0B5E4902E8}"/>
              </a:ext>
              <a:ext uri="{C183D7F6-B498-43B3-948B-1728B52AA6E4}">
                <adec:decorative xmlns:adec="http://schemas.microsoft.com/office/drawing/2017/decorative" val="1"/>
              </a:ext>
            </a:extLst>
          </p:cNvPr>
          <p:cNvSpPr>
            <a:spLocks noChangeArrowheads="1"/>
          </p:cNvSpPr>
          <p:nvPr/>
        </p:nvSpPr>
        <p:spPr bwMode="auto">
          <a:xfrm>
            <a:off x="7052888" y="3293971"/>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18" name="Rectangle 168">
            <a:extLst>
              <a:ext uri="{FF2B5EF4-FFF2-40B4-BE49-F238E27FC236}">
                <a16:creationId xmlns:a16="http://schemas.microsoft.com/office/drawing/2014/main" id="{0C7E0B8E-A9F3-05A8-536E-9689A2631EEA}"/>
              </a:ext>
              <a:ext uri="{C183D7F6-B498-43B3-948B-1728B52AA6E4}">
                <adec:decorative xmlns:adec="http://schemas.microsoft.com/office/drawing/2017/decorative" val="1"/>
              </a:ext>
            </a:extLst>
          </p:cNvPr>
          <p:cNvSpPr>
            <a:spLocks noChangeArrowheads="1"/>
          </p:cNvSpPr>
          <p:nvPr/>
        </p:nvSpPr>
        <p:spPr bwMode="auto">
          <a:xfrm>
            <a:off x="7144963" y="3293971"/>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19" name="Rectangle 169">
            <a:extLst>
              <a:ext uri="{FF2B5EF4-FFF2-40B4-BE49-F238E27FC236}">
                <a16:creationId xmlns:a16="http://schemas.microsoft.com/office/drawing/2014/main" id="{B53FADAD-3D41-594C-8025-FD6A225676E4}"/>
              </a:ext>
              <a:ext uri="{C183D7F6-B498-43B3-948B-1728B52AA6E4}">
                <adec:decorative xmlns:adec="http://schemas.microsoft.com/office/drawing/2017/decorative" val="1"/>
              </a:ext>
            </a:extLst>
          </p:cNvPr>
          <p:cNvSpPr>
            <a:spLocks noChangeArrowheads="1"/>
          </p:cNvSpPr>
          <p:nvPr/>
        </p:nvSpPr>
        <p:spPr bwMode="auto">
          <a:xfrm>
            <a:off x="7237038" y="3293971"/>
            <a:ext cx="76200"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20" name="Rectangle 170">
            <a:extLst>
              <a:ext uri="{FF2B5EF4-FFF2-40B4-BE49-F238E27FC236}">
                <a16:creationId xmlns:a16="http://schemas.microsoft.com/office/drawing/2014/main" id="{769993A3-8097-F205-D0EC-F3015D25D2E6}"/>
              </a:ext>
              <a:ext uri="{C183D7F6-B498-43B3-948B-1728B52AA6E4}">
                <adec:decorative xmlns:adec="http://schemas.microsoft.com/office/drawing/2017/decorative" val="1"/>
              </a:ext>
            </a:extLst>
          </p:cNvPr>
          <p:cNvSpPr>
            <a:spLocks noChangeArrowheads="1"/>
          </p:cNvSpPr>
          <p:nvPr/>
        </p:nvSpPr>
        <p:spPr bwMode="auto">
          <a:xfrm>
            <a:off x="7325938" y="3293971"/>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21" name="Rectangle 171">
            <a:extLst>
              <a:ext uri="{FF2B5EF4-FFF2-40B4-BE49-F238E27FC236}">
                <a16:creationId xmlns:a16="http://schemas.microsoft.com/office/drawing/2014/main" id="{E8429958-B7D4-B625-E06A-9C853F0676F8}"/>
              </a:ext>
              <a:ext uri="{C183D7F6-B498-43B3-948B-1728B52AA6E4}">
                <adec:decorative xmlns:adec="http://schemas.microsoft.com/office/drawing/2017/decorative" val="1"/>
              </a:ext>
            </a:extLst>
          </p:cNvPr>
          <p:cNvSpPr>
            <a:spLocks noChangeArrowheads="1"/>
          </p:cNvSpPr>
          <p:nvPr/>
        </p:nvSpPr>
        <p:spPr bwMode="auto">
          <a:xfrm>
            <a:off x="7418013" y="3293971"/>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22" name="Rectangle 172">
            <a:extLst>
              <a:ext uri="{FF2B5EF4-FFF2-40B4-BE49-F238E27FC236}">
                <a16:creationId xmlns:a16="http://schemas.microsoft.com/office/drawing/2014/main" id="{BC3ABD1A-69DB-B8F9-7671-5AE0033A30AD}"/>
              </a:ext>
              <a:ext uri="{C183D7F6-B498-43B3-948B-1728B52AA6E4}">
                <adec:decorative xmlns:adec="http://schemas.microsoft.com/office/drawing/2017/decorative" val="1"/>
              </a:ext>
            </a:extLst>
          </p:cNvPr>
          <p:cNvSpPr>
            <a:spLocks noChangeArrowheads="1"/>
          </p:cNvSpPr>
          <p:nvPr/>
        </p:nvSpPr>
        <p:spPr bwMode="auto">
          <a:xfrm>
            <a:off x="7510088" y="3293971"/>
            <a:ext cx="76200"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23" name="Rectangle 173">
            <a:extLst>
              <a:ext uri="{FF2B5EF4-FFF2-40B4-BE49-F238E27FC236}">
                <a16:creationId xmlns:a16="http://schemas.microsoft.com/office/drawing/2014/main" id="{C12BAB11-3061-7925-EFD5-9EAB84586A97}"/>
              </a:ext>
              <a:ext uri="{C183D7F6-B498-43B3-948B-1728B52AA6E4}">
                <adec:decorative xmlns:adec="http://schemas.microsoft.com/office/drawing/2017/decorative" val="1"/>
              </a:ext>
            </a:extLst>
          </p:cNvPr>
          <p:cNvSpPr>
            <a:spLocks noChangeArrowheads="1"/>
          </p:cNvSpPr>
          <p:nvPr/>
        </p:nvSpPr>
        <p:spPr bwMode="auto">
          <a:xfrm>
            <a:off x="7598988" y="3293971"/>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24" name="Rectangle 174">
            <a:extLst>
              <a:ext uri="{FF2B5EF4-FFF2-40B4-BE49-F238E27FC236}">
                <a16:creationId xmlns:a16="http://schemas.microsoft.com/office/drawing/2014/main" id="{00A98DD3-A906-BE8C-1CC1-BF07F10CE0A0}"/>
              </a:ext>
              <a:ext uri="{C183D7F6-B498-43B3-948B-1728B52AA6E4}">
                <adec:decorative xmlns:adec="http://schemas.microsoft.com/office/drawing/2017/decorative" val="1"/>
              </a:ext>
            </a:extLst>
          </p:cNvPr>
          <p:cNvSpPr>
            <a:spLocks noChangeArrowheads="1"/>
          </p:cNvSpPr>
          <p:nvPr/>
        </p:nvSpPr>
        <p:spPr bwMode="auto">
          <a:xfrm>
            <a:off x="7691063" y="3293971"/>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25" name="Rectangle 175">
            <a:extLst>
              <a:ext uri="{FF2B5EF4-FFF2-40B4-BE49-F238E27FC236}">
                <a16:creationId xmlns:a16="http://schemas.microsoft.com/office/drawing/2014/main" id="{AC209FC8-AD75-869A-9C30-26FC02A4EC6D}"/>
              </a:ext>
              <a:ext uri="{C183D7F6-B498-43B3-948B-1728B52AA6E4}">
                <adec:decorative xmlns:adec="http://schemas.microsoft.com/office/drawing/2017/decorative" val="1"/>
              </a:ext>
            </a:extLst>
          </p:cNvPr>
          <p:cNvSpPr>
            <a:spLocks noChangeArrowheads="1"/>
          </p:cNvSpPr>
          <p:nvPr/>
        </p:nvSpPr>
        <p:spPr bwMode="auto">
          <a:xfrm>
            <a:off x="7783138" y="3293971"/>
            <a:ext cx="76200"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26" name="Rectangle 176">
            <a:extLst>
              <a:ext uri="{FF2B5EF4-FFF2-40B4-BE49-F238E27FC236}">
                <a16:creationId xmlns:a16="http://schemas.microsoft.com/office/drawing/2014/main" id="{759557E7-A3A7-D59A-9048-19812BC189E0}"/>
              </a:ext>
              <a:ext uri="{C183D7F6-B498-43B3-948B-1728B52AA6E4}">
                <adec:decorative xmlns:adec="http://schemas.microsoft.com/office/drawing/2017/decorative" val="1"/>
              </a:ext>
            </a:extLst>
          </p:cNvPr>
          <p:cNvSpPr>
            <a:spLocks noChangeArrowheads="1"/>
          </p:cNvSpPr>
          <p:nvPr/>
        </p:nvSpPr>
        <p:spPr bwMode="auto">
          <a:xfrm>
            <a:off x="7872038" y="3293971"/>
            <a:ext cx="79375"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defTabSz="457200">
              <a:buClrTx/>
            </a:pPr>
            <a:endParaRPr lang="en-US" sz="1800" kern="1200" dirty="0">
              <a:solidFill>
                <a:srgbClr val="999999"/>
              </a:solidFill>
              <a:latin typeface="Times New Roman"/>
              <a:ea typeface="+mn-ea"/>
              <a:cs typeface="+mn-cs"/>
            </a:endParaRPr>
          </a:p>
        </p:txBody>
      </p:sp>
      <p:sp>
        <p:nvSpPr>
          <p:cNvPr id="27" name="Rectangle 177">
            <a:extLst>
              <a:ext uri="{FF2B5EF4-FFF2-40B4-BE49-F238E27FC236}">
                <a16:creationId xmlns:a16="http://schemas.microsoft.com/office/drawing/2014/main" id="{56790276-70C8-319E-6B0D-51E6B20E5983}"/>
              </a:ext>
              <a:ext uri="{C183D7F6-B498-43B3-948B-1728B52AA6E4}">
                <adec:decorative xmlns:adec="http://schemas.microsoft.com/office/drawing/2017/decorative" val="1"/>
              </a:ext>
            </a:extLst>
          </p:cNvPr>
          <p:cNvSpPr>
            <a:spLocks noChangeArrowheads="1"/>
          </p:cNvSpPr>
          <p:nvPr/>
        </p:nvSpPr>
        <p:spPr bwMode="auto">
          <a:xfrm>
            <a:off x="7964113" y="3293971"/>
            <a:ext cx="79375"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defTabSz="457200">
              <a:buClrTx/>
            </a:pPr>
            <a:endParaRPr lang="en-US" sz="1800" kern="1200" dirty="0">
              <a:solidFill>
                <a:srgbClr val="999999"/>
              </a:solidFill>
              <a:latin typeface="Times New Roman"/>
              <a:ea typeface="+mn-ea"/>
              <a:cs typeface="+mn-cs"/>
            </a:endParaRPr>
          </a:p>
        </p:txBody>
      </p:sp>
      <p:sp>
        <p:nvSpPr>
          <p:cNvPr id="28" name="Rectangle 178">
            <a:extLst>
              <a:ext uri="{FF2B5EF4-FFF2-40B4-BE49-F238E27FC236}">
                <a16:creationId xmlns:a16="http://schemas.microsoft.com/office/drawing/2014/main" id="{631C98D7-71F3-9254-65F0-0FAE5BBBAEF5}"/>
              </a:ext>
              <a:ext uri="{C183D7F6-B498-43B3-948B-1728B52AA6E4}">
                <adec:decorative xmlns:adec="http://schemas.microsoft.com/office/drawing/2017/decorative" val="1"/>
              </a:ext>
            </a:extLst>
          </p:cNvPr>
          <p:cNvSpPr>
            <a:spLocks noChangeArrowheads="1"/>
          </p:cNvSpPr>
          <p:nvPr/>
        </p:nvSpPr>
        <p:spPr bwMode="auto">
          <a:xfrm>
            <a:off x="8056188" y="3293971"/>
            <a:ext cx="76200"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defTabSz="457200">
              <a:buClrTx/>
            </a:pPr>
            <a:endParaRPr lang="en-US" sz="1800" kern="1200" dirty="0">
              <a:solidFill>
                <a:srgbClr val="999999"/>
              </a:solidFill>
              <a:latin typeface="Times New Roman"/>
              <a:ea typeface="+mn-ea"/>
              <a:cs typeface="+mn-cs"/>
            </a:endParaRPr>
          </a:p>
        </p:txBody>
      </p:sp>
      <p:sp>
        <p:nvSpPr>
          <p:cNvPr id="29" name="Rectangle 179">
            <a:extLst>
              <a:ext uri="{FF2B5EF4-FFF2-40B4-BE49-F238E27FC236}">
                <a16:creationId xmlns:a16="http://schemas.microsoft.com/office/drawing/2014/main" id="{7A88CBCB-C588-70EC-2882-A63FF4E14701}"/>
              </a:ext>
              <a:ext uri="{C183D7F6-B498-43B3-948B-1728B52AA6E4}">
                <adec:decorative xmlns:adec="http://schemas.microsoft.com/office/drawing/2017/decorative" val="1"/>
              </a:ext>
            </a:extLst>
          </p:cNvPr>
          <p:cNvSpPr>
            <a:spLocks noChangeArrowheads="1"/>
          </p:cNvSpPr>
          <p:nvPr/>
        </p:nvSpPr>
        <p:spPr bwMode="auto">
          <a:xfrm>
            <a:off x="8145088" y="3293971"/>
            <a:ext cx="79375"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defTabSz="457200">
              <a:buClrTx/>
            </a:pPr>
            <a:endParaRPr lang="en-US" sz="1800" kern="1200" dirty="0">
              <a:solidFill>
                <a:srgbClr val="999999"/>
              </a:solidFill>
              <a:latin typeface="Times New Roman"/>
              <a:ea typeface="+mn-ea"/>
              <a:cs typeface="+mn-cs"/>
            </a:endParaRPr>
          </a:p>
        </p:txBody>
      </p:sp>
      <p:sp>
        <p:nvSpPr>
          <p:cNvPr id="30" name="Rectangle 180">
            <a:extLst>
              <a:ext uri="{FF2B5EF4-FFF2-40B4-BE49-F238E27FC236}">
                <a16:creationId xmlns:a16="http://schemas.microsoft.com/office/drawing/2014/main" id="{E1F94232-F812-CDA0-94BB-5C544057A300}"/>
              </a:ext>
              <a:ext uri="{C183D7F6-B498-43B3-948B-1728B52AA6E4}">
                <adec:decorative xmlns:adec="http://schemas.microsoft.com/office/drawing/2017/decorative" val="1"/>
              </a:ext>
            </a:extLst>
          </p:cNvPr>
          <p:cNvSpPr>
            <a:spLocks noChangeArrowheads="1"/>
          </p:cNvSpPr>
          <p:nvPr/>
        </p:nvSpPr>
        <p:spPr bwMode="auto">
          <a:xfrm>
            <a:off x="8237163" y="3293971"/>
            <a:ext cx="79375"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31" name="Rectangle 181">
            <a:extLst>
              <a:ext uri="{FF2B5EF4-FFF2-40B4-BE49-F238E27FC236}">
                <a16:creationId xmlns:a16="http://schemas.microsoft.com/office/drawing/2014/main" id="{FAB5D936-129D-D7A1-E845-ABCC857356F8}"/>
              </a:ext>
              <a:ext uri="{C183D7F6-B498-43B3-948B-1728B52AA6E4}">
                <adec:decorative xmlns:adec="http://schemas.microsoft.com/office/drawing/2017/decorative" val="1"/>
              </a:ext>
            </a:extLst>
          </p:cNvPr>
          <p:cNvSpPr>
            <a:spLocks noChangeArrowheads="1"/>
          </p:cNvSpPr>
          <p:nvPr/>
        </p:nvSpPr>
        <p:spPr bwMode="auto">
          <a:xfrm>
            <a:off x="8329238" y="3293971"/>
            <a:ext cx="76200"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32" name="Rectangle 182">
            <a:extLst>
              <a:ext uri="{FF2B5EF4-FFF2-40B4-BE49-F238E27FC236}">
                <a16:creationId xmlns:a16="http://schemas.microsoft.com/office/drawing/2014/main" id="{1C542A47-ED62-F2EF-66B8-C5CF6DE3BC28}"/>
              </a:ext>
              <a:ext uri="{C183D7F6-B498-43B3-948B-1728B52AA6E4}">
                <adec:decorative xmlns:adec="http://schemas.microsoft.com/office/drawing/2017/decorative" val="1"/>
              </a:ext>
            </a:extLst>
          </p:cNvPr>
          <p:cNvSpPr>
            <a:spLocks noChangeArrowheads="1"/>
          </p:cNvSpPr>
          <p:nvPr/>
        </p:nvSpPr>
        <p:spPr bwMode="auto">
          <a:xfrm>
            <a:off x="8418138" y="3293971"/>
            <a:ext cx="79375"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33" name="Rectangle 183">
            <a:extLst>
              <a:ext uri="{FF2B5EF4-FFF2-40B4-BE49-F238E27FC236}">
                <a16:creationId xmlns:a16="http://schemas.microsoft.com/office/drawing/2014/main" id="{0E9D55AC-F83C-2F5D-C187-A6674C82AB46}"/>
              </a:ext>
              <a:ext uri="{C183D7F6-B498-43B3-948B-1728B52AA6E4}">
                <adec:decorative xmlns:adec="http://schemas.microsoft.com/office/drawing/2017/decorative" val="1"/>
              </a:ext>
            </a:extLst>
          </p:cNvPr>
          <p:cNvSpPr>
            <a:spLocks noChangeArrowheads="1"/>
          </p:cNvSpPr>
          <p:nvPr/>
        </p:nvSpPr>
        <p:spPr bwMode="auto">
          <a:xfrm>
            <a:off x="8510213" y="3293971"/>
            <a:ext cx="79375"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34" name="CasellaDiTesto 33">
            <a:extLst>
              <a:ext uri="{FF2B5EF4-FFF2-40B4-BE49-F238E27FC236}">
                <a16:creationId xmlns:a16="http://schemas.microsoft.com/office/drawing/2014/main" id="{D6C7F457-4817-1AB3-0AD1-7810FB848CF9}"/>
              </a:ext>
            </a:extLst>
          </p:cNvPr>
          <p:cNvSpPr txBox="1"/>
          <p:nvPr/>
        </p:nvSpPr>
        <p:spPr>
          <a:xfrm flipH="1">
            <a:off x="6916363" y="3313774"/>
            <a:ext cx="1339849" cy="307777"/>
          </a:xfrm>
          <a:prstGeom prst="rect">
            <a:avLst/>
          </a:prstGeom>
          <a:noFill/>
        </p:spPr>
        <p:txBody>
          <a:bodyPr wrap="square" rtlCol="0">
            <a:spAutoFit/>
          </a:bodyPr>
          <a:lstStyle/>
          <a:p>
            <a:pPr algn="ctr"/>
            <a:r>
              <a:rPr lang="it-IT" b="1" dirty="0">
                <a:solidFill>
                  <a:schemeClr val="tx1"/>
                </a:solidFill>
                <a:latin typeface="+mj-lt"/>
              </a:rPr>
              <a:t>REGULATION</a:t>
            </a:r>
          </a:p>
        </p:txBody>
      </p:sp>
    </p:spTree>
    <p:extLst>
      <p:ext uri="{BB962C8B-B14F-4D97-AF65-F5344CB8AC3E}">
        <p14:creationId xmlns:p14="http://schemas.microsoft.com/office/powerpoint/2010/main" val="767835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35A9BF36-9CFD-4498-8495-D21363CDB222}"/>
              </a:ext>
            </a:extLst>
          </p:cNvPr>
          <p:cNvSpPr/>
          <p:nvPr/>
        </p:nvSpPr>
        <p:spPr>
          <a:xfrm>
            <a:off x="624062" y="767410"/>
            <a:ext cx="7191722" cy="400110"/>
          </a:xfrm>
          <a:prstGeom prst="rect">
            <a:avLst/>
          </a:prstGeom>
        </p:spPr>
        <p:txBody>
          <a:bodyPr wrap="square">
            <a:spAutoFit/>
          </a:bodyPr>
          <a:lstStyle/>
          <a:p>
            <a:r>
              <a:rPr lang="it-IT" sz="2000" b="1" dirty="0">
                <a:latin typeface="+mn-lt"/>
              </a:rPr>
              <a:t>7. National Health Service</a:t>
            </a:r>
          </a:p>
        </p:txBody>
      </p:sp>
      <p:sp>
        <p:nvSpPr>
          <p:cNvPr id="5" name="Rettangolo 4">
            <a:extLst>
              <a:ext uri="{FF2B5EF4-FFF2-40B4-BE49-F238E27FC236}">
                <a16:creationId xmlns:a16="http://schemas.microsoft.com/office/drawing/2014/main" id="{07105AC7-C035-46F1-93DA-400D13C4AD34}"/>
              </a:ext>
            </a:extLst>
          </p:cNvPr>
          <p:cNvSpPr/>
          <p:nvPr/>
        </p:nvSpPr>
        <p:spPr>
          <a:xfrm>
            <a:off x="624062" y="1328216"/>
            <a:ext cx="5915439" cy="2308324"/>
          </a:xfrm>
          <a:prstGeom prst="rect">
            <a:avLst/>
          </a:prstGeom>
        </p:spPr>
        <p:txBody>
          <a:bodyPr wrap="square">
            <a:spAutoFit/>
          </a:bodyPr>
          <a:lstStyle/>
          <a:p>
            <a:r>
              <a:rPr lang="en-US" sz="1800" dirty="0">
                <a:latin typeface="+mn-lt"/>
              </a:rPr>
              <a:t>The State, together with local institutions, if any, acts as both insurer and provider. 
The right to care is linked to residence and not to employment. </a:t>
            </a:r>
          </a:p>
          <a:p>
            <a:r>
              <a:rPr lang="en-US" sz="1800" dirty="0">
                <a:latin typeface="+mn-lt"/>
              </a:rPr>
              <a:t>
For its function as a service provider, the State may make use of accredited private entities by providing for remuneration on the basis of tariffs.</a:t>
            </a:r>
            <a:endParaRPr lang="it-IT" sz="1800" dirty="0">
              <a:latin typeface="+mn-lt"/>
            </a:endParaRPr>
          </a:p>
        </p:txBody>
      </p:sp>
      <p:sp>
        <p:nvSpPr>
          <p:cNvPr id="8" name="Rettangolo 7">
            <a:extLst>
              <a:ext uri="{FF2B5EF4-FFF2-40B4-BE49-F238E27FC236}">
                <a16:creationId xmlns:a16="http://schemas.microsoft.com/office/drawing/2014/main" id="{D997496D-2C40-47E2-B6B5-40CF8394ADD1}"/>
              </a:ext>
            </a:extLst>
          </p:cNvPr>
          <p:cNvSpPr/>
          <p:nvPr/>
        </p:nvSpPr>
        <p:spPr>
          <a:xfrm>
            <a:off x="296889" y="4647088"/>
            <a:ext cx="8550221" cy="369332"/>
          </a:xfrm>
          <a:prstGeom prst="rect">
            <a:avLst/>
          </a:prstGeom>
        </p:spPr>
        <p:txBody>
          <a:bodyPr wrap="square">
            <a:spAutoFit/>
          </a:bodyPr>
          <a:lstStyle/>
          <a:p>
            <a:r>
              <a:rPr lang="it-IT" sz="900" i="1" dirty="0" err="1"/>
              <a:t>Modified</a:t>
            </a:r>
            <a:r>
              <a:rPr lang="it-IT" sz="900" i="1" dirty="0"/>
              <a:t>, from: Toth F: Non solo Bismarck contro Beveridge: sette modelli di sistema sanitario, Rivista Italiana di Politiche Pubbliche, 2;2016. Citato in: Il Servizio sanitario nazionale non è più una “cosa” scontata di Filippo Palumbo. Quotidiano Sanità 08.05.2023. </a:t>
            </a:r>
          </a:p>
        </p:txBody>
      </p:sp>
      <p:sp>
        <p:nvSpPr>
          <p:cNvPr id="2" name="Freeform 246">
            <a:extLst>
              <a:ext uri="{FF2B5EF4-FFF2-40B4-BE49-F238E27FC236}">
                <a16:creationId xmlns:a16="http://schemas.microsoft.com/office/drawing/2014/main" id="{AC3CE63B-DDF3-8275-C7B0-E4F197FCC787}"/>
              </a:ext>
              <a:ext uri="{C183D7F6-B498-43B3-948B-1728B52AA6E4}">
                <adec:decorative xmlns:adec="http://schemas.microsoft.com/office/drawing/2017/decorative" val="1"/>
              </a:ext>
            </a:extLst>
          </p:cNvPr>
          <p:cNvSpPr>
            <a:spLocks/>
          </p:cNvSpPr>
          <p:nvPr/>
        </p:nvSpPr>
        <p:spPr bwMode="auto">
          <a:xfrm>
            <a:off x="6749546" y="1136742"/>
            <a:ext cx="1000125" cy="1154113"/>
          </a:xfrm>
          <a:custGeom>
            <a:avLst/>
            <a:gdLst>
              <a:gd name="T0" fmla="*/ 0 w 630"/>
              <a:gd name="T1" fmla="*/ 182 h 727"/>
              <a:gd name="T2" fmla="*/ 0 w 630"/>
              <a:gd name="T3" fmla="*/ 546 h 727"/>
              <a:gd name="T4" fmla="*/ 314 w 630"/>
              <a:gd name="T5" fmla="*/ 727 h 727"/>
              <a:gd name="T6" fmla="*/ 630 w 630"/>
              <a:gd name="T7" fmla="*/ 546 h 727"/>
              <a:gd name="T8" fmla="*/ 630 w 630"/>
              <a:gd name="T9" fmla="*/ 182 h 727"/>
              <a:gd name="T10" fmla="*/ 314 w 630"/>
              <a:gd name="T11" fmla="*/ 0 h 727"/>
              <a:gd name="T12" fmla="*/ 0 w 630"/>
              <a:gd name="T13" fmla="*/ 182 h 727"/>
            </a:gdLst>
            <a:ahLst/>
            <a:cxnLst>
              <a:cxn ang="0">
                <a:pos x="T0" y="T1"/>
              </a:cxn>
              <a:cxn ang="0">
                <a:pos x="T2" y="T3"/>
              </a:cxn>
              <a:cxn ang="0">
                <a:pos x="T4" y="T5"/>
              </a:cxn>
              <a:cxn ang="0">
                <a:pos x="T6" y="T7"/>
              </a:cxn>
              <a:cxn ang="0">
                <a:pos x="T8" y="T9"/>
              </a:cxn>
              <a:cxn ang="0">
                <a:pos x="T10" y="T11"/>
              </a:cxn>
              <a:cxn ang="0">
                <a:pos x="T12" y="T13"/>
              </a:cxn>
            </a:cxnLst>
            <a:rect l="0" t="0" r="r" b="b"/>
            <a:pathLst>
              <a:path w="630" h="727">
                <a:moveTo>
                  <a:pt x="0" y="182"/>
                </a:moveTo>
                <a:lnTo>
                  <a:pt x="0" y="546"/>
                </a:lnTo>
                <a:lnTo>
                  <a:pt x="314" y="727"/>
                </a:lnTo>
                <a:lnTo>
                  <a:pt x="630" y="546"/>
                </a:lnTo>
                <a:lnTo>
                  <a:pt x="630" y="182"/>
                </a:lnTo>
                <a:lnTo>
                  <a:pt x="314" y="0"/>
                </a:lnTo>
                <a:lnTo>
                  <a:pt x="0" y="182"/>
                </a:lnTo>
                <a:close/>
              </a:path>
            </a:pathLst>
          </a:custGeom>
          <a:solidFill>
            <a:srgbClr val="F8682C"/>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3" name="Freeform 247">
            <a:extLst>
              <a:ext uri="{FF2B5EF4-FFF2-40B4-BE49-F238E27FC236}">
                <a16:creationId xmlns:a16="http://schemas.microsoft.com/office/drawing/2014/main" id="{BA988EFD-D547-CF3E-4B45-37249E2C1603}"/>
              </a:ext>
              <a:ext uri="{C183D7F6-B498-43B3-948B-1728B52AA6E4}">
                <adec:decorative xmlns:adec="http://schemas.microsoft.com/office/drawing/2017/decorative" val="1"/>
              </a:ext>
            </a:extLst>
          </p:cNvPr>
          <p:cNvSpPr>
            <a:spLocks/>
          </p:cNvSpPr>
          <p:nvPr/>
        </p:nvSpPr>
        <p:spPr bwMode="auto">
          <a:xfrm>
            <a:off x="7288734" y="2041617"/>
            <a:ext cx="1000125" cy="1157288"/>
          </a:xfrm>
          <a:custGeom>
            <a:avLst/>
            <a:gdLst>
              <a:gd name="T0" fmla="*/ 0 w 630"/>
              <a:gd name="T1" fmla="*/ 181 h 729"/>
              <a:gd name="T2" fmla="*/ 0 w 630"/>
              <a:gd name="T3" fmla="*/ 545 h 729"/>
              <a:gd name="T4" fmla="*/ 314 w 630"/>
              <a:gd name="T5" fmla="*/ 729 h 729"/>
              <a:gd name="T6" fmla="*/ 630 w 630"/>
              <a:gd name="T7" fmla="*/ 545 h 729"/>
              <a:gd name="T8" fmla="*/ 630 w 630"/>
              <a:gd name="T9" fmla="*/ 181 h 729"/>
              <a:gd name="T10" fmla="*/ 314 w 630"/>
              <a:gd name="T11" fmla="*/ 0 h 729"/>
              <a:gd name="T12" fmla="*/ 0 w 630"/>
              <a:gd name="T13" fmla="*/ 181 h 729"/>
            </a:gdLst>
            <a:ahLst/>
            <a:cxnLst>
              <a:cxn ang="0">
                <a:pos x="T0" y="T1"/>
              </a:cxn>
              <a:cxn ang="0">
                <a:pos x="T2" y="T3"/>
              </a:cxn>
              <a:cxn ang="0">
                <a:pos x="T4" y="T5"/>
              </a:cxn>
              <a:cxn ang="0">
                <a:pos x="T6" y="T7"/>
              </a:cxn>
              <a:cxn ang="0">
                <a:pos x="T8" y="T9"/>
              </a:cxn>
              <a:cxn ang="0">
                <a:pos x="T10" y="T11"/>
              </a:cxn>
              <a:cxn ang="0">
                <a:pos x="T12" y="T13"/>
              </a:cxn>
            </a:cxnLst>
            <a:rect l="0" t="0" r="r" b="b"/>
            <a:pathLst>
              <a:path w="630" h="729">
                <a:moveTo>
                  <a:pt x="0" y="181"/>
                </a:moveTo>
                <a:lnTo>
                  <a:pt x="0" y="545"/>
                </a:lnTo>
                <a:lnTo>
                  <a:pt x="314" y="729"/>
                </a:lnTo>
                <a:lnTo>
                  <a:pt x="630" y="545"/>
                </a:lnTo>
                <a:lnTo>
                  <a:pt x="630" y="181"/>
                </a:lnTo>
                <a:lnTo>
                  <a:pt x="314" y="0"/>
                </a:lnTo>
                <a:lnTo>
                  <a:pt x="0" y="181"/>
                </a:lnTo>
                <a:close/>
              </a:path>
            </a:pathLst>
          </a:custGeom>
          <a:solidFill>
            <a:srgbClr val="00B4F1"/>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6" name="Freeform 248">
            <a:extLst>
              <a:ext uri="{FF2B5EF4-FFF2-40B4-BE49-F238E27FC236}">
                <a16:creationId xmlns:a16="http://schemas.microsoft.com/office/drawing/2014/main" id="{0392F5B1-BCBB-EDC5-49B3-9F4AAF662C84}"/>
              </a:ext>
              <a:ext uri="{C183D7F6-B498-43B3-948B-1728B52AA6E4}">
                <adec:decorative xmlns:adec="http://schemas.microsoft.com/office/drawing/2017/decorative" val="1"/>
              </a:ext>
            </a:extLst>
          </p:cNvPr>
          <p:cNvSpPr>
            <a:spLocks/>
          </p:cNvSpPr>
          <p:nvPr/>
        </p:nvSpPr>
        <p:spPr bwMode="auto">
          <a:xfrm>
            <a:off x="7815784" y="1136742"/>
            <a:ext cx="1000125" cy="1154113"/>
          </a:xfrm>
          <a:custGeom>
            <a:avLst/>
            <a:gdLst>
              <a:gd name="T0" fmla="*/ 0 w 630"/>
              <a:gd name="T1" fmla="*/ 182 h 727"/>
              <a:gd name="T2" fmla="*/ 0 w 630"/>
              <a:gd name="T3" fmla="*/ 546 h 727"/>
              <a:gd name="T4" fmla="*/ 314 w 630"/>
              <a:gd name="T5" fmla="*/ 727 h 727"/>
              <a:gd name="T6" fmla="*/ 630 w 630"/>
              <a:gd name="T7" fmla="*/ 546 h 727"/>
              <a:gd name="T8" fmla="*/ 630 w 630"/>
              <a:gd name="T9" fmla="*/ 182 h 727"/>
              <a:gd name="T10" fmla="*/ 314 w 630"/>
              <a:gd name="T11" fmla="*/ 0 h 727"/>
              <a:gd name="T12" fmla="*/ 0 w 630"/>
              <a:gd name="T13" fmla="*/ 182 h 727"/>
            </a:gdLst>
            <a:ahLst/>
            <a:cxnLst>
              <a:cxn ang="0">
                <a:pos x="T0" y="T1"/>
              </a:cxn>
              <a:cxn ang="0">
                <a:pos x="T2" y="T3"/>
              </a:cxn>
              <a:cxn ang="0">
                <a:pos x="T4" y="T5"/>
              </a:cxn>
              <a:cxn ang="0">
                <a:pos x="T6" y="T7"/>
              </a:cxn>
              <a:cxn ang="0">
                <a:pos x="T8" y="T9"/>
              </a:cxn>
              <a:cxn ang="0">
                <a:pos x="T10" y="T11"/>
              </a:cxn>
              <a:cxn ang="0">
                <a:pos x="T12" y="T13"/>
              </a:cxn>
            </a:cxnLst>
            <a:rect l="0" t="0" r="r" b="b"/>
            <a:pathLst>
              <a:path w="630" h="727">
                <a:moveTo>
                  <a:pt x="0" y="182"/>
                </a:moveTo>
                <a:lnTo>
                  <a:pt x="0" y="546"/>
                </a:lnTo>
                <a:lnTo>
                  <a:pt x="314" y="727"/>
                </a:lnTo>
                <a:lnTo>
                  <a:pt x="630" y="546"/>
                </a:lnTo>
                <a:lnTo>
                  <a:pt x="630" y="182"/>
                </a:lnTo>
                <a:lnTo>
                  <a:pt x="314" y="0"/>
                </a:lnTo>
                <a:lnTo>
                  <a:pt x="0" y="182"/>
                </a:lnTo>
                <a:close/>
              </a:path>
            </a:pathLst>
          </a:custGeom>
          <a:solidFill>
            <a:srgbClr val="FF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7" name="Freeform 249">
            <a:extLst>
              <a:ext uri="{FF2B5EF4-FFF2-40B4-BE49-F238E27FC236}">
                <a16:creationId xmlns:a16="http://schemas.microsoft.com/office/drawing/2014/main" id="{6F43B8DB-25C4-127D-7FE0-DA8060C7DEF5}"/>
              </a:ext>
              <a:ext uri="{C183D7F6-B498-43B3-948B-1728B52AA6E4}">
                <adec:decorative xmlns:adec="http://schemas.microsoft.com/office/drawing/2017/decorative" val="1"/>
              </a:ext>
            </a:extLst>
          </p:cNvPr>
          <p:cNvSpPr>
            <a:spLocks/>
          </p:cNvSpPr>
          <p:nvPr/>
        </p:nvSpPr>
        <p:spPr bwMode="auto">
          <a:xfrm>
            <a:off x="6838446" y="1241517"/>
            <a:ext cx="822325" cy="947738"/>
          </a:xfrm>
          <a:custGeom>
            <a:avLst/>
            <a:gdLst>
              <a:gd name="T0" fmla="*/ 4 w 518"/>
              <a:gd name="T1" fmla="*/ 446 h 597"/>
              <a:gd name="T2" fmla="*/ 8 w 518"/>
              <a:gd name="T3" fmla="*/ 446 h 597"/>
              <a:gd name="T4" fmla="*/ 8 w 518"/>
              <a:gd name="T5" fmla="*/ 154 h 597"/>
              <a:gd name="T6" fmla="*/ 258 w 518"/>
              <a:gd name="T7" fmla="*/ 10 h 597"/>
              <a:gd name="T8" fmla="*/ 510 w 518"/>
              <a:gd name="T9" fmla="*/ 154 h 597"/>
              <a:gd name="T10" fmla="*/ 510 w 518"/>
              <a:gd name="T11" fmla="*/ 444 h 597"/>
              <a:gd name="T12" fmla="*/ 258 w 518"/>
              <a:gd name="T13" fmla="*/ 587 h 597"/>
              <a:gd name="T14" fmla="*/ 6 w 518"/>
              <a:gd name="T15" fmla="*/ 442 h 597"/>
              <a:gd name="T16" fmla="*/ 4 w 518"/>
              <a:gd name="T17" fmla="*/ 446 h 597"/>
              <a:gd name="T18" fmla="*/ 8 w 518"/>
              <a:gd name="T19" fmla="*/ 446 h 597"/>
              <a:gd name="T20" fmla="*/ 4 w 518"/>
              <a:gd name="T21" fmla="*/ 446 h 597"/>
              <a:gd name="T22" fmla="*/ 2 w 518"/>
              <a:gd name="T23" fmla="*/ 450 h 597"/>
              <a:gd name="T24" fmla="*/ 258 w 518"/>
              <a:gd name="T25" fmla="*/ 597 h 597"/>
              <a:gd name="T26" fmla="*/ 518 w 518"/>
              <a:gd name="T27" fmla="*/ 448 h 597"/>
              <a:gd name="T28" fmla="*/ 518 w 518"/>
              <a:gd name="T29" fmla="*/ 150 h 597"/>
              <a:gd name="T30" fmla="*/ 258 w 518"/>
              <a:gd name="T31" fmla="*/ 0 h 597"/>
              <a:gd name="T32" fmla="*/ 0 w 518"/>
              <a:gd name="T33" fmla="*/ 150 h 597"/>
              <a:gd name="T34" fmla="*/ 0 w 518"/>
              <a:gd name="T35" fmla="*/ 448 h 597"/>
              <a:gd name="T36" fmla="*/ 2 w 518"/>
              <a:gd name="T37" fmla="*/ 450 h 597"/>
              <a:gd name="T38" fmla="*/ 4 w 518"/>
              <a:gd name="T39" fmla="*/ 446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8" h="597">
                <a:moveTo>
                  <a:pt x="4" y="446"/>
                </a:moveTo>
                <a:lnTo>
                  <a:pt x="8" y="446"/>
                </a:lnTo>
                <a:lnTo>
                  <a:pt x="8" y="154"/>
                </a:lnTo>
                <a:lnTo>
                  <a:pt x="258" y="10"/>
                </a:lnTo>
                <a:lnTo>
                  <a:pt x="510" y="154"/>
                </a:lnTo>
                <a:lnTo>
                  <a:pt x="510" y="444"/>
                </a:lnTo>
                <a:lnTo>
                  <a:pt x="258" y="587"/>
                </a:lnTo>
                <a:lnTo>
                  <a:pt x="6" y="442"/>
                </a:lnTo>
                <a:lnTo>
                  <a:pt x="4" y="446"/>
                </a:lnTo>
                <a:lnTo>
                  <a:pt x="8" y="446"/>
                </a:lnTo>
                <a:lnTo>
                  <a:pt x="4" y="446"/>
                </a:lnTo>
                <a:lnTo>
                  <a:pt x="2" y="450"/>
                </a:lnTo>
                <a:lnTo>
                  <a:pt x="258" y="597"/>
                </a:lnTo>
                <a:lnTo>
                  <a:pt x="518" y="448"/>
                </a:lnTo>
                <a:lnTo>
                  <a:pt x="518" y="150"/>
                </a:lnTo>
                <a:lnTo>
                  <a:pt x="258" y="0"/>
                </a:lnTo>
                <a:lnTo>
                  <a:pt x="0" y="150"/>
                </a:lnTo>
                <a:lnTo>
                  <a:pt x="0" y="448"/>
                </a:lnTo>
                <a:lnTo>
                  <a:pt x="2" y="450"/>
                </a:lnTo>
                <a:lnTo>
                  <a:pt x="4" y="44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9" name="Freeform 250">
            <a:extLst>
              <a:ext uri="{FF2B5EF4-FFF2-40B4-BE49-F238E27FC236}">
                <a16:creationId xmlns:a16="http://schemas.microsoft.com/office/drawing/2014/main" id="{4CB04260-BA74-F7EE-74DE-099BB6171E14}"/>
              </a:ext>
              <a:ext uri="{C183D7F6-B498-43B3-948B-1728B52AA6E4}">
                <adec:decorative xmlns:adec="http://schemas.microsoft.com/office/drawing/2017/decorative" val="1"/>
              </a:ext>
            </a:extLst>
          </p:cNvPr>
          <p:cNvSpPr>
            <a:spLocks/>
          </p:cNvSpPr>
          <p:nvPr/>
        </p:nvSpPr>
        <p:spPr bwMode="auto">
          <a:xfrm>
            <a:off x="7377634" y="2146392"/>
            <a:ext cx="822325" cy="947738"/>
          </a:xfrm>
          <a:custGeom>
            <a:avLst/>
            <a:gdLst>
              <a:gd name="T0" fmla="*/ 4 w 518"/>
              <a:gd name="T1" fmla="*/ 445 h 597"/>
              <a:gd name="T2" fmla="*/ 8 w 518"/>
              <a:gd name="T3" fmla="*/ 445 h 597"/>
              <a:gd name="T4" fmla="*/ 8 w 518"/>
              <a:gd name="T5" fmla="*/ 153 h 597"/>
              <a:gd name="T6" fmla="*/ 258 w 518"/>
              <a:gd name="T7" fmla="*/ 10 h 597"/>
              <a:gd name="T8" fmla="*/ 510 w 518"/>
              <a:gd name="T9" fmla="*/ 153 h 597"/>
              <a:gd name="T10" fmla="*/ 510 w 518"/>
              <a:gd name="T11" fmla="*/ 443 h 597"/>
              <a:gd name="T12" fmla="*/ 258 w 518"/>
              <a:gd name="T13" fmla="*/ 587 h 597"/>
              <a:gd name="T14" fmla="*/ 6 w 518"/>
              <a:gd name="T15" fmla="*/ 441 h 597"/>
              <a:gd name="T16" fmla="*/ 4 w 518"/>
              <a:gd name="T17" fmla="*/ 445 h 597"/>
              <a:gd name="T18" fmla="*/ 8 w 518"/>
              <a:gd name="T19" fmla="*/ 445 h 597"/>
              <a:gd name="T20" fmla="*/ 4 w 518"/>
              <a:gd name="T21" fmla="*/ 445 h 597"/>
              <a:gd name="T22" fmla="*/ 2 w 518"/>
              <a:gd name="T23" fmla="*/ 449 h 597"/>
              <a:gd name="T24" fmla="*/ 258 w 518"/>
              <a:gd name="T25" fmla="*/ 597 h 597"/>
              <a:gd name="T26" fmla="*/ 518 w 518"/>
              <a:gd name="T27" fmla="*/ 447 h 597"/>
              <a:gd name="T28" fmla="*/ 518 w 518"/>
              <a:gd name="T29" fmla="*/ 149 h 597"/>
              <a:gd name="T30" fmla="*/ 258 w 518"/>
              <a:gd name="T31" fmla="*/ 0 h 597"/>
              <a:gd name="T32" fmla="*/ 0 w 518"/>
              <a:gd name="T33" fmla="*/ 149 h 597"/>
              <a:gd name="T34" fmla="*/ 0 w 518"/>
              <a:gd name="T35" fmla="*/ 447 h 597"/>
              <a:gd name="T36" fmla="*/ 2 w 518"/>
              <a:gd name="T37" fmla="*/ 449 h 597"/>
              <a:gd name="T38" fmla="*/ 4 w 518"/>
              <a:gd name="T39" fmla="*/ 445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8" h="597">
                <a:moveTo>
                  <a:pt x="4" y="445"/>
                </a:moveTo>
                <a:lnTo>
                  <a:pt x="8" y="445"/>
                </a:lnTo>
                <a:lnTo>
                  <a:pt x="8" y="153"/>
                </a:lnTo>
                <a:lnTo>
                  <a:pt x="258" y="10"/>
                </a:lnTo>
                <a:lnTo>
                  <a:pt x="510" y="153"/>
                </a:lnTo>
                <a:lnTo>
                  <a:pt x="510" y="443"/>
                </a:lnTo>
                <a:lnTo>
                  <a:pt x="258" y="587"/>
                </a:lnTo>
                <a:lnTo>
                  <a:pt x="6" y="441"/>
                </a:lnTo>
                <a:lnTo>
                  <a:pt x="4" y="445"/>
                </a:lnTo>
                <a:lnTo>
                  <a:pt x="8" y="445"/>
                </a:lnTo>
                <a:lnTo>
                  <a:pt x="4" y="445"/>
                </a:lnTo>
                <a:lnTo>
                  <a:pt x="2" y="449"/>
                </a:lnTo>
                <a:lnTo>
                  <a:pt x="258" y="597"/>
                </a:lnTo>
                <a:lnTo>
                  <a:pt x="518" y="447"/>
                </a:lnTo>
                <a:lnTo>
                  <a:pt x="518" y="149"/>
                </a:lnTo>
                <a:lnTo>
                  <a:pt x="258" y="0"/>
                </a:lnTo>
                <a:lnTo>
                  <a:pt x="0" y="149"/>
                </a:lnTo>
                <a:lnTo>
                  <a:pt x="0" y="447"/>
                </a:lnTo>
                <a:lnTo>
                  <a:pt x="2" y="449"/>
                </a:lnTo>
                <a:lnTo>
                  <a:pt x="4" y="44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10" name="Freeform 251">
            <a:extLst>
              <a:ext uri="{FF2B5EF4-FFF2-40B4-BE49-F238E27FC236}">
                <a16:creationId xmlns:a16="http://schemas.microsoft.com/office/drawing/2014/main" id="{F42A6795-FEC9-8992-CA04-2BDF864F5E63}"/>
              </a:ext>
              <a:ext uri="{C183D7F6-B498-43B3-948B-1728B52AA6E4}">
                <adec:decorative xmlns:adec="http://schemas.microsoft.com/office/drawing/2017/decorative" val="1"/>
              </a:ext>
            </a:extLst>
          </p:cNvPr>
          <p:cNvSpPr>
            <a:spLocks/>
          </p:cNvSpPr>
          <p:nvPr/>
        </p:nvSpPr>
        <p:spPr bwMode="auto">
          <a:xfrm>
            <a:off x="7904684" y="1241517"/>
            <a:ext cx="822325" cy="947738"/>
          </a:xfrm>
          <a:custGeom>
            <a:avLst/>
            <a:gdLst>
              <a:gd name="T0" fmla="*/ 4 w 518"/>
              <a:gd name="T1" fmla="*/ 446 h 597"/>
              <a:gd name="T2" fmla="*/ 8 w 518"/>
              <a:gd name="T3" fmla="*/ 446 h 597"/>
              <a:gd name="T4" fmla="*/ 8 w 518"/>
              <a:gd name="T5" fmla="*/ 154 h 597"/>
              <a:gd name="T6" fmla="*/ 258 w 518"/>
              <a:gd name="T7" fmla="*/ 10 h 597"/>
              <a:gd name="T8" fmla="*/ 510 w 518"/>
              <a:gd name="T9" fmla="*/ 154 h 597"/>
              <a:gd name="T10" fmla="*/ 510 w 518"/>
              <a:gd name="T11" fmla="*/ 444 h 597"/>
              <a:gd name="T12" fmla="*/ 258 w 518"/>
              <a:gd name="T13" fmla="*/ 587 h 597"/>
              <a:gd name="T14" fmla="*/ 6 w 518"/>
              <a:gd name="T15" fmla="*/ 442 h 597"/>
              <a:gd name="T16" fmla="*/ 4 w 518"/>
              <a:gd name="T17" fmla="*/ 446 h 597"/>
              <a:gd name="T18" fmla="*/ 8 w 518"/>
              <a:gd name="T19" fmla="*/ 446 h 597"/>
              <a:gd name="T20" fmla="*/ 4 w 518"/>
              <a:gd name="T21" fmla="*/ 446 h 597"/>
              <a:gd name="T22" fmla="*/ 2 w 518"/>
              <a:gd name="T23" fmla="*/ 450 h 597"/>
              <a:gd name="T24" fmla="*/ 258 w 518"/>
              <a:gd name="T25" fmla="*/ 597 h 597"/>
              <a:gd name="T26" fmla="*/ 518 w 518"/>
              <a:gd name="T27" fmla="*/ 448 h 597"/>
              <a:gd name="T28" fmla="*/ 518 w 518"/>
              <a:gd name="T29" fmla="*/ 150 h 597"/>
              <a:gd name="T30" fmla="*/ 258 w 518"/>
              <a:gd name="T31" fmla="*/ 0 h 597"/>
              <a:gd name="T32" fmla="*/ 0 w 518"/>
              <a:gd name="T33" fmla="*/ 150 h 597"/>
              <a:gd name="T34" fmla="*/ 0 w 518"/>
              <a:gd name="T35" fmla="*/ 448 h 597"/>
              <a:gd name="T36" fmla="*/ 2 w 518"/>
              <a:gd name="T37" fmla="*/ 450 h 597"/>
              <a:gd name="T38" fmla="*/ 4 w 518"/>
              <a:gd name="T39" fmla="*/ 446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8" h="597">
                <a:moveTo>
                  <a:pt x="4" y="446"/>
                </a:moveTo>
                <a:lnTo>
                  <a:pt x="8" y="446"/>
                </a:lnTo>
                <a:lnTo>
                  <a:pt x="8" y="154"/>
                </a:lnTo>
                <a:lnTo>
                  <a:pt x="258" y="10"/>
                </a:lnTo>
                <a:lnTo>
                  <a:pt x="510" y="154"/>
                </a:lnTo>
                <a:lnTo>
                  <a:pt x="510" y="444"/>
                </a:lnTo>
                <a:lnTo>
                  <a:pt x="258" y="587"/>
                </a:lnTo>
                <a:lnTo>
                  <a:pt x="6" y="442"/>
                </a:lnTo>
                <a:lnTo>
                  <a:pt x="4" y="446"/>
                </a:lnTo>
                <a:lnTo>
                  <a:pt x="8" y="446"/>
                </a:lnTo>
                <a:lnTo>
                  <a:pt x="4" y="446"/>
                </a:lnTo>
                <a:lnTo>
                  <a:pt x="2" y="450"/>
                </a:lnTo>
                <a:lnTo>
                  <a:pt x="258" y="597"/>
                </a:lnTo>
                <a:lnTo>
                  <a:pt x="518" y="448"/>
                </a:lnTo>
                <a:lnTo>
                  <a:pt x="518" y="150"/>
                </a:lnTo>
                <a:lnTo>
                  <a:pt x="258" y="0"/>
                </a:lnTo>
                <a:lnTo>
                  <a:pt x="0" y="150"/>
                </a:lnTo>
                <a:lnTo>
                  <a:pt x="0" y="448"/>
                </a:lnTo>
                <a:lnTo>
                  <a:pt x="2" y="450"/>
                </a:lnTo>
                <a:lnTo>
                  <a:pt x="4" y="44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11" name="CasellaDiTesto 10">
            <a:extLst>
              <a:ext uri="{FF2B5EF4-FFF2-40B4-BE49-F238E27FC236}">
                <a16:creationId xmlns:a16="http://schemas.microsoft.com/office/drawing/2014/main" id="{2749D36E-6D64-181D-9B8B-092AE8DB5AEA}"/>
              </a:ext>
            </a:extLst>
          </p:cNvPr>
          <p:cNvSpPr txBox="1"/>
          <p:nvPr/>
        </p:nvSpPr>
        <p:spPr>
          <a:xfrm flipH="1">
            <a:off x="6784792" y="1572047"/>
            <a:ext cx="974460" cy="307777"/>
          </a:xfrm>
          <a:prstGeom prst="rect">
            <a:avLst/>
          </a:prstGeom>
          <a:noFill/>
        </p:spPr>
        <p:txBody>
          <a:bodyPr wrap="square" rtlCol="0">
            <a:spAutoFit/>
          </a:bodyPr>
          <a:lstStyle/>
          <a:p>
            <a:pPr algn="ctr"/>
            <a:r>
              <a:rPr lang="it-IT" b="1" dirty="0">
                <a:solidFill>
                  <a:schemeClr val="bg1"/>
                </a:solidFill>
                <a:latin typeface="+mj-lt"/>
              </a:rPr>
              <a:t>INSURER</a:t>
            </a:r>
          </a:p>
        </p:txBody>
      </p:sp>
      <p:sp>
        <p:nvSpPr>
          <p:cNvPr id="12" name="CasellaDiTesto 11">
            <a:extLst>
              <a:ext uri="{FF2B5EF4-FFF2-40B4-BE49-F238E27FC236}">
                <a16:creationId xmlns:a16="http://schemas.microsoft.com/office/drawing/2014/main" id="{F5DA1914-691A-072D-7B4C-28AFEFC8D7C3}"/>
              </a:ext>
            </a:extLst>
          </p:cNvPr>
          <p:cNvSpPr txBox="1"/>
          <p:nvPr/>
        </p:nvSpPr>
        <p:spPr>
          <a:xfrm flipH="1">
            <a:off x="7785852" y="1542276"/>
            <a:ext cx="1044753" cy="523220"/>
          </a:xfrm>
          <a:prstGeom prst="rect">
            <a:avLst/>
          </a:prstGeom>
          <a:noFill/>
        </p:spPr>
        <p:txBody>
          <a:bodyPr wrap="square" rtlCol="0">
            <a:spAutoFit/>
          </a:bodyPr>
          <a:lstStyle/>
          <a:p>
            <a:pPr algn="ctr"/>
            <a:r>
              <a:rPr lang="it-IT" b="1" dirty="0">
                <a:solidFill>
                  <a:schemeClr val="bg1"/>
                </a:solidFill>
                <a:latin typeface="+mj-lt"/>
              </a:rPr>
              <a:t>PROVIDER</a:t>
            </a:r>
          </a:p>
        </p:txBody>
      </p:sp>
      <p:sp>
        <p:nvSpPr>
          <p:cNvPr id="13" name="CasellaDiTesto 12">
            <a:extLst>
              <a:ext uri="{FF2B5EF4-FFF2-40B4-BE49-F238E27FC236}">
                <a16:creationId xmlns:a16="http://schemas.microsoft.com/office/drawing/2014/main" id="{C3078C46-3A04-EA89-9C3E-A66201A91E40}"/>
              </a:ext>
            </a:extLst>
          </p:cNvPr>
          <p:cNvSpPr txBox="1"/>
          <p:nvPr/>
        </p:nvSpPr>
        <p:spPr>
          <a:xfrm flipH="1">
            <a:off x="7314399" y="2471030"/>
            <a:ext cx="974460" cy="307777"/>
          </a:xfrm>
          <a:prstGeom prst="rect">
            <a:avLst/>
          </a:prstGeom>
          <a:noFill/>
        </p:spPr>
        <p:txBody>
          <a:bodyPr wrap="square" rtlCol="0">
            <a:spAutoFit/>
          </a:bodyPr>
          <a:lstStyle/>
          <a:p>
            <a:pPr algn="ctr"/>
            <a:r>
              <a:rPr lang="it-IT" b="1" dirty="0">
                <a:solidFill>
                  <a:schemeClr val="bg1"/>
                </a:solidFill>
                <a:latin typeface="+mj-lt"/>
              </a:rPr>
              <a:t>USER</a:t>
            </a:r>
          </a:p>
        </p:txBody>
      </p:sp>
      <p:sp>
        <p:nvSpPr>
          <p:cNvPr id="14" name="Freeform 164">
            <a:extLst>
              <a:ext uri="{FF2B5EF4-FFF2-40B4-BE49-F238E27FC236}">
                <a16:creationId xmlns:a16="http://schemas.microsoft.com/office/drawing/2014/main" id="{7DF249F0-4F82-874F-57AE-F22D985767B1}"/>
              </a:ext>
              <a:ext uri="{C183D7F6-B498-43B3-948B-1728B52AA6E4}">
                <adec:decorative xmlns:adec="http://schemas.microsoft.com/office/drawing/2017/decorative" val="1"/>
              </a:ext>
            </a:extLst>
          </p:cNvPr>
          <p:cNvSpPr>
            <a:spLocks/>
          </p:cNvSpPr>
          <p:nvPr/>
        </p:nvSpPr>
        <p:spPr bwMode="auto">
          <a:xfrm>
            <a:off x="6927476" y="3259046"/>
            <a:ext cx="1700213" cy="387350"/>
          </a:xfrm>
          <a:custGeom>
            <a:avLst/>
            <a:gdLst>
              <a:gd name="T0" fmla="*/ 1067 w 1071"/>
              <a:gd name="T1" fmla="*/ 240 h 244"/>
              <a:gd name="T2" fmla="*/ 1067 w 1071"/>
              <a:gd name="T3" fmla="*/ 236 h 244"/>
              <a:gd name="T4" fmla="*/ 8 w 1071"/>
              <a:gd name="T5" fmla="*/ 236 h 244"/>
              <a:gd name="T6" fmla="*/ 8 w 1071"/>
              <a:gd name="T7" fmla="*/ 8 h 244"/>
              <a:gd name="T8" fmla="*/ 1063 w 1071"/>
              <a:gd name="T9" fmla="*/ 8 h 244"/>
              <a:gd name="T10" fmla="*/ 1063 w 1071"/>
              <a:gd name="T11" fmla="*/ 240 h 244"/>
              <a:gd name="T12" fmla="*/ 1067 w 1071"/>
              <a:gd name="T13" fmla="*/ 240 h 244"/>
              <a:gd name="T14" fmla="*/ 1067 w 1071"/>
              <a:gd name="T15" fmla="*/ 236 h 244"/>
              <a:gd name="T16" fmla="*/ 1067 w 1071"/>
              <a:gd name="T17" fmla="*/ 240 h 244"/>
              <a:gd name="T18" fmla="*/ 1071 w 1071"/>
              <a:gd name="T19" fmla="*/ 240 h 244"/>
              <a:gd name="T20" fmla="*/ 1071 w 1071"/>
              <a:gd name="T21" fmla="*/ 0 h 244"/>
              <a:gd name="T22" fmla="*/ 0 w 1071"/>
              <a:gd name="T23" fmla="*/ 0 h 244"/>
              <a:gd name="T24" fmla="*/ 0 w 1071"/>
              <a:gd name="T25" fmla="*/ 244 h 244"/>
              <a:gd name="T26" fmla="*/ 1071 w 1071"/>
              <a:gd name="T27" fmla="*/ 244 h 244"/>
              <a:gd name="T28" fmla="*/ 1071 w 1071"/>
              <a:gd name="T29" fmla="*/ 240 h 244"/>
              <a:gd name="T30" fmla="*/ 1067 w 1071"/>
              <a:gd name="T31" fmla="*/ 24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1" h="244">
                <a:moveTo>
                  <a:pt x="1067" y="240"/>
                </a:moveTo>
                <a:lnTo>
                  <a:pt x="1067" y="236"/>
                </a:lnTo>
                <a:lnTo>
                  <a:pt x="8" y="236"/>
                </a:lnTo>
                <a:lnTo>
                  <a:pt x="8" y="8"/>
                </a:lnTo>
                <a:lnTo>
                  <a:pt x="1063" y="8"/>
                </a:lnTo>
                <a:lnTo>
                  <a:pt x="1063" y="240"/>
                </a:lnTo>
                <a:lnTo>
                  <a:pt x="1067" y="240"/>
                </a:lnTo>
                <a:lnTo>
                  <a:pt x="1067" y="236"/>
                </a:lnTo>
                <a:lnTo>
                  <a:pt x="1067" y="240"/>
                </a:lnTo>
                <a:lnTo>
                  <a:pt x="1071" y="240"/>
                </a:lnTo>
                <a:lnTo>
                  <a:pt x="1071" y="0"/>
                </a:lnTo>
                <a:lnTo>
                  <a:pt x="0" y="0"/>
                </a:lnTo>
                <a:lnTo>
                  <a:pt x="0" y="244"/>
                </a:lnTo>
                <a:lnTo>
                  <a:pt x="1071" y="244"/>
                </a:lnTo>
                <a:lnTo>
                  <a:pt x="1071" y="240"/>
                </a:lnTo>
                <a:lnTo>
                  <a:pt x="1067" y="240"/>
                </a:lnTo>
                <a:close/>
              </a:path>
            </a:pathLst>
          </a:custGeom>
          <a:solidFill>
            <a:srgbClr val="E6E6E6">
              <a:lumMod val="90000"/>
            </a:srgbClr>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15" name="Rectangle 165">
            <a:extLst>
              <a:ext uri="{FF2B5EF4-FFF2-40B4-BE49-F238E27FC236}">
                <a16:creationId xmlns:a16="http://schemas.microsoft.com/office/drawing/2014/main" id="{5FFBADE6-EED3-A09B-57EC-EB6AE5555316}"/>
              </a:ext>
              <a:ext uri="{C183D7F6-B498-43B3-948B-1728B52AA6E4}">
                <adec:decorative xmlns:adec="http://schemas.microsoft.com/office/drawing/2017/decorative" val="1"/>
              </a:ext>
            </a:extLst>
          </p:cNvPr>
          <p:cNvSpPr>
            <a:spLocks noChangeArrowheads="1"/>
          </p:cNvSpPr>
          <p:nvPr/>
        </p:nvSpPr>
        <p:spPr bwMode="auto">
          <a:xfrm>
            <a:off x="8618163" y="3354296"/>
            <a:ext cx="60325" cy="168275"/>
          </a:xfrm>
          <a:prstGeom prst="rect">
            <a:avLst/>
          </a:prstGeom>
          <a:solidFill>
            <a:srgbClr val="E6E6E6">
              <a:lumMod val="90000"/>
            </a:srgbClr>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16" name="Rectangle 166">
            <a:extLst>
              <a:ext uri="{FF2B5EF4-FFF2-40B4-BE49-F238E27FC236}">
                <a16:creationId xmlns:a16="http://schemas.microsoft.com/office/drawing/2014/main" id="{E3CADE17-9BDB-B4B6-1CBC-590594760AF1}"/>
              </a:ext>
              <a:ext uri="{C183D7F6-B498-43B3-948B-1728B52AA6E4}">
                <adec:decorative xmlns:adec="http://schemas.microsoft.com/office/drawing/2017/decorative" val="1"/>
              </a:ext>
            </a:extLst>
          </p:cNvPr>
          <p:cNvSpPr>
            <a:spLocks noChangeArrowheads="1"/>
          </p:cNvSpPr>
          <p:nvPr/>
        </p:nvSpPr>
        <p:spPr bwMode="auto">
          <a:xfrm>
            <a:off x="6965576" y="3293971"/>
            <a:ext cx="74613"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17" name="Rectangle 167">
            <a:extLst>
              <a:ext uri="{FF2B5EF4-FFF2-40B4-BE49-F238E27FC236}">
                <a16:creationId xmlns:a16="http://schemas.microsoft.com/office/drawing/2014/main" id="{EA552236-89CF-8068-9771-F41FB0FDCC71}"/>
              </a:ext>
              <a:ext uri="{C183D7F6-B498-43B3-948B-1728B52AA6E4}">
                <adec:decorative xmlns:adec="http://schemas.microsoft.com/office/drawing/2017/decorative" val="1"/>
              </a:ext>
            </a:extLst>
          </p:cNvPr>
          <p:cNvSpPr>
            <a:spLocks noChangeArrowheads="1"/>
          </p:cNvSpPr>
          <p:nvPr/>
        </p:nvSpPr>
        <p:spPr bwMode="auto">
          <a:xfrm>
            <a:off x="7052888" y="3293971"/>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18" name="Rectangle 168">
            <a:extLst>
              <a:ext uri="{FF2B5EF4-FFF2-40B4-BE49-F238E27FC236}">
                <a16:creationId xmlns:a16="http://schemas.microsoft.com/office/drawing/2014/main" id="{B4C529B8-0B33-121B-F414-9CFE24E161FA}"/>
              </a:ext>
              <a:ext uri="{C183D7F6-B498-43B3-948B-1728B52AA6E4}">
                <adec:decorative xmlns:adec="http://schemas.microsoft.com/office/drawing/2017/decorative" val="1"/>
              </a:ext>
            </a:extLst>
          </p:cNvPr>
          <p:cNvSpPr>
            <a:spLocks noChangeArrowheads="1"/>
          </p:cNvSpPr>
          <p:nvPr/>
        </p:nvSpPr>
        <p:spPr bwMode="auto">
          <a:xfrm>
            <a:off x="7144963" y="3293971"/>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19" name="Rectangle 169">
            <a:extLst>
              <a:ext uri="{FF2B5EF4-FFF2-40B4-BE49-F238E27FC236}">
                <a16:creationId xmlns:a16="http://schemas.microsoft.com/office/drawing/2014/main" id="{F90F560E-3E2C-7B98-4969-9027AD2DD196}"/>
              </a:ext>
              <a:ext uri="{C183D7F6-B498-43B3-948B-1728B52AA6E4}">
                <adec:decorative xmlns:adec="http://schemas.microsoft.com/office/drawing/2017/decorative" val="1"/>
              </a:ext>
            </a:extLst>
          </p:cNvPr>
          <p:cNvSpPr>
            <a:spLocks noChangeArrowheads="1"/>
          </p:cNvSpPr>
          <p:nvPr/>
        </p:nvSpPr>
        <p:spPr bwMode="auto">
          <a:xfrm>
            <a:off x="7237038" y="3293971"/>
            <a:ext cx="76200"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20" name="Rectangle 170">
            <a:extLst>
              <a:ext uri="{FF2B5EF4-FFF2-40B4-BE49-F238E27FC236}">
                <a16:creationId xmlns:a16="http://schemas.microsoft.com/office/drawing/2014/main" id="{BAC40D2F-720D-8020-6F2D-3D3404D21919}"/>
              </a:ext>
              <a:ext uri="{C183D7F6-B498-43B3-948B-1728B52AA6E4}">
                <adec:decorative xmlns:adec="http://schemas.microsoft.com/office/drawing/2017/decorative" val="1"/>
              </a:ext>
            </a:extLst>
          </p:cNvPr>
          <p:cNvSpPr>
            <a:spLocks noChangeArrowheads="1"/>
          </p:cNvSpPr>
          <p:nvPr/>
        </p:nvSpPr>
        <p:spPr bwMode="auto">
          <a:xfrm>
            <a:off x="7325938" y="3293971"/>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21" name="Rectangle 171">
            <a:extLst>
              <a:ext uri="{FF2B5EF4-FFF2-40B4-BE49-F238E27FC236}">
                <a16:creationId xmlns:a16="http://schemas.microsoft.com/office/drawing/2014/main" id="{71BF55A3-85DF-2E8C-32F0-B964914E1E60}"/>
              </a:ext>
              <a:ext uri="{C183D7F6-B498-43B3-948B-1728B52AA6E4}">
                <adec:decorative xmlns:adec="http://schemas.microsoft.com/office/drawing/2017/decorative" val="1"/>
              </a:ext>
            </a:extLst>
          </p:cNvPr>
          <p:cNvSpPr>
            <a:spLocks noChangeArrowheads="1"/>
          </p:cNvSpPr>
          <p:nvPr/>
        </p:nvSpPr>
        <p:spPr bwMode="auto">
          <a:xfrm>
            <a:off x="7418013" y="3293971"/>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22" name="Rectangle 172">
            <a:extLst>
              <a:ext uri="{FF2B5EF4-FFF2-40B4-BE49-F238E27FC236}">
                <a16:creationId xmlns:a16="http://schemas.microsoft.com/office/drawing/2014/main" id="{0B0733D2-6C9F-9E74-4465-3936D8DACAA7}"/>
              </a:ext>
              <a:ext uri="{C183D7F6-B498-43B3-948B-1728B52AA6E4}">
                <adec:decorative xmlns:adec="http://schemas.microsoft.com/office/drawing/2017/decorative" val="1"/>
              </a:ext>
            </a:extLst>
          </p:cNvPr>
          <p:cNvSpPr>
            <a:spLocks noChangeArrowheads="1"/>
          </p:cNvSpPr>
          <p:nvPr/>
        </p:nvSpPr>
        <p:spPr bwMode="auto">
          <a:xfrm>
            <a:off x="7510088" y="3293971"/>
            <a:ext cx="76200"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23" name="Rectangle 173">
            <a:extLst>
              <a:ext uri="{FF2B5EF4-FFF2-40B4-BE49-F238E27FC236}">
                <a16:creationId xmlns:a16="http://schemas.microsoft.com/office/drawing/2014/main" id="{E3B806FA-CFE3-D5C3-BF35-D3470B13D8D4}"/>
              </a:ext>
              <a:ext uri="{C183D7F6-B498-43B3-948B-1728B52AA6E4}">
                <adec:decorative xmlns:adec="http://schemas.microsoft.com/office/drawing/2017/decorative" val="1"/>
              </a:ext>
            </a:extLst>
          </p:cNvPr>
          <p:cNvSpPr>
            <a:spLocks noChangeArrowheads="1"/>
          </p:cNvSpPr>
          <p:nvPr/>
        </p:nvSpPr>
        <p:spPr bwMode="auto">
          <a:xfrm>
            <a:off x="7598988" y="3293971"/>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24" name="Rectangle 174">
            <a:extLst>
              <a:ext uri="{FF2B5EF4-FFF2-40B4-BE49-F238E27FC236}">
                <a16:creationId xmlns:a16="http://schemas.microsoft.com/office/drawing/2014/main" id="{446A1999-5E34-5011-2BD1-E5C2F8C3475A}"/>
              </a:ext>
              <a:ext uri="{C183D7F6-B498-43B3-948B-1728B52AA6E4}">
                <adec:decorative xmlns:adec="http://schemas.microsoft.com/office/drawing/2017/decorative" val="1"/>
              </a:ext>
            </a:extLst>
          </p:cNvPr>
          <p:cNvSpPr>
            <a:spLocks noChangeArrowheads="1"/>
          </p:cNvSpPr>
          <p:nvPr/>
        </p:nvSpPr>
        <p:spPr bwMode="auto">
          <a:xfrm>
            <a:off x="7691063" y="3293971"/>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25" name="Rectangle 175">
            <a:extLst>
              <a:ext uri="{FF2B5EF4-FFF2-40B4-BE49-F238E27FC236}">
                <a16:creationId xmlns:a16="http://schemas.microsoft.com/office/drawing/2014/main" id="{0BC755D1-3176-F191-0E63-2A8CE4B8792A}"/>
              </a:ext>
              <a:ext uri="{C183D7F6-B498-43B3-948B-1728B52AA6E4}">
                <adec:decorative xmlns:adec="http://schemas.microsoft.com/office/drawing/2017/decorative" val="1"/>
              </a:ext>
            </a:extLst>
          </p:cNvPr>
          <p:cNvSpPr>
            <a:spLocks noChangeArrowheads="1"/>
          </p:cNvSpPr>
          <p:nvPr/>
        </p:nvSpPr>
        <p:spPr bwMode="auto">
          <a:xfrm>
            <a:off x="7783138" y="3293971"/>
            <a:ext cx="76200"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26" name="Rectangle 176">
            <a:extLst>
              <a:ext uri="{FF2B5EF4-FFF2-40B4-BE49-F238E27FC236}">
                <a16:creationId xmlns:a16="http://schemas.microsoft.com/office/drawing/2014/main" id="{DD43075F-A707-436C-CC88-EA68008F4952}"/>
              </a:ext>
              <a:ext uri="{C183D7F6-B498-43B3-948B-1728B52AA6E4}">
                <adec:decorative xmlns:adec="http://schemas.microsoft.com/office/drawing/2017/decorative" val="1"/>
              </a:ext>
            </a:extLst>
          </p:cNvPr>
          <p:cNvSpPr>
            <a:spLocks noChangeArrowheads="1"/>
          </p:cNvSpPr>
          <p:nvPr/>
        </p:nvSpPr>
        <p:spPr bwMode="auto">
          <a:xfrm>
            <a:off x="7872038" y="3293971"/>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27" name="Rectangle 177">
            <a:extLst>
              <a:ext uri="{FF2B5EF4-FFF2-40B4-BE49-F238E27FC236}">
                <a16:creationId xmlns:a16="http://schemas.microsoft.com/office/drawing/2014/main" id="{0FE84256-A103-8108-F0D5-8062694956E5}"/>
              </a:ext>
              <a:ext uri="{C183D7F6-B498-43B3-948B-1728B52AA6E4}">
                <adec:decorative xmlns:adec="http://schemas.microsoft.com/office/drawing/2017/decorative" val="1"/>
              </a:ext>
            </a:extLst>
          </p:cNvPr>
          <p:cNvSpPr>
            <a:spLocks noChangeArrowheads="1"/>
          </p:cNvSpPr>
          <p:nvPr/>
        </p:nvSpPr>
        <p:spPr bwMode="auto">
          <a:xfrm>
            <a:off x="7964113" y="3293971"/>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28" name="Rectangle 178">
            <a:extLst>
              <a:ext uri="{FF2B5EF4-FFF2-40B4-BE49-F238E27FC236}">
                <a16:creationId xmlns:a16="http://schemas.microsoft.com/office/drawing/2014/main" id="{7C479FBC-8C4D-CA6B-15F3-FFB4AACBEDDC}"/>
              </a:ext>
              <a:ext uri="{C183D7F6-B498-43B3-948B-1728B52AA6E4}">
                <adec:decorative xmlns:adec="http://schemas.microsoft.com/office/drawing/2017/decorative" val="1"/>
              </a:ext>
            </a:extLst>
          </p:cNvPr>
          <p:cNvSpPr>
            <a:spLocks noChangeArrowheads="1"/>
          </p:cNvSpPr>
          <p:nvPr/>
        </p:nvSpPr>
        <p:spPr bwMode="auto">
          <a:xfrm>
            <a:off x="8056188" y="3293971"/>
            <a:ext cx="76200"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29" name="Rectangle 179">
            <a:extLst>
              <a:ext uri="{FF2B5EF4-FFF2-40B4-BE49-F238E27FC236}">
                <a16:creationId xmlns:a16="http://schemas.microsoft.com/office/drawing/2014/main" id="{30971854-E484-D192-7331-523B9AFBF7F1}"/>
              </a:ext>
              <a:ext uri="{C183D7F6-B498-43B3-948B-1728B52AA6E4}">
                <adec:decorative xmlns:adec="http://schemas.microsoft.com/office/drawing/2017/decorative" val="1"/>
              </a:ext>
            </a:extLst>
          </p:cNvPr>
          <p:cNvSpPr>
            <a:spLocks noChangeArrowheads="1"/>
          </p:cNvSpPr>
          <p:nvPr/>
        </p:nvSpPr>
        <p:spPr bwMode="auto">
          <a:xfrm>
            <a:off x="8145088" y="3293971"/>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30" name="Rectangle 180">
            <a:extLst>
              <a:ext uri="{FF2B5EF4-FFF2-40B4-BE49-F238E27FC236}">
                <a16:creationId xmlns:a16="http://schemas.microsoft.com/office/drawing/2014/main" id="{88C00D73-5B95-CCD7-2036-0234094374F2}"/>
              </a:ext>
              <a:ext uri="{C183D7F6-B498-43B3-948B-1728B52AA6E4}">
                <adec:decorative xmlns:adec="http://schemas.microsoft.com/office/drawing/2017/decorative" val="1"/>
              </a:ext>
            </a:extLst>
          </p:cNvPr>
          <p:cNvSpPr>
            <a:spLocks noChangeArrowheads="1"/>
          </p:cNvSpPr>
          <p:nvPr/>
        </p:nvSpPr>
        <p:spPr bwMode="auto">
          <a:xfrm>
            <a:off x="8237163" y="3293971"/>
            <a:ext cx="79375"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31" name="Rectangle 181">
            <a:extLst>
              <a:ext uri="{FF2B5EF4-FFF2-40B4-BE49-F238E27FC236}">
                <a16:creationId xmlns:a16="http://schemas.microsoft.com/office/drawing/2014/main" id="{4ABC3234-8D1D-123F-A8D3-E91C68809E19}"/>
              </a:ext>
              <a:ext uri="{C183D7F6-B498-43B3-948B-1728B52AA6E4}">
                <adec:decorative xmlns:adec="http://schemas.microsoft.com/office/drawing/2017/decorative" val="1"/>
              </a:ext>
            </a:extLst>
          </p:cNvPr>
          <p:cNvSpPr>
            <a:spLocks noChangeArrowheads="1"/>
          </p:cNvSpPr>
          <p:nvPr/>
        </p:nvSpPr>
        <p:spPr bwMode="auto">
          <a:xfrm>
            <a:off x="8329238" y="3293971"/>
            <a:ext cx="76200"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32" name="Rectangle 182">
            <a:extLst>
              <a:ext uri="{FF2B5EF4-FFF2-40B4-BE49-F238E27FC236}">
                <a16:creationId xmlns:a16="http://schemas.microsoft.com/office/drawing/2014/main" id="{90C3828D-9C54-3A29-C20B-1B19B74D46BF}"/>
              </a:ext>
              <a:ext uri="{C183D7F6-B498-43B3-948B-1728B52AA6E4}">
                <adec:decorative xmlns:adec="http://schemas.microsoft.com/office/drawing/2017/decorative" val="1"/>
              </a:ext>
            </a:extLst>
          </p:cNvPr>
          <p:cNvSpPr>
            <a:spLocks noChangeArrowheads="1"/>
          </p:cNvSpPr>
          <p:nvPr/>
        </p:nvSpPr>
        <p:spPr bwMode="auto">
          <a:xfrm>
            <a:off x="8418138" y="3293971"/>
            <a:ext cx="79375"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33" name="Rectangle 183">
            <a:extLst>
              <a:ext uri="{FF2B5EF4-FFF2-40B4-BE49-F238E27FC236}">
                <a16:creationId xmlns:a16="http://schemas.microsoft.com/office/drawing/2014/main" id="{9C0438A3-EDF5-EACD-3F75-86CFD2238551}"/>
              </a:ext>
              <a:ext uri="{C183D7F6-B498-43B3-948B-1728B52AA6E4}">
                <adec:decorative xmlns:adec="http://schemas.microsoft.com/office/drawing/2017/decorative" val="1"/>
              </a:ext>
            </a:extLst>
          </p:cNvPr>
          <p:cNvSpPr>
            <a:spLocks noChangeArrowheads="1"/>
          </p:cNvSpPr>
          <p:nvPr/>
        </p:nvSpPr>
        <p:spPr bwMode="auto">
          <a:xfrm>
            <a:off x="8510213" y="3293971"/>
            <a:ext cx="79375"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34" name="CasellaDiTesto 33">
            <a:extLst>
              <a:ext uri="{FF2B5EF4-FFF2-40B4-BE49-F238E27FC236}">
                <a16:creationId xmlns:a16="http://schemas.microsoft.com/office/drawing/2014/main" id="{393023C3-3683-6E65-FD65-3660129375BE}"/>
              </a:ext>
            </a:extLst>
          </p:cNvPr>
          <p:cNvSpPr txBox="1"/>
          <p:nvPr/>
        </p:nvSpPr>
        <p:spPr>
          <a:xfrm flipH="1">
            <a:off x="6916363" y="3313772"/>
            <a:ext cx="1339849" cy="307777"/>
          </a:xfrm>
          <a:prstGeom prst="rect">
            <a:avLst/>
          </a:prstGeom>
          <a:noFill/>
        </p:spPr>
        <p:txBody>
          <a:bodyPr wrap="square" rtlCol="0">
            <a:spAutoFit/>
          </a:bodyPr>
          <a:lstStyle/>
          <a:p>
            <a:pPr algn="ctr"/>
            <a:r>
              <a:rPr lang="it-IT" b="1" dirty="0">
                <a:solidFill>
                  <a:schemeClr val="tx1"/>
                </a:solidFill>
                <a:latin typeface="+mj-lt"/>
              </a:rPr>
              <a:t>REGULATION</a:t>
            </a:r>
          </a:p>
        </p:txBody>
      </p:sp>
    </p:spTree>
    <p:extLst>
      <p:ext uri="{BB962C8B-B14F-4D97-AF65-F5344CB8AC3E}">
        <p14:creationId xmlns:p14="http://schemas.microsoft.com/office/powerpoint/2010/main" val="485505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AAA82684-4BB6-411C-8329-15D7D6941A9A}"/>
              </a:ext>
            </a:extLst>
          </p:cNvPr>
          <p:cNvSpPr/>
          <p:nvPr/>
        </p:nvSpPr>
        <p:spPr>
          <a:xfrm>
            <a:off x="296889" y="4647088"/>
            <a:ext cx="8550221" cy="369332"/>
          </a:xfrm>
          <a:prstGeom prst="rect">
            <a:avLst/>
          </a:prstGeom>
        </p:spPr>
        <p:txBody>
          <a:bodyPr wrap="square">
            <a:spAutoFit/>
          </a:bodyPr>
          <a:lstStyle/>
          <a:p>
            <a:r>
              <a:rPr lang="it-IT" sz="900" i="1" dirty="0" err="1"/>
              <a:t>Modified</a:t>
            </a:r>
            <a:r>
              <a:rPr lang="it-IT" sz="900" i="1" dirty="0"/>
              <a:t>, from: Toth F: Non solo Bismarck contro Beveridge: sette modelli di sistema sanitario, Rivista Italiana di Politiche Pubbliche, 2;2016. Citato in: Il Servizio sanitario nazionale non è più una “cosa” scontata di Filippo Palumbo. Quotidiano Sanità 08.05.2023. </a:t>
            </a:r>
          </a:p>
        </p:txBody>
      </p:sp>
      <p:graphicFrame>
        <p:nvGraphicFramePr>
          <p:cNvPr id="2" name="Tabella 1">
            <a:extLst>
              <a:ext uri="{FF2B5EF4-FFF2-40B4-BE49-F238E27FC236}">
                <a16:creationId xmlns:a16="http://schemas.microsoft.com/office/drawing/2014/main" id="{870E9269-6B3B-46AD-87CA-C57AAD14791B}"/>
              </a:ext>
            </a:extLst>
          </p:cNvPr>
          <p:cNvGraphicFramePr>
            <a:graphicFrameLocks noGrp="1"/>
          </p:cNvGraphicFramePr>
          <p:nvPr>
            <p:extLst>
              <p:ext uri="{D42A27DB-BD31-4B8C-83A1-F6EECF244321}">
                <p14:modId xmlns:p14="http://schemas.microsoft.com/office/powerpoint/2010/main" val="3263132971"/>
              </p:ext>
            </p:extLst>
          </p:nvPr>
        </p:nvGraphicFramePr>
        <p:xfrm>
          <a:off x="289693" y="797720"/>
          <a:ext cx="8550221" cy="3464560"/>
        </p:xfrm>
        <a:graphic>
          <a:graphicData uri="http://schemas.openxmlformats.org/drawingml/2006/table">
            <a:tbl>
              <a:tblPr>
                <a:tableStyleId>{5C22544A-7EE6-4342-B048-85BDC9FD1C3A}</a:tableStyleId>
              </a:tblPr>
              <a:tblGrid>
                <a:gridCol w="199264">
                  <a:extLst>
                    <a:ext uri="{9D8B030D-6E8A-4147-A177-3AD203B41FA5}">
                      <a16:colId xmlns:a16="http://schemas.microsoft.com/office/drawing/2014/main" val="422444719"/>
                    </a:ext>
                  </a:extLst>
                </a:gridCol>
                <a:gridCol w="3242563">
                  <a:extLst>
                    <a:ext uri="{9D8B030D-6E8A-4147-A177-3AD203B41FA5}">
                      <a16:colId xmlns:a16="http://schemas.microsoft.com/office/drawing/2014/main" val="939022395"/>
                    </a:ext>
                  </a:extLst>
                </a:gridCol>
                <a:gridCol w="2717047">
                  <a:extLst>
                    <a:ext uri="{9D8B030D-6E8A-4147-A177-3AD203B41FA5}">
                      <a16:colId xmlns:a16="http://schemas.microsoft.com/office/drawing/2014/main" val="2985758523"/>
                    </a:ext>
                  </a:extLst>
                </a:gridCol>
                <a:gridCol w="2391347">
                  <a:extLst>
                    <a:ext uri="{9D8B030D-6E8A-4147-A177-3AD203B41FA5}">
                      <a16:colId xmlns:a16="http://schemas.microsoft.com/office/drawing/2014/main" val="2705810511"/>
                    </a:ext>
                  </a:extLst>
                </a:gridCol>
              </a:tblGrid>
              <a:tr h="184150">
                <a:tc>
                  <a:txBody>
                    <a:bodyPr/>
                    <a:lstStyle/>
                    <a:p>
                      <a:pPr algn="l" fontAlgn="t"/>
                      <a:endParaRPr lang="it-IT" sz="1600" b="1" i="0" u="none" strike="noStrike" dirty="0">
                        <a:solidFill>
                          <a:srgbClr val="000000"/>
                        </a:solidFill>
                        <a:effectLst/>
                        <a:latin typeface="+mn-lt"/>
                      </a:endParaRPr>
                    </a:p>
                  </a:txBody>
                  <a:tcPr marL="6350" marR="6350" marT="6350" marB="0">
                    <a:solidFill>
                      <a:srgbClr val="FFC000"/>
                    </a:solidFill>
                  </a:tcPr>
                </a:tc>
                <a:tc>
                  <a:txBody>
                    <a:bodyPr/>
                    <a:lstStyle/>
                    <a:p>
                      <a:pPr algn="l" fontAlgn="t"/>
                      <a:r>
                        <a:rPr lang="it-IT" sz="1600" b="1" u="none" strike="noStrike" kern="1200" dirty="0">
                          <a:solidFill>
                            <a:schemeClr val="dk1"/>
                          </a:solidFill>
                          <a:effectLst/>
                          <a:latin typeface="+mn-lt"/>
                          <a:ea typeface="+mn-ea"/>
                          <a:cs typeface="+mn-cs"/>
                        </a:rPr>
                        <a:t>7 Healthcare System Models</a:t>
                      </a:r>
                    </a:p>
                  </a:txBody>
                  <a:tcPr marL="6350" marR="6350" marT="6350" marB="0">
                    <a:solidFill>
                      <a:srgbClr val="FFC000"/>
                    </a:solidFill>
                  </a:tcPr>
                </a:tc>
                <a:tc>
                  <a:txBody>
                    <a:bodyPr/>
                    <a:lstStyle/>
                    <a:p>
                      <a:pPr algn="l" fontAlgn="t"/>
                      <a:r>
                        <a:rPr lang="it-IT" sz="1600" b="1" u="none" strike="noStrike" dirty="0" err="1">
                          <a:effectLst/>
                          <a:latin typeface="+mn-lt"/>
                        </a:rPr>
                        <a:t>Prevailing</a:t>
                      </a:r>
                      <a:r>
                        <a:rPr lang="it-IT" sz="1600" b="1" u="none" strike="noStrike" dirty="0">
                          <a:effectLst/>
                          <a:latin typeface="+mn-lt"/>
                        </a:rPr>
                        <a:t> Mode</a:t>
                      </a:r>
                      <a:endParaRPr lang="it-IT" sz="1600" b="1" i="0" u="none" strike="noStrike" dirty="0">
                        <a:solidFill>
                          <a:srgbClr val="000000"/>
                        </a:solidFill>
                        <a:effectLst/>
                        <a:latin typeface="+mn-lt"/>
                      </a:endParaRPr>
                    </a:p>
                  </a:txBody>
                  <a:tcPr marL="6350" marR="6350" marT="6350" marB="0">
                    <a:solidFill>
                      <a:srgbClr val="FFC000"/>
                    </a:solidFill>
                  </a:tcPr>
                </a:tc>
                <a:tc>
                  <a:txBody>
                    <a:bodyPr/>
                    <a:lstStyle/>
                    <a:p>
                      <a:pPr algn="l" fontAlgn="t"/>
                      <a:r>
                        <a:rPr lang="it-IT" sz="1600" b="1" u="none" strike="noStrike" dirty="0" err="1">
                          <a:effectLst/>
                          <a:latin typeface="+mn-lt"/>
                        </a:rPr>
                        <a:t>Add-on</a:t>
                      </a:r>
                      <a:r>
                        <a:rPr lang="it-IT" sz="1600" b="1" u="none" strike="noStrike" dirty="0">
                          <a:effectLst/>
                          <a:latin typeface="+mn-lt"/>
                        </a:rPr>
                        <a:t> Mode</a:t>
                      </a:r>
                      <a:endParaRPr lang="it-IT" sz="1600" b="1" i="0" u="none" strike="noStrike" dirty="0">
                        <a:solidFill>
                          <a:srgbClr val="000000"/>
                        </a:solidFill>
                        <a:effectLst/>
                        <a:latin typeface="+mn-lt"/>
                      </a:endParaRPr>
                    </a:p>
                  </a:txBody>
                  <a:tcPr marL="6350" marR="6350" marT="6350" marB="0">
                    <a:solidFill>
                      <a:srgbClr val="FFC000"/>
                    </a:solidFill>
                  </a:tcPr>
                </a:tc>
                <a:extLst>
                  <a:ext uri="{0D108BD9-81ED-4DB2-BD59-A6C34878D82A}">
                    <a16:rowId xmlns:a16="http://schemas.microsoft.com/office/drawing/2014/main" val="2509864058"/>
                  </a:ext>
                </a:extLst>
              </a:tr>
              <a:tr h="184150">
                <a:tc>
                  <a:txBody>
                    <a:bodyPr/>
                    <a:lstStyle/>
                    <a:p>
                      <a:pPr algn="l" fontAlgn="t"/>
                      <a:r>
                        <a:rPr lang="it-IT" sz="1600" b="1" u="none" strike="noStrike" dirty="0">
                          <a:effectLst/>
                          <a:latin typeface="+mn-lt"/>
                        </a:rPr>
                        <a:t>1</a:t>
                      </a:r>
                      <a:endParaRPr lang="it-IT" sz="1600" b="1" i="0" u="none" strike="noStrike" dirty="0">
                        <a:solidFill>
                          <a:srgbClr val="000000"/>
                        </a:solidFill>
                        <a:effectLst/>
                        <a:latin typeface="+mn-lt"/>
                      </a:endParaRPr>
                    </a:p>
                  </a:txBody>
                  <a:tcPr marL="6350" marR="6350" marT="6350" marB="0"/>
                </a:tc>
                <a:tc>
                  <a:txBody>
                    <a:bodyPr/>
                    <a:lstStyle/>
                    <a:p>
                      <a:pPr algn="l" fontAlgn="t"/>
                      <a:r>
                        <a:rPr lang="it-IT" sz="1600" u="none" strike="noStrike" dirty="0">
                          <a:effectLst/>
                          <a:latin typeface="+mn-lt"/>
                        </a:rPr>
                        <a:t>Direct or </a:t>
                      </a:r>
                      <a:r>
                        <a:rPr lang="it-IT" sz="1600" u="none" strike="noStrike" dirty="0" err="1">
                          <a:effectLst/>
                          <a:latin typeface="+mn-lt"/>
                        </a:rPr>
                        <a:t>simple</a:t>
                      </a:r>
                      <a:r>
                        <a:rPr lang="it-IT" sz="1600" u="none" strike="noStrike" dirty="0">
                          <a:effectLst/>
                          <a:latin typeface="+mn-lt"/>
                        </a:rPr>
                        <a:t> market</a:t>
                      </a:r>
                      <a:endParaRPr lang="it-IT" sz="1600" b="0" i="0" u="none" strike="noStrike" dirty="0">
                        <a:solidFill>
                          <a:srgbClr val="000000"/>
                        </a:solidFill>
                        <a:effectLst/>
                        <a:latin typeface="+mn-lt"/>
                      </a:endParaRPr>
                    </a:p>
                  </a:txBody>
                  <a:tcPr marL="6350" marR="6350" marT="6350" marB="0"/>
                </a:tc>
                <a:tc>
                  <a:txBody>
                    <a:bodyPr/>
                    <a:lstStyle/>
                    <a:p>
                      <a:pPr algn="l" fontAlgn="t"/>
                      <a:endParaRPr lang="it-IT" sz="1600" b="0" i="0" u="none" strike="noStrike">
                        <a:solidFill>
                          <a:srgbClr val="000000"/>
                        </a:solidFill>
                        <a:effectLst/>
                        <a:latin typeface="+mn-lt"/>
                      </a:endParaRPr>
                    </a:p>
                  </a:txBody>
                  <a:tcPr marL="6350" marR="6350" marT="6350" marB="0"/>
                </a:tc>
                <a:tc>
                  <a:txBody>
                    <a:bodyPr/>
                    <a:lstStyle/>
                    <a:p>
                      <a:pPr algn="l" fontAlgn="t"/>
                      <a:r>
                        <a:rPr lang="it-IT" sz="1600" u="none" strike="noStrike" dirty="0" err="1">
                          <a:effectLst/>
                          <a:latin typeface="+mn-lt"/>
                        </a:rPr>
                        <a:t>All</a:t>
                      </a:r>
                      <a:r>
                        <a:rPr lang="it-IT" sz="1600" u="none" strike="noStrike" dirty="0">
                          <a:effectLst/>
                          <a:latin typeface="+mn-lt"/>
                        </a:rPr>
                        <a:t> countries</a:t>
                      </a:r>
                      <a:endParaRPr lang="it-IT" sz="1600" b="0" i="0" u="none" strike="noStrike" dirty="0">
                        <a:solidFill>
                          <a:srgbClr val="000000"/>
                        </a:solidFill>
                        <a:effectLst/>
                        <a:latin typeface="+mn-lt"/>
                      </a:endParaRPr>
                    </a:p>
                  </a:txBody>
                  <a:tcPr marL="6350" marR="6350" marT="6350" marB="0"/>
                </a:tc>
                <a:extLst>
                  <a:ext uri="{0D108BD9-81ED-4DB2-BD59-A6C34878D82A}">
                    <a16:rowId xmlns:a16="http://schemas.microsoft.com/office/drawing/2014/main" val="1464279700"/>
                  </a:ext>
                </a:extLst>
              </a:tr>
              <a:tr h="184150">
                <a:tc>
                  <a:txBody>
                    <a:bodyPr/>
                    <a:lstStyle/>
                    <a:p>
                      <a:pPr algn="l" fontAlgn="t"/>
                      <a:r>
                        <a:rPr lang="it-IT" sz="1600" b="1" u="none" strike="noStrike" dirty="0">
                          <a:effectLst/>
                          <a:latin typeface="+mn-lt"/>
                        </a:rPr>
                        <a:t>2</a:t>
                      </a:r>
                      <a:endParaRPr lang="it-IT" sz="1600" b="1" i="0" u="none" strike="noStrike" dirty="0">
                        <a:solidFill>
                          <a:srgbClr val="000000"/>
                        </a:solidFill>
                        <a:effectLst/>
                        <a:latin typeface="+mn-lt"/>
                      </a:endParaRPr>
                    </a:p>
                  </a:txBody>
                  <a:tcPr marL="6350" marR="6350" marT="6350" marB="0"/>
                </a:tc>
                <a:tc>
                  <a:txBody>
                    <a:bodyPr/>
                    <a:lstStyle/>
                    <a:p>
                      <a:pPr algn="l" fontAlgn="t"/>
                      <a:r>
                        <a:rPr lang="it-IT" sz="1600" u="none" strike="noStrike" dirty="0" err="1">
                          <a:effectLst/>
                          <a:latin typeface="+mn-lt"/>
                        </a:rPr>
                        <a:t>Voluntary</a:t>
                      </a:r>
                      <a:r>
                        <a:rPr lang="it-IT" sz="1600" u="none" strike="noStrike" dirty="0">
                          <a:effectLst/>
                          <a:latin typeface="+mn-lt"/>
                        </a:rPr>
                        <a:t> insurance</a:t>
                      </a:r>
                      <a:endParaRPr lang="it-IT" sz="1600" b="0" i="0" u="none" strike="noStrike" dirty="0">
                        <a:solidFill>
                          <a:srgbClr val="000000"/>
                        </a:solidFill>
                        <a:effectLst/>
                        <a:latin typeface="+mn-lt"/>
                      </a:endParaRPr>
                    </a:p>
                  </a:txBody>
                  <a:tcPr marL="6350" marR="6350" marT="6350" marB="0"/>
                </a:tc>
                <a:tc>
                  <a:txBody>
                    <a:bodyPr/>
                    <a:lstStyle/>
                    <a:p>
                      <a:pPr algn="l" fontAlgn="t"/>
                      <a:endParaRPr lang="it-IT" sz="1600" b="0" i="0" u="none" strike="noStrike">
                        <a:solidFill>
                          <a:srgbClr val="000000"/>
                        </a:solidFill>
                        <a:effectLst/>
                        <a:latin typeface="+mn-lt"/>
                      </a:endParaRPr>
                    </a:p>
                  </a:txBody>
                  <a:tcPr marL="6350" marR="6350" marT="6350" marB="0"/>
                </a:tc>
                <a:tc>
                  <a:txBody>
                    <a:bodyPr/>
                    <a:lstStyle/>
                    <a:p>
                      <a:pPr algn="l" fontAlgn="t"/>
                      <a:r>
                        <a:rPr lang="it-IT" sz="1600" u="none" strike="noStrike" dirty="0" err="1">
                          <a:effectLst/>
                          <a:latin typeface="+mn-lt"/>
                        </a:rPr>
                        <a:t>All</a:t>
                      </a:r>
                      <a:r>
                        <a:rPr lang="it-IT" sz="1600" u="none" strike="noStrike" dirty="0">
                          <a:effectLst/>
                          <a:latin typeface="+mn-lt"/>
                        </a:rPr>
                        <a:t> countries</a:t>
                      </a:r>
                      <a:endParaRPr lang="it-IT" sz="1600" b="0" i="0" u="none" strike="noStrike" dirty="0">
                        <a:solidFill>
                          <a:srgbClr val="000000"/>
                        </a:solidFill>
                        <a:effectLst/>
                        <a:latin typeface="+mn-lt"/>
                      </a:endParaRPr>
                    </a:p>
                  </a:txBody>
                  <a:tcPr marL="6350" marR="6350" marT="6350" marB="0"/>
                </a:tc>
                <a:extLst>
                  <a:ext uri="{0D108BD9-81ED-4DB2-BD59-A6C34878D82A}">
                    <a16:rowId xmlns:a16="http://schemas.microsoft.com/office/drawing/2014/main" val="593114955"/>
                  </a:ext>
                </a:extLst>
              </a:tr>
              <a:tr h="552450">
                <a:tc>
                  <a:txBody>
                    <a:bodyPr/>
                    <a:lstStyle/>
                    <a:p>
                      <a:pPr algn="l" fontAlgn="t"/>
                      <a:r>
                        <a:rPr lang="it-IT" sz="1600" b="1" u="none" strike="noStrike" dirty="0">
                          <a:effectLst/>
                          <a:latin typeface="+mn-lt"/>
                        </a:rPr>
                        <a:t>3</a:t>
                      </a:r>
                      <a:endParaRPr lang="it-IT" sz="1600" b="1" i="0" u="none" strike="noStrike" dirty="0">
                        <a:solidFill>
                          <a:srgbClr val="000000"/>
                        </a:solidFill>
                        <a:effectLst/>
                        <a:latin typeface="+mn-lt"/>
                      </a:endParaRPr>
                    </a:p>
                  </a:txBody>
                  <a:tcPr marL="6350" marR="6350" marT="6350" marB="0"/>
                </a:tc>
                <a:tc>
                  <a:txBody>
                    <a:bodyPr/>
                    <a:lstStyle/>
                    <a:p>
                      <a:pPr algn="l" fontAlgn="t"/>
                      <a:r>
                        <a:rPr lang="it-IT" sz="1600" u="none" strike="noStrike" dirty="0">
                          <a:effectLst/>
                          <a:latin typeface="+mn-lt"/>
                        </a:rPr>
                        <a:t>Social </a:t>
                      </a:r>
                      <a:r>
                        <a:rPr lang="it-IT" sz="1600" u="none" strike="noStrike" dirty="0" err="1">
                          <a:effectLst/>
                          <a:latin typeface="+mn-lt"/>
                        </a:rPr>
                        <a:t>sickness</a:t>
                      </a:r>
                      <a:r>
                        <a:rPr lang="it-IT" sz="1600" u="none" strike="noStrike" dirty="0">
                          <a:effectLst/>
                          <a:latin typeface="+mn-lt"/>
                        </a:rPr>
                        <a:t> insurance</a:t>
                      </a:r>
                      <a:endParaRPr lang="it-IT" sz="1600" b="0" i="0" u="none" strike="noStrike" dirty="0">
                        <a:solidFill>
                          <a:srgbClr val="000000"/>
                        </a:solidFill>
                        <a:effectLst/>
                        <a:latin typeface="+mn-lt"/>
                      </a:endParaRPr>
                    </a:p>
                  </a:txBody>
                  <a:tcPr marL="6350" marR="6350" marT="6350" marB="0"/>
                </a:tc>
                <a:tc>
                  <a:txBody>
                    <a:bodyPr/>
                    <a:lstStyle/>
                    <a:p>
                      <a:pPr algn="l" fontAlgn="t"/>
                      <a:r>
                        <a:rPr lang="it-IT" sz="1600" u="none" strike="noStrike" dirty="0">
                          <a:effectLst/>
                          <a:latin typeface="+mn-lt"/>
                        </a:rPr>
                        <a:t>Austria, </a:t>
                      </a:r>
                      <a:r>
                        <a:rPr lang="it-IT" sz="1600" u="none" strike="noStrike" dirty="0" err="1">
                          <a:effectLst/>
                          <a:latin typeface="+mn-lt"/>
                        </a:rPr>
                        <a:t>Belgium</a:t>
                      </a:r>
                      <a:r>
                        <a:rPr lang="it-IT" sz="1600" u="none" strike="noStrike" dirty="0">
                          <a:effectLst/>
                          <a:latin typeface="+mn-lt"/>
                        </a:rPr>
                        <a:t>, France, Germany, Luxembourg, </a:t>
                      </a:r>
                      <a:r>
                        <a:rPr lang="it-IT" sz="1600" u="none" strike="noStrike" dirty="0" err="1">
                          <a:effectLst/>
                          <a:latin typeface="+mn-lt"/>
                        </a:rPr>
                        <a:t>Turkey</a:t>
                      </a:r>
                      <a:r>
                        <a:rPr lang="it-IT" sz="1600" u="none" strike="noStrike" dirty="0">
                          <a:effectLst/>
                          <a:latin typeface="+mn-lt"/>
                        </a:rPr>
                        <a:t> - Japan</a:t>
                      </a:r>
                      <a:endParaRPr lang="it-IT" sz="1600" b="0" i="0" u="none" strike="noStrike" dirty="0">
                        <a:solidFill>
                          <a:srgbClr val="000000"/>
                        </a:solidFill>
                        <a:effectLst/>
                        <a:latin typeface="+mn-lt"/>
                      </a:endParaRPr>
                    </a:p>
                  </a:txBody>
                  <a:tcPr marL="6350" marR="6350" marT="6350" marB="0"/>
                </a:tc>
                <a:tc>
                  <a:txBody>
                    <a:bodyPr/>
                    <a:lstStyle/>
                    <a:p>
                      <a:pPr algn="l" fontAlgn="t"/>
                      <a:r>
                        <a:rPr lang="it-IT" sz="1600" u="none" strike="noStrike" dirty="0">
                          <a:effectLst/>
                          <a:latin typeface="+mn-lt"/>
                        </a:rPr>
                        <a:t>Portugal, </a:t>
                      </a:r>
                      <a:r>
                        <a:rPr lang="it-IT" sz="1600" u="none" strike="noStrike" dirty="0" err="1">
                          <a:effectLst/>
                          <a:latin typeface="+mn-lt"/>
                        </a:rPr>
                        <a:t>Spain</a:t>
                      </a:r>
                      <a:endParaRPr lang="it-IT" sz="1600" b="0" i="0" u="none" strike="noStrike" dirty="0">
                        <a:solidFill>
                          <a:srgbClr val="000000"/>
                        </a:solidFill>
                        <a:effectLst/>
                        <a:latin typeface="+mn-lt"/>
                      </a:endParaRPr>
                    </a:p>
                  </a:txBody>
                  <a:tcPr marL="6350" marR="6350" marT="6350" marB="0"/>
                </a:tc>
                <a:extLst>
                  <a:ext uri="{0D108BD9-81ED-4DB2-BD59-A6C34878D82A}">
                    <a16:rowId xmlns:a16="http://schemas.microsoft.com/office/drawing/2014/main" val="50828270"/>
                  </a:ext>
                </a:extLst>
              </a:tr>
              <a:tr h="368300">
                <a:tc>
                  <a:txBody>
                    <a:bodyPr/>
                    <a:lstStyle/>
                    <a:p>
                      <a:pPr algn="l" fontAlgn="t"/>
                      <a:r>
                        <a:rPr lang="it-IT" sz="1600" b="1" u="none" strike="noStrike" dirty="0">
                          <a:effectLst/>
                          <a:latin typeface="+mn-lt"/>
                        </a:rPr>
                        <a:t>4</a:t>
                      </a:r>
                      <a:endParaRPr lang="it-IT" sz="1600" b="1" i="0" u="none" strike="noStrike" dirty="0">
                        <a:solidFill>
                          <a:srgbClr val="000000"/>
                        </a:solidFill>
                        <a:effectLst/>
                        <a:latin typeface="+mn-lt"/>
                      </a:endParaRPr>
                    </a:p>
                  </a:txBody>
                  <a:tcPr marL="6350" marR="6350" marT="6350" marB="0"/>
                </a:tc>
                <a:tc>
                  <a:txBody>
                    <a:bodyPr/>
                    <a:lstStyle/>
                    <a:p>
                      <a:pPr algn="l" fontAlgn="t"/>
                      <a:r>
                        <a:rPr lang="it-IT" sz="1600" u="none" strike="noStrike" dirty="0" err="1">
                          <a:effectLst/>
                          <a:latin typeface="+mn-lt"/>
                        </a:rPr>
                        <a:t>Residual</a:t>
                      </a:r>
                      <a:r>
                        <a:rPr lang="it-IT" sz="1600" u="none" strike="noStrike" dirty="0">
                          <a:effectLst/>
                          <a:latin typeface="+mn-lt"/>
                        </a:rPr>
                        <a:t> Programs</a:t>
                      </a:r>
                      <a:endParaRPr lang="it-IT" sz="1600" b="0" i="0" u="none" strike="noStrike" dirty="0">
                        <a:solidFill>
                          <a:srgbClr val="000000"/>
                        </a:solidFill>
                        <a:effectLst/>
                        <a:latin typeface="+mn-lt"/>
                      </a:endParaRPr>
                    </a:p>
                  </a:txBody>
                  <a:tcPr marL="6350" marR="6350" marT="6350" marB="0"/>
                </a:tc>
                <a:tc>
                  <a:txBody>
                    <a:bodyPr/>
                    <a:lstStyle/>
                    <a:p>
                      <a:pPr algn="l" fontAlgn="t"/>
                      <a:r>
                        <a:rPr lang="it-IT" sz="1600" u="none" strike="noStrike">
                          <a:effectLst/>
                          <a:latin typeface="+mn-lt"/>
                        </a:rPr>
                        <a:t>USA</a:t>
                      </a:r>
                      <a:endParaRPr lang="it-IT" sz="1600" b="0" i="0" u="none" strike="noStrike">
                        <a:solidFill>
                          <a:srgbClr val="000000"/>
                        </a:solidFill>
                        <a:effectLst/>
                        <a:latin typeface="+mn-lt"/>
                      </a:endParaRPr>
                    </a:p>
                  </a:txBody>
                  <a:tcPr marL="6350" marR="6350" marT="6350" marB="0"/>
                </a:tc>
                <a:tc>
                  <a:txBody>
                    <a:bodyPr/>
                    <a:lstStyle/>
                    <a:p>
                      <a:pPr algn="l" fontAlgn="t"/>
                      <a:r>
                        <a:rPr lang="en-US" sz="1600" u="none" strike="noStrike" dirty="0">
                          <a:effectLst/>
                          <a:latin typeface="+mn-lt"/>
                        </a:rPr>
                        <a:t>France, Germany, Netherlands, Turkey - Japan</a:t>
                      </a:r>
                      <a:endParaRPr lang="it-IT" sz="1600" b="0" i="0" u="none" strike="noStrike" dirty="0">
                        <a:solidFill>
                          <a:srgbClr val="000000"/>
                        </a:solidFill>
                        <a:effectLst/>
                        <a:latin typeface="+mn-lt"/>
                      </a:endParaRPr>
                    </a:p>
                  </a:txBody>
                  <a:tcPr marL="6350" marR="6350" marT="6350" marB="0"/>
                </a:tc>
                <a:extLst>
                  <a:ext uri="{0D108BD9-81ED-4DB2-BD59-A6C34878D82A}">
                    <a16:rowId xmlns:a16="http://schemas.microsoft.com/office/drawing/2014/main" val="4146489191"/>
                  </a:ext>
                </a:extLst>
              </a:tr>
              <a:tr h="184150">
                <a:tc>
                  <a:txBody>
                    <a:bodyPr/>
                    <a:lstStyle/>
                    <a:p>
                      <a:pPr algn="l" fontAlgn="t"/>
                      <a:r>
                        <a:rPr lang="it-IT" sz="1600" b="1" u="none" strike="noStrike" dirty="0">
                          <a:effectLst/>
                          <a:latin typeface="+mn-lt"/>
                        </a:rPr>
                        <a:t>5</a:t>
                      </a:r>
                      <a:endParaRPr lang="it-IT" sz="1600" b="1" i="0" u="none" strike="noStrike" dirty="0">
                        <a:solidFill>
                          <a:srgbClr val="000000"/>
                        </a:solidFill>
                        <a:effectLst/>
                        <a:latin typeface="+mn-lt"/>
                      </a:endParaRPr>
                    </a:p>
                  </a:txBody>
                  <a:tcPr marL="6350" marR="6350" marT="6350" marB="0"/>
                </a:tc>
                <a:tc>
                  <a:txBody>
                    <a:bodyPr/>
                    <a:lstStyle/>
                    <a:p>
                      <a:pPr algn="l" fontAlgn="t"/>
                      <a:r>
                        <a:rPr lang="it-IT" sz="1600" u="none" strike="noStrike" dirty="0" err="1">
                          <a:effectLst/>
                          <a:latin typeface="+mn-lt"/>
                        </a:rPr>
                        <a:t>Compulsory</a:t>
                      </a:r>
                      <a:r>
                        <a:rPr lang="it-IT" sz="1600" u="none" strike="noStrike" dirty="0">
                          <a:effectLst/>
                          <a:latin typeface="+mn-lt"/>
                        </a:rPr>
                        <a:t> National Insurance</a:t>
                      </a:r>
                      <a:endParaRPr lang="it-IT" sz="1600" b="0" i="0" u="none" strike="noStrike" dirty="0">
                        <a:solidFill>
                          <a:srgbClr val="000000"/>
                        </a:solidFill>
                        <a:effectLst/>
                        <a:latin typeface="+mn-lt"/>
                      </a:endParaRPr>
                    </a:p>
                  </a:txBody>
                  <a:tcPr marL="6350" marR="6350" marT="6350" marB="0"/>
                </a:tc>
                <a:tc>
                  <a:txBody>
                    <a:bodyPr/>
                    <a:lstStyle/>
                    <a:p>
                      <a:pPr algn="l" fontAlgn="t"/>
                      <a:r>
                        <a:rPr lang="it-IT" sz="1600" u="none" strike="noStrike" dirty="0" err="1">
                          <a:effectLst/>
                          <a:latin typeface="+mn-lt"/>
                        </a:rPr>
                        <a:t>Switzerland</a:t>
                      </a:r>
                      <a:r>
                        <a:rPr lang="it-IT" sz="1600" u="none" strike="noStrike" dirty="0">
                          <a:effectLst/>
                          <a:latin typeface="+mn-lt"/>
                        </a:rPr>
                        <a:t>, USA</a:t>
                      </a:r>
                      <a:endParaRPr lang="it-IT" sz="1600" b="0" i="0" u="none" strike="noStrike" dirty="0">
                        <a:solidFill>
                          <a:srgbClr val="000000"/>
                        </a:solidFill>
                        <a:effectLst/>
                        <a:latin typeface="+mn-lt"/>
                      </a:endParaRPr>
                    </a:p>
                  </a:txBody>
                  <a:tcPr marL="6350" marR="6350" marT="6350" marB="0"/>
                </a:tc>
                <a:tc>
                  <a:txBody>
                    <a:bodyPr/>
                    <a:lstStyle/>
                    <a:p>
                      <a:pPr algn="l" fontAlgn="t"/>
                      <a:endParaRPr lang="it-IT" sz="1600" b="0" i="0" u="none" strike="noStrike">
                        <a:solidFill>
                          <a:srgbClr val="000000"/>
                        </a:solidFill>
                        <a:effectLst/>
                        <a:latin typeface="+mn-lt"/>
                      </a:endParaRPr>
                    </a:p>
                  </a:txBody>
                  <a:tcPr marL="6350" marR="6350" marT="6350" marB="0"/>
                </a:tc>
                <a:extLst>
                  <a:ext uri="{0D108BD9-81ED-4DB2-BD59-A6C34878D82A}">
                    <a16:rowId xmlns:a16="http://schemas.microsoft.com/office/drawing/2014/main" val="1685061979"/>
                  </a:ext>
                </a:extLst>
              </a:tr>
              <a:tr h="184150">
                <a:tc>
                  <a:txBody>
                    <a:bodyPr/>
                    <a:lstStyle/>
                    <a:p>
                      <a:pPr algn="l" fontAlgn="t"/>
                      <a:r>
                        <a:rPr lang="it-IT" sz="1600" b="1" u="none" strike="noStrike" dirty="0">
                          <a:effectLst/>
                          <a:latin typeface="+mn-lt"/>
                        </a:rPr>
                        <a:t>6</a:t>
                      </a:r>
                      <a:endParaRPr lang="it-IT" sz="1600" b="1" i="0" u="none" strike="noStrike" dirty="0">
                        <a:solidFill>
                          <a:srgbClr val="000000"/>
                        </a:solidFill>
                        <a:effectLst/>
                        <a:latin typeface="+mn-lt"/>
                      </a:endParaRPr>
                    </a:p>
                  </a:txBody>
                  <a:tcPr marL="6350" marR="6350" marT="6350" marB="0"/>
                </a:tc>
                <a:tc>
                  <a:txBody>
                    <a:bodyPr/>
                    <a:lstStyle/>
                    <a:p>
                      <a:pPr algn="l" fontAlgn="t"/>
                      <a:r>
                        <a:rPr lang="it-IT" sz="1600" u="none" strike="noStrike" dirty="0">
                          <a:effectLst/>
                          <a:latin typeface="+mn-lt"/>
                        </a:rPr>
                        <a:t>Universal single </a:t>
                      </a:r>
                      <a:r>
                        <a:rPr lang="it-IT" sz="1600" u="none" strike="noStrike" dirty="0" err="1">
                          <a:effectLst/>
                          <a:latin typeface="+mn-lt"/>
                        </a:rPr>
                        <a:t>payer</a:t>
                      </a:r>
                      <a:r>
                        <a:rPr lang="it-IT" sz="1600" u="none" strike="noStrike" dirty="0">
                          <a:effectLst/>
                          <a:latin typeface="+mn-lt"/>
                        </a:rPr>
                        <a:t> system</a:t>
                      </a:r>
                      <a:endParaRPr lang="it-IT" sz="1600" b="0" i="0" u="none" strike="noStrike" dirty="0">
                        <a:solidFill>
                          <a:srgbClr val="000000"/>
                        </a:solidFill>
                        <a:effectLst/>
                        <a:latin typeface="+mn-lt"/>
                      </a:endParaRPr>
                    </a:p>
                  </a:txBody>
                  <a:tcPr marL="6350" marR="6350" marT="6350" marB="0"/>
                </a:tc>
                <a:tc>
                  <a:txBody>
                    <a:bodyPr/>
                    <a:lstStyle/>
                    <a:p>
                      <a:pPr algn="l" fontAlgn="t"/>
                      <a:r>
                        <a:rPr lang="it-IT" sz="1600" u="none" strike="noStrike" dirty="0">
                          <a:effectLst/>
                          <a:latin typeface="+mn-lt"/>
                        </a:rPr>
                        <a:t>Australia, Canada</a:t>
                      </a:r>
                      <a:endParaRPr lang="it-IT" sz="1600" b="0" i="0" u="none" strike="noStrike" dirty="0">
                        <a:solidFill>
                          <a:srgbClr val="000000"/>
                        </a:solidFill>
                        <a:effectLst/>
                        <a:latin typeface="+mn-lt"/>
                      </a:endParaRPr>
                    </a:p>
                  </a:txBody>
                  <a:tcPr marL="6350" marR="6350" marT="6350" marB="0"/>
                </a:tc>
                <a:tc>
                  <a:txBody>
                    <a:bodyPr/>
                    <a:lstStyle/>
                    <a:p>
                      <a:pPr algn="l" fontAlgn="t"/>
                      <a:endParaRPr lang="it-IT" sz="1600" b="0" i="0" u="none" strike="noStrike">
                        <a:solidFill>
                          <a:srgbClr val="000000"/>
                        </a:solidFill>
                        <a:effectLst/>
                        <a:latin typeface="+mn-lt"/>
                      </a:endParaRPr>
                    </a:p>
                  </a:txBody>
                  <a:tcPr marL="6350" marR="6350" marT="6350" marB="0"/>
                </a:tc>
                <a:extLst>
                  <a:ext uri="{0D108BD9-81ED-4DB2-BD59-A6C34878D82A}">
                    <a16:rowId xmlns:a16="http://schemas.microsoft.com/office/drawing/2014/main" val="2679914143"/>
                  </a:ext>
                </a:extLst>
              </a:tr>
              <a:tr h="736600">
                <a:tc>
                  <a:txBody>
                    <a:bodyPr/>
                    <a:lstStyle/>
                    <a:p>
                      <a:pPr algn="l" fontAlgn="t"/>
                      <a:r>
                        <a:rPr lang="it-IT" sz="1600" b="1" u="none" strike="noStrike" dirty="0">
                          <a:effectLst/>
                          <a:latin typeface="+mn-lt"/>
                        </a:rPr>
                        <a:t>7</a:t>
                      </a:r>
                      <a:endParaRPr lang="it-IT" sz="1600" b="1" i="0" u="none" strike="noStrike" dirty="0">
                        <a:solidFill>
                          <a:srgbClr val="000000"/>
                        </a:solidFill>
                        <a:effectLst/>
                        <a:latin typeface="+mn-lt"/>
                      </a:endParaRPr>
                    </a:p>
                  </a:txBody>
                  <a:tcPr marL="6350" marR="6350" marT="6350" marB="0"/>
                </a:tc>
                <a:tc>
                  <a:txBody>
                    <a:bodyPr/>
                    <a:lstStyle/>
                    <a:p>
                      <a:pPr algn="l" fontAlgn="t"/>
                      <a:r>
                        <a:rPr lang="it-IT" sz="1600" u="none" strike="noStrike" dirty="0">
                          <a:effectLst/>
                          <a:latin typeface="+mn-lt"/>
                        </a:rPr>
                        <a:t>National Health Service</a:t>
                      </a:r>
                      <a:endParaRPr lang="it-IT" sz="1600" b="0" i="0" u="none" strike="noStrike" dirty="0">
                        <a:solidFill>
                          <a:srgbClr val="000000"/>
                        </a:solidFill>
                        <a:effectLst/>
                        <a:latin typeface="+mn-lt"/>
                      </a:endParaRPr>
                    </a:p>
                  </a:txBody>
                  <a:tcPr marL="6350" marR="6350" marT="6350" marB="0"/>
                </a:tc>
                <a:tc>
                  <a:txBody>
                    <a:bodyPr/>
                    <a:lstStyle/>
                    <a:p>
                      <a:pPr algn="l" fontAlgn="t"/>
                      <a:r>
                        <a:rPr lang="it-IT" sz="1600" u="none" strike="noStrike" dirty="0" err="1">
                          <a:effectLst/>
                          <a:latin typeface="+mn-lt"/>
                        </a:rPr>
                        <a:t>Denmark</a:t>
                      </a:r>
                      <a:r>
                        <a:rPr lang="it-IT" sz="1600" u="none" strike="noStrike" dirty="0">
                          <a:effectLst/>
                          <a:latin typeface="+mn-lt"/>
                        </a:rPr>
                        <a:t>, </a:t>
                      </a:r>
                      <a:r>
                        <a:rPr lang="it-IT" sz="1600" u="none" strike="noStrike" dirty="0" err="1">
                          <a:effectLst/>
                          <a:latin typeface="+mn-lt"/>
                        </a:rPr>
                        <a:t>Finland</a:t>
                      </a:r>
                      <a:r>
                        <a:rPr lang="it-IT" sz="1600" u="none" strike="noStrike" dirty="0">
                          <a:effectLst/>
                          <a:latin typeface="+mn-lt"/>
                        </a:rPr>
                        <a:t>, </a:t>
                      </a:r>
                      <a:r>
                        <a:rPr lang="it-IT" sz="1600" u="none" strike="noStrike" dirty="0" err="1">
                          <a:effectLst/>
                          <a:latin typeface="+mn-lt"/>
                        </a:rPr>
                        <a:t>Ireland</a:t>
                      </a:r>
                      <a:r>
                        <a:rPr lang="it-IT" sz="1600" u="none" strike="noStrike" dirty="0">
                          <a:effectLst/>
                          <a:latin typeface="+mn-lt"/>
                        </a:rPr>
                        <a:t>, Iceland, </a:t>
                      </a:r>
                      <a:r>
                        <a:rPr lang="it-IT" sz="1600" u="none" strike="noStrike" dirty="0" err="1">
                          <a:effectLst/>
                          <a:latin typeface="+mn-lt"/>
                        </a:rPr>
                        <a:t>Italy</a:t>
                      </a:r>
                      <a:r>
                        <a:rPr lang="it-IT" sz="1600" u="none" strike="noStrike" dirty="0">
                          <a:effectLst/>
                          <a:latin typeface="+mn-lt"/>
                        </a:rPr>
                        <a:t>, </a:t>
                      </a:r>
                      <a:r>
                        <a:rPr lang="it-IT" sz="1600" u="none" strike="noStrike" dirty="0" err="1">
                          <a:effectLst/>
                          <a:latin typeface="+mn-lt"/>
                        </a:rPr>
                        <a:t>Norway</a:t>
                      </a:r>
                      <a:r>
                        <a:rPr lang="it-IT" sz="1600" u="none" strike="noStrike" dirty="0">
                          <a:effectLst/>
                          <a:latin typeface="+mn-lt"/>
                        </a:rPr>
                        <a:t>, Portugal, United Kingdom, </a:t>
                      </a:r>
                      <a:r>
                        <a:rPr lang="it-IT" sz="1600" u="none" strike="noStrike" dirty="0" err="1">
                          <a:effectLst/>
                          <a:latin typeface="+mn-lt"/>
                        </a:rPr>
                        <a:t>Spain</a:t>
                      </a:r>
                      <a:r>
                        <a:rPr lang="it-IT" sz="1600" u="none" strike="noStrike" dirty="0">
                          <a:effectLst/>
                          <a:latin typeface="+mn-lt"/>
                        </a:rPr>
                        <a:t>, </a:t>
                      </a:r>
                      <a:r>
                        <a:rPr lang="it-IT" sz="1600" u="none" strike="noStrike" dirty="0" err="1">
                          <a:effectLst/>
                          <a:latin typeface="+mn-lt"/>
                        </a:rPr>
                        <a:t>Sweden</a:t>
                      </a:r>
                      <a:r>
                        <a:rPr lang="it-IT" sz="1600" u="none" strike="noStrike" dirty="0">
                          <a:effectLst/>
                          <a:latin typeface="+mn-lt"/>
                        </a:rPr>
                        <a:t> - New Zealand</a:t>
                      </a:r>
                      <a:endParaRPr lang="it-IT" sz="1600" b="0" i="0" u="none" strike="noStrike" dirty="0">
                        <a:solidFill>
                          <a:srgbClr val="000000"/>
                        </a:solidFill>
                        <a:effectLst/>
                        <a:latin typeface="+mn-lt"/>
                      </a:endParaRPr>
                    </a:p>
                  </a:txBody>
                  <a:tcPr marL="6350" marR="6350" marT="6350" marB="0"/>
                </a:tc>
                <a:tc>
                  <a:txBody>
                    <a:bodyPr/>
                    <a:lstStyle/>
                    <a:p>
                      <a:pPr algn="l" fontAlgn="t"/>
                      <a:endParaRPr lang="it-IT" sz="1600" b="0" i="0" u="none" strike="noStrike" dirty="0">
                        <a:solidFill>
                          <a:srgbClr val="000000"/>
                        </a:solidFill>
                        <a:effectLst/>
                        <a:latin typeface="+mn-lt"/>
                      </a:endParaRPr>
                    </a:p>
                  </a:txBody>
                  <a:tcPr marL="6350" marR="6350" marT="6350" marB="0"/>
                </a:tc>
                <a:extLst>
                  <a:ext uri="{0D108BD9-81ED-4DB2-BD59-A6C34878D82A}">
                    <a16:rowId xmlns:a16="http://schemas.microsoft.com/office/drawing/2014/main" val="3887527957"/>
                  </a:ext>
                </a:extLst>
              </a:tr>
            </a:tbl>
          </a:graphicData>
        </a:graphic>
      </p:graphicFrame>
    </p:spTree>
    <p:extLst>
      <p:ext uri="{BB962C8B-B14F-4D97-AF65-F5344CB8AC3E}">
        <p14:creationId xmlns:p14="http://schemas.microsoft.com/office/powerpoint/2010/main" val="4169369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35A9BF36-9CFD-4498-8495-D21363CDB222}"/>
              </a:ext>
            </a:extLst>
          </p:cNvPr>
          <p:cNvSpPr/>
          <p:nvPr/>
        </p:nvSpPr>
        <p:spPr>
          <a:xfrm>
            <a:off x="327048" y="787434"/>
            <a:ext cx="8489903" cy="400110"/>
          </a:xfrm>
          <a:prstGeom prst="rect">
            <a:avLst/>
          </a:prstGeom>
        </p:spPr>
        <p:txBody>
          <a:bodyPr wrap="square">
            <a:spAutoFit/>
          </a:bodyPr>
          <a:lstStyle/>
          <a:p>
            <a:pPr algn="ctr"/>
            <a:r>
              <a:rPr lang="it-IT" sz="2000" b="1" dirty="0">
                <a:latin typeface="+mj-lt"/>
              </a:rPr>
              <a:t>HOW AI PRODUCTS WILL IMPACT A HEALTH CARE SYSTEM?</a:t>
            </a:r>
          </a:p>
        </p:txBody>
      </p:sp>
      <p:sp>
        <p:nvSpPr>
          <p:cNvPr id="19" name="Freeform 246">
            <a:extLst>
              <a:ext uri="{FF2B5EF4-FFF2-40B4-BE49-F238E27FC236}">
                <a16:creationId xmlns:a16="http://schemas.microsoft.com/office/drawing/2014/main" id="{3ACF45E8-D936-250F-FA46-EEAD7564D793}"/>
              </a:ext>
              <a:ext uri="{C183D7F6-B498-43B3-948B-1728B52AA6E4}">
                <adec:decorative xmlns:adec="http://schemas.microsoft.com/office/drawing/2017/decorative" val="1"/>
              </a:ext>
            </a:extLst>
          </p:cNvPr>
          <p:cNvSpPr>
            <a:spLocks/>
          </p:cNvSpPr>
          <p:nvPr/>
        </p:nvSpPr>
        <p:spPr bwMode="auto">
          <a:xfrm>
            <a:off x="3483196" y="1399894"/>
            <a:ext cx="1000125" cy="1154113"/>
          </a:xfrm>
          <a:custGeom>
            <a:avLst/>
            <a:gdLst>
              <a:gd name="T0" fmla="*/ 0 w 630"/>
              <a:gd name="T1" fmla="*/ 182 h 727"/>
              <a:gd name="T2" fmla="*/ 0 w 630"/>
              <a:gd name="T3" fmla="*/ 546 h 727"/>
              <a:gd name="T4" fmla="*/ 314 w 630"/>
              <a:gd name="T5" fmla="*/ 727 h 727"/>
              <a:gd name="T6" fmla="*/ 630 w 630"/>
              <a:gd name="T7" fmla="*/ 546 h 727"/>
              <a:gd name="T8" fmla="*/ 630 w 630"/>
              <a:gd name="T9" fmla="*/ 182 h 727"/>
              <a:gd name="T10" fmla="*/ 314 w 630"/>
              <a:gd name="T11" fmla="*/ 0 h 727"/>
              <a:gd name="T12" fmla="*/ 0 w 630"/>
              <a:gd name="T13" fmla="*/ 182 h 727"/>
            </a:gdLst>
            <a:ahLst/>
            <a:cxnLst>
              <a:cxn ang="0">
                <a:pos x="T0" y="T1"/>
              </a:cxn>
              <a:cxn ang="0">
                <a:pos x="T2" y="T3"/>
              </a:cxn>
              <a:cxn ang="0">
                <a:pos x="T4" y="T5"/>
              </a:cxn>
              <a:cxn ang="0">
                <a:pos x="T6" y="T7"/>
              </a:cxn>
              <a:cxn ang="0">
                <a:pos x="T8" y="T9"/>
              </a:cxn>
              <a:cxn ang="0">
                <a:pos x="T10" y="T11"/>
              </a:cxn>
              <a:cxn ang="0">
                <a:pos x="T12" y="T13"/>
              </a:cxn>
            </a:cxnLst>
            <a:rect l="0" t="0" r="r" b="b"/>
            <a:pathLst>
              <a:path w="630" h="727">
                <a:moveTo>
                  <a:pt x="0" y="182"/>
                </a:moveTo>
                <a:lnTo>
                  <a:pt x="0" y="546"/>
                </a:lnTo>
                <a:lnTo>
                  <a:pt x="314" y="727"/>
                </a:lnTo>
                <a:lnTo>
                  <a:pt x="630" y="546"/>
                </a:lnTo>
                <a:lnTo>
                  <a:pt x="630" y="182"/>
                </a:lnTo>
                <a:lnTo>
                  <a:pt x="314" y="0"/>
                </a:lnTo>
                <a:lnTo>
                  <a:pt x="0" y="182"/>
                </a:lnTo>
                <a:close/>
              </a:path>
            </a:pathLst>
          </a:custGeom>
          <a:solidFill>
            <a:srgbClr val="F8682C"/>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20" name="Freeform 247">
            <a:extLst>
              <a:ext uri="{FF2B5EF4-FFF2-40B4-BE49-F238E27FC236}">
                <a16:creationId xmlns:a16="http://schemas.microsoft.com/office/drawing/2014/main" id="{E90DF62C-DA58-D869-93CF-1AFE94E2B9C1}"/>
              </a:ext>
              <a:ext uri="{C183D7F6-B498-43B3-948B-1728B52AA6E4}">
                <adec:decorative xmlns:adec="http://schemas.microsoft.com/office/drawing/2017/decorative" val="1"/>
              </a:ext>
            </a:extLst>
          </p:cNvPr>
          <p:cNvSpPr>
            <a:spLocks/>
          </p:cNvSpPr>
          <p:nvPr/>
        </p:nvSpPr>
        <p:spPr bwMode="auto">
          <a:xfrm>
            <a:off x="4022384" y="2304769"/>
            <a:ext cx="1000125" cy="1157288"/>
          </a:xfrm>
          <a:custGeom>
            <a:avLst/>
            <a:gdLst>
              <a:gd name="T0" fmla="*/ 0 w 630"/>
              <a:gd name="T1" fmla="*/ 181 h 729"/>
              <a:gd name="T2" fmla="*/ 0 w 630"/>
              <a:gd name="T3" fmla="*/ 545 h 729"/>
              <a:gd name="T4" fmla="*/ 314 w 630"/>
              <a:gd name="T5" fmla="*/ 729 h 729"/>
              <a:gd name="T6" fmla="*/ 630 w 630"/>
              <a:gd name="T7" fmla="*/ 545 h 729"/>
              <a:gd name="T8" fmla="*/ 630 w 630"/>
              <a:gd name="T9" fmla="*/ 181 h 729"/>
              <a:gd name="T10" fmla="*/ 314 w 630"/>
              <a:gd name="T11" fmla="*/ 0 h 729"/>
              <a:gd name="T12" fmla="*/ 0 w 630"/>
              <a:gd name="T13" fmla="*/ 181 h 729"/>
            </a:gdLst>
            <a:ahLst/>
            <a:cxnLst>
              <a:cxn ang="0">
                <a:pos x="T0" y="T1"/>
              </a:cxn>
              <a:cxn ang="0">
                <a:pos x="T2" y="T3"/>
              </a:cxn>
              <a:cxn ang="0">
                <a:pos x="T4" y="T5"/>
              </a:cxn>
              <a:cxn ang="0">
                <a:pos x="T6" y="T7"/>
              </a:cxn>
              <a:cxn ang="0">
                <a:pos x="T8" y="T9"/>
              </a:cxn>
              <a:cxn ang="0">
                <a:pos x="T10" y="T11"/>
              </a:cxn>
              <a:cxn ang="0">
                <a:pos x="T12" y="T13"/>
              </a:cxn>
            </a:cxnLst>
            <a:rect l="0" t="0" r="r" b="b"/>
            <a:pathLst>
              <a:path w="630" h="729">
                <a:moveTo>
                  <a:pt x="0" y="181"/>
                </a:moveTo>
                <a:lnTo>
                  <a:pt x="0" y="545"/>
                </a:lnTo>
                <a:lnTo>
                  <a:pt x="314" y="729"/>
                </a:lnTo>
                <a:lnTo>
                  <a:pt x="630" y="545"/>
                </a:lnTo>
                <a:lnTo>
                  <a:pt x="630" y="181"/>
                </a:lnTo>
                <a:lnTo>
                  <a:pt x="314" y="0"/>
                </a:lnTo>
                <a:lnTo>
                  <a:pt x="0" y="181"/>
                </a:lnTo>
                <a:close/>
              </a:path>
            </a:pathLst>
          </a:custGeom>
          <a:solidFill>
            <a:srgbClr val="00B4F1"/>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21" name="Freeform 248">
            <a:extLst>
              <a:ext uri="{FF2B5EF4-FFF2-40B4-BE49-F238E27FC236}">
                <a16:creationId xmlns:a16="http://schemas.microsoft.com/office/drawing/2014/main" id="{ADCA4509-A041-581A-D74C-F49270A0709E}"/>
              </a:ext>
              <a:ext uri="{C183D7F6-B498-43B3-948B-1728B52AA6E4}">
                <adec:decorative xmlns:adec="http://schemas.microsoft.com/office/drawing/2017/decorative" val="1"/>
              </a:ext>
            </a:extLst>
          </p:cNvPr>
          <p:cNvSpPr>
            <a:spLocks/>
          </p:cNvSpPr>
          <p:nvPr/>
        </p:nvSpPr>
        <p:spPr bwMode="auto">
          <a:xfrm>
            <a:off x="4549434" y="1399894"/>
            <a:ext cx="1000125" cy="1154113"/>
          </a:xfrm>
          <a:custGeom>
            <a:avLst/>
            <a:gdLst>
              <a:gd name="T0" fmla="*/ 0 w 630"/>
              <a:gd name="T1" fmla="*/ 182 h 727"/>
              <a:gd name="T2" fmla="*/ 0 w 630"/>
              <a:gd name="T3" fmla="*/ 546 h 727"/>
              <a:gd name="T4" fmla="*/ 314 w 630"/>
              <a:gd name="T5" fmla="*/ 727 h 727"/>
              <a:gd name="T6" fmla="*/ 630 w 630"/>
              <a:gd name="T7" fmla="*/ 546 h 727"/>
              <a:gd name="T8" fmla="*/ 630 w 630"/>
              <a:gd name="T9" fmla="*/ 182 h 727"/>
              <a:gd name="T10" fmla="*/ 314 w 630"/>
              <a:gd name="T11" fmla="*/ 0 h 727"/>
              <a:gd name="T12" fmla="*/ 0 w 630"/>
              <a:gd name="T13" fmla="*/ 182 h 727"/>
            </a:gdLst>
            <a:ahLst/>
            <a:cxnLst>
              <a:cxn ang="0">
                <a:pos x="T0" y="T1"/>
              </a:cxn>
              <a:cxn ang="0">
                <a:pos x="T2" y="T3"/>
              </a:cxn>
              <a:cxn ang="0">
                <a:pos x="T4" y="T5"/>
              </a:cxn>
              <a:cxn ang="0">
                <a:pos x="T6" y="T7"/>
              </a:cxn>
              <a:cxn ang="0">
                <a:pos x="T8" y="T9"/>
              </a:cxn>
              <a:cxn ang="0">
                <a:pos x="T10" y="T11"/>
              </a:cxn>
              <a:cxn ang="0">
                <a:pos x="T12" y="T13"/>
              </a:cxn>
            </a:cxnLst>
            <a:rect l="0" t="0" r="r" b="b"/>
            <a:pathLst>
              <a:path w="630" h="727">
                <a:moveTo>
                  <a:pt x="0" y="182"/>
                </a:moveTo>
                <a:lnTo>
                  <a:pt x="0" y="546"/>
                </a:lnTo>
                <a:lnTo>
                  <a:pt x="314" y="727"/>
                </a:lnTo>
                <a:lnTo>
                  <a:pt x="630" y="546"/>
                </a:lnTo>
                <a:lnTo>
                  <a:pt x="630" y="182"/>
                </a:lnTo>
                <a:lnTo>
                  <a:pt x="314" y="0"/>
                </a:lnTo>
                <a:lnTo>
                  <a:pt x="0" y="182"/>
                </a:lnTo>
                <a:close/>
              </a:path>
            </a:pathLst>
          </a:custGeom>
          <a:solidFill>
            <a:srgbClr val="FF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22" name="Freeform 249">
            <a:extLst>
              <a:ext uri="{FF2B5EF4-FFF2-40B4-BE49-F238E27FC236}">
                <a16:creationId xmlns:a16="http://schemas.microsoft.com/office/drawing/2014/main" id="{CBD6C609-B571-2624-AA16-5222CCEDFBD4}"/>
              </a:ext>
              <a:ext uri="{C183D7F6-B498-43B3-948B-1728B52AA6E4}">
                <adec:decorative xmlns:adec="http://schemas.microsoft.com/office/drawing/2017/decorative" val="1"/>
              </a:ext>
            </a:extLst>
          </p:cNvPr>
          <p:cNvSpPr>
            <a:spLocks/>
          </p:cNvSpPr>
          <p:nvPr/>
        </p:nvSpPr>
        <p:spPr bwMode="auto">
          <a:xfrm>
            <a:off x="3572096" y="1504669"/>
            <a:ext cx="822325" cy="947738"/>
          </a:xfrm>
          <a:custGeom>
            <a:avLst/>
            <a:gdLst>
              <a:gd name="T0" fmla="*/ 4 w 518"/>
              <a:gd name="T1" fmla="*/ 446 h 597"/>
              <a:gd name="T2" fmla="*/ 8 w 518"/>
              <a:gd name="T3" fmla="*/ 446 h 597"/>
              <a:gd name="T4" fmla="*/ 8 w 518"/>
              <a:gd name="T5" fmla="*/ 154 h 597"/>
              <a:gd name="T6" fmla="*/ 258 w 518"/>
              <a:gd name="T7" fmla="*/ 10 h 597"/>
              <a:gd name="T8" fmla="*/ 510 w 518"/>
              <a:gd name="T9" fmla="*/ 154 h 597"/>
              <a:gd name="T10" fmla="*/ 510 w 518"/>
              <a:gd name="T11" fmla="*/ 444 h 597"/>
              <a:gd name="T12" fmla="*/ 258 w 518"/>
              <a:gd name="T13" fmla="*/ 587 h 597"/>
              <a:gd name="T14" fmla="*/ 6 w 518"/>
              <a:gd name="T15" fmla="*/ 442 h 597"/>
              <a:gd name="T16" fmla="*/ 4 w 518"/>
              <a:gd name="T17" fmla="*/ 446 h 597"/>
              <a:gd name="T18" fmla="*/ 8 w 518"/>
              <a:gd name="T19" fmla="*/ 446 h 597"/>
              <a:gd name="T20" fmla="*/ 4 w 518"/>
              <a:gd name="T21" fmla="*/ 446 h 597"/>
              <a:gd name="T22" fmla="*/ 2 w 518"/>
              <a:gd name="T23" fmla="*/ 450 h 597"/>
              <a:gd name="T24" fmla="*/ 258 w 518"/>
              <a:gd name="T25" fmla="*/ 597 h 597"/>
              <a:gd name="T26" fmla="*/ 518 w 518"/>
              <a:gd name="T27" fmla="*/ 448 h 597"/>
              <a:gd name="T28" fmla="*/ 518 w 518"/>
              <a:gd name="T29" fmla="*/ 150 h 597"/>
              <a:gd name="T30" fmla="*/ 258 w 518"/>
              <a:gd name="T31" fmla="*/ 0 h 597"/>
              <a:gd name="T32" fmla="*/ 0 w 518"/>
              <a:gd name="T33" fmla="*/ 150 h 597"/>
              <a:gd name="T34" fmla="*/ 0 w 518"/>
              <a:gd name="T35" fmla="*/ 448 h 597"/>
              <a:gd name="T36" fmla="*/ 2 w 518"/>
              <a:gd name="T37" fmla="*/ 450 h 597"/>
              <a:gd name="T38" fmla="*/ 4 w 518"/>
              <a:gd name="T39" fmla="*/ 446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8" h="597">
                <a:moveTo>
                  <a:pt x="4" y="446"/>
                </a:moveTo>
                <a:lnTo>
                  <a:pt x="8" y="446"/>
                </a:lnTo>
                <a:lnTo>
                  <a:pt x="8" y="154"/>
                </a:lnTo>
                <a:lnTo>
                  <a:pt x="258" y="10"/>
                </a:lnTo>
                <a:lnTo>
                  <a:pt x="510" y="154"/>
                </a:lnTo>
                <a:lnTo>
                  <a:pt x="510" y="444"/>
                </a:lnTo>
                <a:lnTo>
                  <a:pt x="258" y="587"/>
                </a:lnTo>
                <a:lnTo>
                  <a:pt x="6" y="442"/>
                </a:lnTo>
                <a:lnTo>
                  <a:pt x="4" y="446"/>
                </a:lnTo>
                <a:lnTo>
                  <a:pt x="8" y="446"/>
                </a:lnTo>
                <a:lnTo>
                  <a:pt x="4" y="446"/>
                </a:lnTo>
                <a:lnTo>
                  <a:pt x="2" y="450"/>
                </a:lnTo>
                <a:lnTo>
                  <a:pt x="258" y="597"/>
                </a:lnTo>
                <a:lnTo>
                  <a:pt x="518" y="448"/>
                </a:lnTo>
                <a:lnTo>
                  <a:pt x="518" y="150"/>
                </a:lnTo>
                <a:lnTo>
                  <a:pt x="258" y="0"/>
                </a:lnTo>
                <a:lnTo>
                  <a:pt x="0" y="150"/>
                </a:lnTo>
                <a:lnTo>
                  <a:pt x="0" y="448"/>
                </a:lnTo>
                <a:lnTo>
                  <a:pt x="2" y="450"/>
                </a:lnTo>
                <a:lnTo>
                  <a:pt x="4" y="44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23" name="Freeform 250">
            <a:extLst>
              <a:ext uri="{FF2B5EF4-FFF2-40B4-BE49-F238E27FC236}">
                <a16:creationId xmlns:a16="http://schemas.microsoft.com/office/drawing/2014/main" id="{984B57A9-DAA7-53A4-08EA-C64208A7AB2F}"/>
              </a:ext>
              <a:ext uri="{C183D7F6-B498-43B3-948B-1728B52AA6E4}">
                <adec:decorative xmlns:adec="http://schemas.microsoft.com/office/drawing/2017/decorative" val="1"/>
              </a:ext>
            </a:extLst>
          </p:cNvPr>
          <p:cNvSpPr>
            <a:spLocks/>
          </p:cNvSpPr>
          <p:nvPr/>
        </p:nvSpPr>
        <p:spPr bwMode="auto">
          <a:xfrm>
            <a:off x="4111284" y="2409544"/>
            <a:ext cx="822325" cy="947738"/>
          </a:xfrm>
          <a:custGeom>
            <a:avLst/>
            <a:gdLst>
              <a:gd name="T0" fmla="*/ 4 w 518"/>
              <a:gd name="T1" fmla="*/ 445 h 597"/>
              <a:gd name="T2" fmla="*/ 8 w 518"/>
              <a:gd name="T3" fmla="*/ 445 h 597"/>
              <a:gd name="T4" fmla="*/ 8 w 518"/>
              <a:gd name="T5" fmla="*/ 153 h 597"/>
              <a:gd name="T6" fmla="*/ 258 w 518"/>
              <a:gd name="T7" fmla="*/ 10 h 597"/>
              <a:gd name="T8" fmla="*/ 510 w 518"/>
              <a:gd name="T9" fmla="*/ 153 h 597"/>
              <a:gd name="T10" fmla="*/ 510 w 518"/>
              <a:gd name="T11" fmla="*/ 443 h 597"/>
              <a:gd name="T12" fmla="*/ 258 w 518"/>
              <a:gd name="T13" fmla="*/ 587 h 597"/>
              <a:gd name="T14" fmla="*/ 6 w 518"/>
              <a:gd name="T15" fmla="*/ 441 h 597"/>
              <a:gd name="T16" fmla="*/ 4 w 518"/>
              <a:gd name="T17" fmla="*/ 445 h 597"/>
              <a:gd name="T18" fmla="*/ 8 w 518"/>
              <a:gd name="T19" fmla="*/ 445 h 597"/>
              <a:gd name="T20" fmla="*/ 4 w 518"/>
              <a:gd name="T21" fmla="*/ 445 h 597"/>
              <a:gd name="T22" fmla="*/ 2 w 518"/>
              <a:gd name="T23" fmla="*/ 449 h 597"/>
              <a:gd name="T24" fmla="*/ 258 w 518"/>
              <a:gd name="T25" fmla="*/ 597 h 597"/>
              <a:gd name="T26" fmla="*/ 518 w 518"/>
              <a:gd name="T27" fmla="*/ 447 h 597"/>
              <a:gd name="T28" fmla="*/ 518 w 518"/>
              <a:gd name="T29" fmla="*/ 149 h 597"/>
              <a:gd name="T30" fmla="*/ 258 w 518"/>
              <a:gd name="T31" fmla="*/ 0 h 597"/>
              <a:gd name="T32" fmla="*/ 0 w 518"/>
              <a:gd name="T33" fmla="*/ 149 h 597"/>
              <a:gd name="T34" fmla="*/ 0 w 518"/>
              <a:gd name="T35" fmla="*/ 447 h 597"/>
              <a:gd name="T36" fmla="*/ 2 w 518"/>
              <a:gd name="T37" fmla="*/ 449 h 597"/>
              <a:gd name="T38" fmla="*/ 4 w 518"/>
              <a:gd name="T39" fmla="*/ 445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8" h="597">
                <a:moveTo>
                  <a:pt x="4" y="445"/>
                </a:moveTo>
                <a:lnTo>
                  <a:pt x="8" y="445"/>
                </a:lnTo>
                <a:lnTo>
                  <a:pt x="8" y="153"/>
                </a:lnTo>
                <a:lnTo>
                  <a:pt x="258" y="10"/>
                </a:lnTo>
                <a:lnTo>
                  <a:pt x="510" y="153"/>
                </a:lnTo>
                <a:lnTo>
                  <a:pt x="510" y="443"/>
                </a:lnTo>
                <a:lnTo>
                  <a:pt x="258" y="587"/>
                </a:lnTo>
                <a:lnTo>
                  <a:pt x="6" y="441"/>
                </a:lnTo>
                <a:lnTo>
                  <a:pt x="4" y="445"/>
                </a:lnTo>
                <a:lnTo>
                  <a:pt x="8" y="445"/>
                </a:lnTo>
                <a:lnTo>
                  <a:pt x="4" y="445"/>
                </a:lnTo>
                <a:lnTo>
                  <a:pt x="2" y="449"/>
                </a:lnTo>
                <a:lnTo>
                  <a:pt x="258" y="597"/>
                </a:lnTo>
                <a:lnTo>
                  <a:pt x="518" y="447"/>
                </a:lnTo>
                <a:lnTo>
                  <a:pt x="518" y="149"/>
                </a:lnTo>
                <a:lnTo>
                  <a:pt x="258" y="0"/>
                </a:lnTo>
                <a:lnTo>
                  <a:pt x="0" y="149"/>
                </a:lnTo>
                <a:lnTo>
                  <a:pt x="0" y="447"/>
                </a:lnTo>
                <a:lnTo>
                  <a:pt x="2" y="449"/>
                </a:lnTo>
                <a:lnTo>
                  <a:pt x="4" y="44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24" name="Freeform 251">
            <a:extLst>
              <a:ext uri="{FF2B5EF4-FFF2-40B4-BE49-F238E27FC236}">
                <a16:creationId xmlns:a16="http://schemas.microsoft.com/office/drawing/2014/main" id="{F018DE47-231A-BE47-B781-2D4D7577CD1D}"/>
              </a:ext>
              <a:ext uri="{C183D7F6-B498-43B3-948B-1728B52AA6E4}">
                <adec:decorative xmlns:adec="http://schemas.microsoft.com/office/drawing/2017/decorative" val="1"/>
              </a:ext>
            </a:extLst>
          </p:cNvPr>
          <p:cNvSpPr>
            <a:spLocks/>
          </p:cNvSpPr>
          <p:nvPr/>
        </p:nvSpPr>
        <p:spPr bwMode="auto">
          <a:xfrm>
            <a:off x="4638334" y="1504669"/>
            <a:ext cx="822325" cy="947738"/>
          </a:xfrm>
          <a:custGeom>
            <a:avLst/>
            <a:gdLst>
              <a:gd name="T0" fmla="*/ 4 w 518"/>
              <a:gd name="T1" fmla="*/ 446 h 597"/>
              <a:gd name="T2" fmla="*/ 8 w 518"/>
              <a:gd name="T3" fmla="*/ 446 h 597"/>
              <a:gd name="T4" fmla="*/ 8 w 518"/>
              <a:gd name="T5" fmla="*/ 154 h 597"/>
              <a:gd name="T6" fmla="*/ 258 w 518"/>
              <a:gd name="T7" fmla="*/ 10 h 597"/>
              <a:gd name="T8" fmla="*/ 510 w 518"/>
              <a:gd name="T9" fmla="*/ 154 h 597"/>
              <a:gd name="T10" fmla="*/ 510 w 518"/>
              <a:gd name="T11" fmla="*/ 444 h 597"/>
              <a:gd name="T12" fmla="*/ 258 w 518"/>
              <a:gd name="T13" fmla="*/ 587 h 597"/>
              <a:gd name="T14" fmla="*/ 6 w 518"/>
              <a:gd name="T15" fmla="*/ 442 h 597"/>
              <a:gd name="T16" fmla="*/ 4 w 518"/>
              <a:gd name="T17" fmla="*/ 446 h 597"/>
              <a:gd name="T18" fmla="*/ 8 w 518"/>
              <a:gd name="T19" fmla="*/ 446 h 597"/>
              <a:gd name="T20" fmla="*/ 4 w 518"/>
              <a:gd name="T21" fmla="*/ 446 h 597"/>
              <a:gd name="T22" fmla="*/ 2 w 518"/>
              <a:gd name="T23" fmla="*/ 450 h 597"/>
              <a:gd name="T24" fmla="*/ 258 w 518"/>
              <a:gd name="T25" fmla="*/ 597 h 597"/>
              <a:gd name="T26" fmla="*/ 518 w 518"/>
              <a:gd name="T27" fmla="*/ 448 h 597"/>
              <a:gd name="T28" fmla="*/ 518 w 518"/>
              <a:gd name="T29" fmla="*/ 150 h 597"/>
              <a:gd name="T30" fmla="*/ 258 w 518"/>
              <a:gd name="T31" fmla="*/ 0 h 597"/>
              <a:gd name="T32" fmla="*/ 0 w 518"/>
              <a:gd name="T33" fmla="*/ 150 h 597"/>
              <a:gd name="T34" fmla="*/ 0 w 518"/>
              <a:gd name="T35" fmla="*/ 448 h 597"/>
              <a:gd name="T36" fmla="*/ 2 w 518"/>
              <a:gd name="T37" fmla="*/ 450 h 597"/>
              <a:gd name="T38" fmla="*/ 4 w 518"/>
              <a:gd name="T39" fmla="*/ 446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8" h="597">
                <a:moveTo>
                  <a:pt x="4" y="446"/>
                </a:moveTo>
                <a:lnTo>
                  <a:pt x="8" y="446"/>
                </a:lnTo>
                <a:lnTo>
                  <a:pt x="8" y="154"/>
                </a:lnTo>
                <a:lnTo>
                  <a:pt x="258" y="10"/>
                </a:lnTo>
                <a:lnTo>
                  <a:pt x="510" y="154"/>
                </a:lnTo>
                <a:lnTo>
                  <a:pt x="510" y="444"/>
                </a:lnTo>
                <a:lnTo>
                  <a:pt x="258" y="587"/>
                </a:lnTo>
                <a:lnTo>
                  <a:pt x="6" y="442"/>
                </a:lnTo>
                <a:lnTo>
                  <a:pt x="4" y="446"/>
                </a:lnTo>
                <a:lnTo>
                  <a:pt x="8" y="446"/>
                </a:lnTo>
                <a:lnTo>
                  <a:pt x="4" y="446"/>
                </a:lnTo>
                <a:lnTo>
                  <a:pt x="2" y="450"/>
                </a:lnTo>
                <a:lnTo>
                  <a:pt x="258" y="597"/>
                </a:lnTo>
                <a:lnTo>
                  <a:pt x="518" y="448"/>
                </a:lnTo>
                <a:lnTo>
                  <a:pt x="518" y="150"/>
                </a:lnTo>
                <a:lnTo>
                  <a:pt x="258" y="0"/>
                </a:lnTo>
                <a:lnTo>
                  <a:pt x="0" y="150"/>
                </a:lnTo>
                <a:lnTo>
                  <a:pt x="0" y="448"/>
                </a:lnTo>
                <a:lnTo>
                  <a:pt x="2" y="450"/>
                </a:lnTo>
                <a:lnTo>
                  <a:pt x="4" y="44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27" name="CasellaDiTesto 26">
            <a:extLst>
              <a:ext uri="{FF2B5EF4-FFF2-40B4-BE49-F238E27FC236}">
                <a16:creationId xmlns:a16="http://schemas.microsoft.com/office/drawing/2014/main" id="{2920E4DE-34F7-22FA-0151-22C96B10F6DC}"/>
              </a:ext>
            </a:extLst>
          </p:cNvPr>
          <p:cNvSpPr txBox="1"/>
          <p:nvPr/>
        </p:nvSpPr>
        <p:spPr>
          <a:xfrm flipH="1">
            <a:off x="3518442" y="1835199"/>
            <a:ext cx="974460" cy="307777"/>
          </a:xfrm>
          <a:prstGeom prst="rect">
            <a:avLst/>
          </a:prstGeom>
          <a:noFill/>
        </p:spPr>
        <p:txBody>
          <a:bodyPr wrap="square" rtlCol="0">
            <a:spAutoFit/>
          </a:bodyPr>
          <a:lstStyle/>
          <a:p>
            <a:pPr algn="ctr"/>
            <a:r>
              <a:rPr lang="it-IT" b="1" dirty="0">
                <a:solidFill>
                  <a:schemeClr val="bg1"/>
                </a:solidFill>
                <a:latin typeface="+mj-lt"/>
              </a:rPr>
              <a:t>INSURER</a:t>
            </a:r>
          </a:p>
        </p:txBody>
      </p:sp>
      <p:sp>
        <p:nvSpPr>
          <p:cNvPr id="28" name="CasellaDiTesto 27">
            <a:extLst>
              <a:ext uri="{FF2B5EF4-FFF2-40B4-BE49-F238E27FC236}">
                <a16:creationId xmlns:a16="http://schemas.microsoft.com/office/drawing/2014/main" id="{91DBB6A2-8F02-8DED-3731-E2323EC7CEEF}"/>
              </a:ext>
            </a:extLst>
          </p:cNvPr>
          <p:cNvSpPr txBox="1"/>
          <p:nvPr/>
        </p:nvSpPr>
        <p:spPr>
          <a:xfrm flipH="1">
            <a:off x="4519502" y="1805428"/>
            <a:ext cx="1044753" cy="523220"/>
          </a:xfrm>
          <a:prstGeom prst="rect">
            <a:avLst/>
          </a:prstGeom>
          <a:noFill/>
        </p:spPr>
        <p:txBody>
          <a:bodyPr wrap="square" rtlCol="0">
            <a:spAutoFit/>
          </a:bodyPr>
          <a:lstStyle/>
          <a:p>
            <a:pPr algn="ctr"/>
            <a:r>
              <a:rPr lang="it-IT" b="1" dirty="0">
                <a:solidFill>
                  <a:schemeClr val="bg1"/>
                </a:solidFill>
                <a:latin typeface="+mj-lt"/>
              </a:rPr>
              <a:t>PROVIDER</a:t>
            </a:r>
          </a:p>
        </p:txBody>
      </p:sp>
      <p:sp>
        <p:nvSpPr>
          <p:cNvPr id="29" name="CasellaDiTesto 28">
            <a:extLst>
              <a:ext uri="{FF2B5EF4-FFF2-40B4-BE49-F238E27FC236}">
                <a16:creationId xmlns:a16="http://schemas.microsoft.com/office/drawing/2014/main" id="{BD3D2F9E-005A-BE72-6258-470CFCFF81B7}"/>
              </a:ext>
            </a:extLst>
          </p:cNvPr>
          <p:cNvSpPr txBox="1"/>
          <p:nvPr/>
        </p:nvSpPr>
        <p:spPr>
          <a:xfrm flipH="1">
            <a:off x="4048049" y="2734182"/>
            <a:ext cx="974460" cy="307777"/>
          </a:xfrm>
          <a:prstGeom prst="rect">
            <a:avLst/>
          </a:prstGeom>
          <a:noFill/>
        </p:spPr>
        <p:txBody>
          <a:bodyPr wrap="square" rtlCol="0">
            <a:spAutoFit/>
          </a:bodyPr>
          <a:lstStyle/>
          <a:p>
            <a:pPr algn="ctr"/>
            <a:r>
              <a:rPr lang="it-IT" b="1" dirty="0">
                <a:solidFill>
                  <a:schemeClr val="bg1"/>
                </a:solidFill>
                <a:latin typeface="+mj-lt"/>
              </a:rPr>
              <a:t>USER</a:t>
            </a:r>
          </a:p>
        </p:txBody>
      </p:sp>
      <p:sp>
        <p:nvSpPr>
          <p:cNvPr id="50" name="Freeform 164">
            <a:extLst>
              <a:ext uri="{FF2B5EF4-FFF2-40B4-BE49-F238E27FC236}">
                <a16:creationId xmlns:a16="http://schemas.microsoft.com/office/drawing/2014/main" id="{DB825F1B-ADAE-F9BD-63CA-27C64650D5BD}"/>
              </a:ext>
              <a:ext uri="{C183D7F6-B498-43B3-948B-1728B52AA6E4}">
                <adec:decorative xmlns:adec="http://schemas.microsoft.com/office/drawing/2017/decorative" val="1"/>
              </a:ext>
            </a:extLst>
          </p:cNvPr>
          <p:cNvSpPr>
            <a:spLocks/>
          </p:cNvSpPr>
          <p:nvPr/>
        </p:nvSpPr>
        <p:spPr bwMode="auto">
          <a:xfrm>
            <a:off x="3666400" y="3874038"/>
            <a:ext cx="1700213" cy="387350"/>
          </a:xfrm>
          <a:custGeom>
            <a:avLst/>
            <a:gdLst>
              <a:gd name="T0" fmla="*/ 1067 w 1071"/>
              <a:gd name="T1" fmla="*/ 240 h 244"/>
              <a:gd name="T2" fmla="*/ 1067 w 1071"/>
              <a:gd name="T3" fmla="*/ 236 h 244"/>
              <a:gd name="T4" fmla="*/ 8 w 1071"/>
              <a:gd name="T5" fmla="*/ 236 h 244"/>
              <a:gd name="T6" fmla="*/ 8 w 1071"/>
              <a:gd name="T7" fmla="*/ 8 h 244"/>
              <a:gd name="T8" fmla="*/ 1063 w 1071"/>
              <a:gd name="T9" fmla="*/ 8 h 244"/>
              <a:gd name="T10" fmla="*/ 1063 w 1071"/>
              <a:gd name="T11" fmla="*/ 240 h 244"/>
              <a:gd name="T12" fmla="*/ 1067 w 1071"/>
              <a:gd name="T13" fmla="*/ 240 h 244"/>
              <a:gd name="T14" fmla="*/ 1067 w 1071"/>
              <a:gd name="T15" fmla="*/ 236 h 244"/>
              <a:gd name="T16" fmla="*/ 1067 w 1071"/>
              <a:gd name="T17" fmla="*/ 240 h 244"/>
              <a:gd name="T18" fmla="*/ 1071 w 1071"/>
              <a:gd name="T19" fmla="*/ 240 h 244"/>
              <a:gd name="T20" fmla="*/ 1071 w 1071"/>
              <a:gd name="T21" fmla="*/ 0 h 244"/>
              <a:gd name="T22" fmla="*/ 0 w 1071"/>
              <a:gd name="T23" fmla="*/ 0 h 244"/>
              <a:gd name="T24" fmla="*/ 0 w 1071"/>
              <a:gd name="T25" fmla="*/ 244 h 244"/>
              <a:gd name="T26" fmla="*/ 1071 w 1071"/>
              <a:gd name="T27" fmla="*/ 244 h 244"/>
              <a:gd name="T28" fmla="*/ 1071 w 1071"/>
              <a:gd name="T29" fmla="*/ 240 h 244"/>
              <a:gd name="T30" fmla="*/ 1067 w 1071"/>
              <a:gd name="T31" fmla="*/ 24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1" h="244">
                <a:moveTo>
                  <a:pt x="1067" y="240"/>
                </a:moveTo>
                <a:lnTo>
                  <a:pt x="1067" y="236"/>
                </a:lnTo>
                <a:lnTo>
                  <a:pt x="8" y="236"/>
                </a:lnTo>
                <a:lnTo>
                  <a:pt x="8" y="8"/>
                </a:lnTo>
                <a:lnTo>
                  <a:pt x="1063" y="8"/>
                </a:lnTo>
                <a:lnTo>
                  <a:pt x="1063" y="240"/>
                </a:lnTo>
                <a:lnTo>
                  <a:pt x="1067" y="240"/>
                </a:lnTo>
                <a:lnTo>
                  <a:pt x="1067" y="236"/>
                </a:lnTo>
                <a:lnTo>
                  <a:pt x="1067" y="240"/>
                </a:lnTo>
                <a:lnTo>
                  <a:pt x="1071" y="240"/>
                </a:lnTo>
                <a:lnTo>
                  <a:pt x="1071" y="0"/>
                </a:lnTo>
                <a:lnTo>
                  <a:pt x="0" y="0"/>
                </a:lnTo>
                <a:lnTo>
                  <a:pt x="0" y="244"/>
                </a:lnTo>
                <a:lnTo>
                  <a:pt x="1071" y="244"/>
                </a:lnTo>
                <a:lnTo>
                  <a:pt x="1071" y="240"/>
                </a:lnTo>
                <a:lnTo>
                  <a:pt x="1067" y="240"/>
                </a:lnTo>
                <a:close/>
              </a:path>
            </a:pathLst>
          </a:custGeom>
          <a:solidFill>
            <a:srgbClr val="E6E6E6">
              <a:lumMod val="90000"/>
            </a:srgbClr>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51" name="Rectangle 165">
            <a:extLst>
              <a:ext uri="{FF2B5EF4-FFF2-40B4-BE49-F238E27FC236}">
                <a16:creationId xmlns:a16="http://schemas.microsoft.com/office/drawing/2014/main" id="{886F7012-72B9-2DD2-5D76-E9BDFB5244B3}"/>
              </a:ext>
              <a:ext uri="{C183D7F6-B498-43B3-948B-1728B52AA6E4}">
                <adec:decorative xmlns:adec="http://schemas.microsoft.com/office/drawing/2017/decorative" val="1"/>
              </a:ext>
            </a:extLst>
          </p:cNvPr>
          <p:cNvSpPr>
            <a:spLocks noChangeArrowheads="1"/>
          </p:cNvSpPr>
          <p:nvPr/>
        </p:nvSpPr>
        <p:spPr bwMode="auto">
          <a:xfrm>
            <a:off x="5357087" y="3969288"/>
            <a:ext cx="60325" cy="168275"/>
          </a:xfrm>
          <a:prstGeom prst="rect">
            <a:avLst/>
          </a:prstGeom>
          <a:solidFill>
            <a:srgbClr val="E6E6E6">
              <a:lumMod val="90000"/>
            </a:srgbClr>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52" name="Rectangle 166">
            <a:extLst>
              <a:ext uri="{FF2B5EF4-FFF2-40B4-BE49-F238E27FC236}">
                <a16:creationId xmlns:a16="http://schemas.microsoft.com/office/drawing/2014/main" id="{1382C363-49E3-CBCF-1BF7-77644E591172}"/>
              </a:ext>
              <a:ext uri="{C183D7F6-B498-43B3-948B-1728B52AA6E4}">
                <adec:decorative xmlns:adec="http://schemas.microsoft.com/office/drawing/2017/decorative" val="1"/>
              </a:ext>
            </a:extLst>
          </p:cNvPr>
          <p:cNvSpPr>
            <a:spLocks noChangeArrowheads="1"/>
          </p:cNvSpPr>
          <p:nvPr/>
        </p:nvSpPr>
        <p:spPr bwMode="auto">
          <a:xfrm>
            <a:off x="3704500" y="3908963"/>
            <a:ext cx="74613"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53" name="Rectangle 167">
            <a:extLst>
              <a:ext uri="{FF2B5EF4-FFF2-40B4-BE49-F238E27FC236}">
                <a16:creationId xmlns:a16="http://schemas.microsoft.com/office/drawing/2014/main" id="{5F53FE0F-1AD7-1AE7-738F-23532DD865FF}"/>
              </a:ext>
              <a:ext uri="{C183D7F6-B498-43B3-948B-1728B52AA6E4}">
                <adec:decorative xmlns:adec="http://schemas.microsoft.com/office/drawing/2017/decorative" val="1"/>
              </a:ext>
            </a:extLst>
          </p:cNvPr>
          <p:cNvSpPr>
            <a:spLocks noChangeArrowheads="1"/>
          </p:cNvSpPr>
          <p:nvPr/>
        </p:nvSpPr>
        <p:spPr bwMode="auto">
          <a:xfrm>
            <a:off x="3791812" y="3908963"/>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54" name="Rectangle 168">
            <a:extLst>
              <a:ext uri="{FF2B5EF4-FFF2-40B4-BE49-F238E27FC236}">
                <a16:creationId xmlns:a16="http://schemas.microsoft.com/office/drawing/2014/main" id="{A47141DF-81DA-AB02-762D-F076F11C3CC1}"/>
              </a:ext>
              <a:ext uri="{C183D7F6-B498-43B3-948B-1728B52AA6E4}">
                <adec:decorative xmlns:adec="http://schemas.microsoft.com/office/drawing/2017/decorative" val="1"/>
              </a:ext>
            </a:extLst>
          </p:cNvPr>
          <p:cNvSpPr>
            <a:spLocks noChangeArrowheads="1"/>
          </p:cNvSpPr>
          <p:nvPr/>
        </p:nvSpPr>
        <p:spPr bwMode="auto">
          <a:xfrm>
            <a:off x="3883887" y="3908963"/>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55" name="Rectangle 169">
            <a:extLst>
              <a:ext uri="{FF2B5EF4-FFF2-40B4-BE49-F238E27FC236}">
                <a16:creationId xmlns:a16="http://schemas.microsoft.com/office/drawing/2014/main" id="{FC8BDFFE-35A0-AD43-EDB2-72242306856B}"/>
              </a:ext>
              <a:ext uri="{C183D7F6-B498-43B3-948B-1728B52AA6E4}">
                <adec:decorative xmlns:adec="http://schemas.microsoft.com/office/drawing/2017/decorative" val="1"/>
              </a:ext>
            </a:extLst>
          </p:cNvPr>
          <p:cNvSpPr>
            <a:spLocks noChangeArrowheads="1"/>
          </p:cNvSpPr>
          <p:nvPr/>
        </p:nvSpPr>
        <p:spPr bwMode="auto">
          <a:xfrm>
            <a:off x="3975962" y="3908963"/>
            <a:ext cx="76200"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56" name="Rectangle 170">
            <a:extLst>
              <a:ext uri="{FF2B5EF4-FFF2-40B4-BE49-F238E27FC236}">
                <a16:creationId xmlns:a16="http://schemas.microsoft.com/office/drawing/2014/main" id="{EAA22E0E-F5B1-6576-86F9-870BCDB87DD1}"/>
              </a:ext>
              <a:ext uri="{C183D7F6-B498-43B3-948B-1728B52AA6E4}">
                <adec:decorative xmlns:adec="http://schemas.microsoft.com/office/drawing/2017/decorative" val="1"/>
              </a:ext>
            </a:extLst>
          </p:cNvPr>
          <p:cNvSpPr>
            <a:spLocks noChangeArrowheads="1"/>
          </p:cNvSpPr>
          <p:nvPr/>
        </p:nvSpPr>
        <p:spPr bwMode="auto">
          <a:xfrm>
            <a:off x="4064862" y="3908963"/>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57" name="Rectangle 171">
            <a:extLst>
              <a:ext uri="{FF2B5EF4-FFF2-40B4-BE49-F238E27FC236}">
                <a16:creationId xmlns:a16="http://schemas.microsoft.com/office/drawing/2014/main" id="{1413C521-C858-9DDC-04C3-A1804D2C9FF0}"/>
              </a:ext>
              <a:ext uri="{C183D7F6-B498-43B3-948B-1728B52AA6E4}">
                <adec:decorative xmlns:adec="http://schemas.microsoft.com/office/drawing/2017/decorative" val="1"/>
              </a:ext>
            </a:extLst>
          </p:cNvPr>
          <p:cNvSpPr>
            <a:spLocks noChangeArrowheads="1"/>
          </p:cNvSpPr>
          <p:nvPr/>
        </p:nvSpPr>
        <p:spPr bwMode="auto">
          <a:xfrm>
            <a:off x="4156937" y="3908963"/>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58" name="Rectangle 172">
            <a:extLst>
              <a:ext uri="{FF2B5EF4-FFF2-40B4-BE49-F238E27FC236}">
                <a16:creationId xmlns:a16="http://schemas.microsoft.com/office/drawing/2014/main" id="{F52E04F7-A780-FDB3-E682-A5F9C5293B43}"/>
              </a:ext>
              <a:ext uri="{C183D7F6-B498-43B3-948B-1728B52AA6E4}">
                <adec:decorative xmlns:adec="http://schemas.microsoft.com/office/drawing/2017/decorative" val="1"/>
              </a:ext>
            </a:extLst>
          </p:cNvPr>
          <p:cNvSpPr>
            <a:spLocks noChangeArrowheads="1"/>
          </p:cNvSpPr>
          <p:nvPr/>
        </p:nvSpPr>
        <p:spPr bwMode="auto">
          <a:xfrm>
            <a:off x="4249012" y="3908963"/>
            <a:ext cx="76200"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59" name="Rectangle 173">
            <a:extLst>
              <a:ext uri="{FF2B5EF4-FFF2-40B4-BE49-F238E27FC236}">
                <a16:creationId xmlns:a16="http://schemas.microsoft.com/office/drawing/2014/main" id="{6EC64D94-CD51-3D2F-B5CE-0AD7AD4C4A14}"/>
              </a:ext>
              <a:ext uri="{C183D7F6-B498-43B3-948B-1728B52AA6E4}">
                <adec:decorative xmlns:adec="http://schemas.microsoft.com/office/drawing/2017/decorative" val="1"/>
              </a:ext>
            </a:extLst>
          </p:cNvPr>
          <p:cNvSpPr>
            <a:spLocks noChangeArrowheads="1"/>
          </p:cNvSpPr>
          <p:nvPr/>
        </p:nvSpPr>
        <p:spPr bwMode="auto">
          <a:xfrm>
            <a:off x="4337912" y="3908963"/>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60" name="Rectangle 174">
            <a:extLst>
              <a:ext uri="{FF2B5EF4-FFF2-40B4-BE49-F238E27FC236}">
                <a16:creationId xmlns:a16="http://schemas.microsoft.com/office/drawing/2014/main" id="{CFA20AF4-4EA9-2398-7CDC-94E65E8D33CC}"/>
              </a:ext>
              <a:ext uri="{C183D7F6-B498-43B3-948B-1728B52AA6E4}">
                <adec:decorative xmlns:adec="http://schemas.microsoft.com/office/drawing/2017/decorative" val="1"/>
              </a:ext>
            </a:extLst>
          </p:cNvPr>
          <p:cNvSpPr>
            <a:spLocks noChangeArrowheads="1"/>
          </p:cNvSpPr>
          <p:nvPr/>
        </p:nvSpPr>
        <p:spPr bwMode="auto">
          <a:xfrm>
            <a:off x="4429987" y="3908963"/>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61" name="Rectangle 175">
            <a:extLst>
              <a:ext uri="{FF2B5EF4-FFF2-40B4-BE49-F238E27FC236}">
                <a16:creationId xmlns:a16="http://schemas.microsoft.com/office/drawing/2014/main" id="{83DBC4B5-1CE1-78B5-E622-DFF768192226}"/>
              </a:ext>
              <a:ext uri="{C183D7F6-B498-43B3-948B-1728B52AA6E4}">
                <adec:decorative xmlns:adec="http://schemas.microsoft.com/office/drawing/2017/decorative" val="1"/>
              </a:ext>
            </a:extLst>
          </p:cNvPr>
          <p:cNvSpPr>
            <a:spLocks noChangeArrowheads="1"/>
          </p:cNvSpPr>
          <p:nvPr/>
        </p:nvSpPr>
        <p:spPr bwMode="auto">
          <a:xfrm>
            <a:off x="4522062" y="3908963"/>
            <a:ext cx="76200"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62" name="Rectangle 176">
            <a:extLst>
              <a:ext uri="{FF2B5EF4-FFF2-40B4-BE49-F238E27FC236}">
                <a16:creationId xmlns:a16="http://schemas.microsoft.com/office/drawing/2014/main" id="{32AEBCA7-8816-6EF5-83CC-7B614FD3F8C8}"/>
              </a:ext>
              <a:ext uri="{C183D7F6-B498-43B3-948B-1728B52AA6E4}">
                <adec:decorative xmlns:adec="http://schemas.microsoft.com/office/drawing/2017/decorative" val="1"/>
              </a:ext>
            </a:extLst>
          </p:cNvPr>
          <p:cNvSpPr>
            <a:spLocks noChangeArrowheads="1"/>
          </p:cNvSpPr>
          <p:nvPr/>
        </p:nvSpPr>
        <p:spPr bwMode="auto">
          <a:xfrm>
            <a:off x="4610962" y="3908963"/>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63" name="Rectangle 177">
            <a:extLst>
              <a:ext uri="{FF2B5EF4-FFF2-40B4-BE49-F238E27FC236}">
                <a16:creationId xmlns:a16="http://schemas.microsoft.com/office/drawing/2014/main" id="{A31E2AED-244E-1A0A-DF63-CE08F6366191}"/>
              </a:ext>
              <a:ext uri="{C183D7F6-B498-43B3-948B-1728B52AA6E4}">
                <adec:decorative xmlns:adec="http://schemas.microsoft.com/office/drawing/2017/decorative" val="1"/>
              </a:ext>
            </a:extLst>
          </p:cNvPr>
          <p:cNvSpPr>
            <a:spLocks noChangeArrowheads="1"/>
          </p:cNvSpPr>
          <p:nvPr/>
        </p:nvSpPr>
        <p:spPr bwMode="auto">
          <a:xfrm>
            <a:off x="4703037" y="3908963"/>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64" name="Rectangle 178">
            <a:extLst>
              <a:ext uri="{FF2B5EF4-FFF2-40B4-BE49-F238E27FC236}">
                <a16:creationId xmlns:a16="http://schemas.microsoft.com/office/drawing/2014/main" id="{033A5A61-F712-2805-3F71-79B735DCEC8B}"/>
              </a:ext>
              <a:ext uri="{C183D7F6-B498-43B3-948B-1728B52AA6E4}">
                <adec:decorative xmlns:adec="http://schemas.microsoft.com/office/drawing/2017/decorative" val="1"/>
              </a:ext>
            </a:extLst>
          </p:cNvPr>
          <p:cNvSpPr>
            <a:spLocks noChangeArrowheads="1"/>
          </p:cNvSpPr>
          <p:nvPr/>
        </p:nvSpPr>
        <p:spPr bwMode="auto">
          <a:xfrm>
            <a:off x="4795112" y="3908963"/>
            <a:ext cx="76200"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65" name="Rectangle 179">
            <a:extLst>
              <a:ext uri="{FF2B5EF4-FFF2-40B4-BE49-F238E27FC236}">
                <a16:creationId xmlns:a16="http://schemas.microsoft.com/office/drawing/2014/main" id="{FF7054BC-6DF6-F7D0-AD93-1E3465CADABC}"/>
              </a:ext>
              <a:ext uri="{C183D7F6-B498-43B3-948B-1728B52AA6E4}">
                <adec:decorative xmlns:adec="http://schemas.microsoft.com/office/drawing/2017/decorative" val="1"/>
              </a:ext>
            </a:extLst>
          </p:cNvPr>
          <p:cNvSpPr>
            <a:spLocks noChangeArrowheads="1"/>
          </p:cNvSpPr>
          <p:nvPr/>
        </p:nvSpPr>
        <p:spPr bwMode="auto">
          <a:xfrm>
            <a:off x="4884012" y="3908963"/>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66" name="Rectangle 180">
            <a:extLst>
              <a:ext uri="{FF2B5EF4-FFF2-40B4-BE49-F238E27FC236}">
                <a16:creationId xmlns:a16="http://schemas.microsoft.com/office/drawing/2014/main" id="{2B269CAA-A55F-D410-FC69-30AEA521B269}"/>
              </a:ext>
              <a:ext uri="{C183D7F6-B498-43B3-948B-1728B52AA6E4}">
                <adec:decorative xmlns:adec="http://schemas.microsoft.com/office/drawing/2017/decorative" val="1"/>
              </a:ext>
            </a:extLst>
          </p:cNvPr>
          <p:cNvSpPr>
            <a:spLocks noChangeArrowheads="1"/>
          </p:cNvSpPr>
          <p:nvPr/>
        </p:nvSpPr>
        <p:spPr bwMode="auto">
          <a:xfrm>
            <a:off x="4976087" y="3908963"/>
            <a:ext cx="79375"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67" name="Rectangle 181">
            <a:extLst>
              <a:ext uri="{FF2B5EF4-FFF2-40B4-BE49-F238E27FC236}">
                <a16:creationId xmlns:a16="http://schemas.microsoft.com/office/drawing/2014/main" id="{F2B00C94-FB30-1F08-5AE2-1E9B42733D85}"/>
              </a:ext>
              <a:ext uri="{C183D7F6-B498-43B3-948B-1728B52AA6E4}">
                <adec:decorative xmlns:adec="http://schemas.microsoft.com/office/drawing/2017/decorative" val="1"/>
              </a:ext>
            </a:extLst>
          </p:cNvPr>
          <p:cNvSpPr>
            <a:spLocks noChangeArrowheads="1"/>
          </p:cNvSpPr>
          <p:nvPr/>
        </p:nvSpPr>
        <p:spPr bwMode="auto">
          <a:xfrm>
            <a:off x="5068162" y="3908963"/>
            <a:ext cx="76200"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68" name="Rectangle 182">
            <a:extLst>
              <a:ext uri="{FF2B5EF4-FFF2-40B4-BE49-F238E27FC236}">
                <a16:creationId xmlns:a16="http://schemas.microsoft.com/office/drawing/2014/main" id="{97795931-2930-7AB9-E39F-8E19511274B5}"/>
              </a:ext>
              <a:ext uri="{C183D7F6-B498-43B3-948B-1728B52AA6E4}">
                <adec:decorative xmlns:adec="http://schemas.microsoft.com/office/drawing/2017/decorative" val="1"/>
              </a:ext>
            </a:extLst>
          </p:cNvPr>
          <p:cNvSpPr>
            <a:spLocks noChangeArrowheads="1"/>
          </p:cNvSpPr>
          <p:nvPr/>
        </p:nvSpPr>
        <p:spPr bwMode="auto">
          <a:xfrm>
            <a:off x="5157062" y="3908963"/>
            <a:ext cx="79375"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69" name="Rectangle 183">
            <a:extLst>
              <a:ext uri="{FF2B5EF4-FFF2-40B4-BE49-F238E27FC236}">
                <a16:creationId xmlns:a16="http://schemas.microsoft.com/office/drawing/2014/main" id="{46AAC17D-31EE-E1DF-EC25-1A6CCB8629D2}"/>
              </a:ext>
              <a:ext uri="{C183D7F6-B498-43B3-948B-1728B52AA6E4}">
                <adec:decorative xmlns:adec="http://schemas.microsoft.com/office/drawing/2017/decorative" val="1"/>
              </a:ext>
            </a:extLst>
          </p:cNvPr>
          <p:cNvSpPr>
            <a:spLocks noChangeArrowheads="1"/>
          </p:cNvSpPr>
          <p:nvPr/>
        </p:nvSpPr>
        <p:spPr bwMode="auto">
          <a:xfrm>
            <a:off x="5249137" y="3908963"/>
            <a:ext cx="79375"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3" name="Rectangle 16">
            <a:extLst>
              <a:ext uri="{FF2B5EF4-FFF2-40B4-BE49-F238E27FC236}">
                <a16:creationId xmlns:a16="http://schemas.microsoft.com/office/drawing/2014/main" id="{0AEC413A-D831-22E9-E8DD-0FE8E9BA3186}"/>
              </a:ext>
              <a:ext uri="{C183D7F6-B498-43B3-948B-1728B52AA6E4}">
                <adec:decorative xmlns:adec="http://schemas.microsoft.com/office/drawing/2017/decorative" val="1"/>
              </a:ext>
            </a:extLst>
          </p:cNvPr>
          <p:cNvSpPr>
            <a:spLocks noChangeArrowheads="1"/>
          </p:cNvSpPr>
          <p:nvPr/>
        </p:nvSpPr>
        <p:spPr bwMode="auto">
          <a:xfrm>
            <a:off x="950221" y="1861226"/>
            <a:ext cx="2072628" cy="330200"/>
          </a:xfrm>
          <a:prstGeom prst="rect">
            <a:avLst/>
          </a:prstGeom>
          <a:solidFill>
            <a:schemeClr val="tx1">
              <a:lumMod val="90000"/>
              <a:lumOff val="10000"/>
            </a:schemeClr>
          </a:solidFill>
          <a:ln>
            <a:noFill/>
          </a:ln>
        </p:spPr>
        <p:txBody>
          <a:bodyPr vert="horz" wrap="square" lIns="91440" tIns="45720" rIns="91440" bIns="45720" numCol="1" anchor="t"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mn-lt"/>
                <a:ea typeface="+mn-ea"/>
                <a:cs typeface="+mn-cs"/>
              </a:rPr>
              <a:t>CENTRALISED</a:t>
            </a:r>
          </a:p>
        </p:txBody>
      </p:sp>
      <p:sp>
        <p:nvSpPr>
          <p:cNvPr id="6" name="Rectangle 18">
            <a:extLst>
              <a:ext uri="{FF2B5EF4-FFF2-40B4-BE49-F238E27FC236}">
                <a16:creationId xmlns:a16="http://schemas.microsoft.com/office/drawing/2014/main" id="{E8150DFD-2FEB-9C65-F74A-105A974F5490}"/>
              </a:ext>
              <a:ext uri="{C183D7F6-B498-43B3-948B-1728B52AA6E4}">
                <adec:decorative xmlns:adec="http://schemas.microsoft.com/office/drawing/2017/decorative" val="1"/>
              </a:ext>
            </a:extLst>
          </p:cNvPr>
          <p:cNvSpPr>
            <a:spLocks noChangeArrowheads="1"/>
          </p:cNvSpPr>
          <p:nvPr/>
        </p:nvSpPr>
        <p:spPr bwMode="auto">
          <a:xfrm>
            <a:off x="5947527" y="1804876"/>
            <a:ext cx="2072628" cy="330200"/>
          </a:xfrm>
          <a:prstGeom prst="rect">
            <a:avLst/>
          </a:pr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mn-lt"/>
                <a:ea typeface="+mn-ea"/>
                <a:cs typeface="+mn-cs"/>
              </a:rPr>
              <a:t>DECENTRALISED</a:t>
            </a:r>
            <a:endParaRPr kumimoji="0" lang="en-US" sz="1800" b="0" i="0" u="none" strike="noStrike" kern="1200" cap="none" spc="0" normalizeH="0" baseline="0" noProof="0" dirty="0">
              <a:ln>
                <a:noFill/>
              </a:ln>
              <a:solidFill>
                <a:schemeClr val="bg1"/>
              </a:solidFill>
              <a:effectLst/>
              <a:uLnTx/>
              <a:uFillTx/>
              <a:latin typeface="Times New Roman"/>
              <a:ea typeface="+mn-ea"/>
              <a:cs typeface="+mn-cs"/>
            </a:endParaRPr>
          </a:p>
        </p:txBody>
      </p:sp>
      <p:sp>
        <p:nvSpPr>
          <p:cNvPr id="8" name="CasellaDiTesto 7">
            <a:extLst>
              <a:ext uri="{FF2B5EF4-FFF2-40B4-BE49-F238E27FC236}">
                <a16:creationId xmlns:a16="http://schemas.microsoft.com/office/drawing/2014/main" id="{7911163B-A279-49C9-EE8A-712733863DEF}"/>
              </a:ext>
            </a:extLst>
          </p:cNvPr>
          <p:cNvSpPr txBox="1"/>
          <p:nvPr/>
        </p:nvSpPr>
        <p:spPr>
          <a:xfrm flipH="1">
            <a:off x="3655287" y="3913824"/>
            <a:ext cx="1339849" cy="307777"/>
          </a:xfrm>
          <a:prstGeom prst="rect">
            <a:avLst/>
          </a:prstGeom>
          <a:noFill/>
        </p:spPr>
        <p:txBody>
          <a:bodyPr wrap="square" rtlCol="0">
            <a:spAutoFit/>
          </a:bodyPr>
          <a:lstStyle/>
          <a:p>
            <a:pPr algn="ctr"/>
            <a:r>
              <a:rPr lang="it-IT" b="1" dirty="0">
                <a:solidFill>
                  <a:schemeClr val="tx1"/>
                </a:solidFill>
                <a:latin typeface="+mj-lt"/>
              </a:rPr>
              <a:t>REGULATION</a:t>
            </a:r>
          </a:p>
        </p:txBody>
      </p:sp>
      <p:sp>
        <p:nvSpPr>
          <p:cNvPr id="2" name="Rettangolo 1">
            <a:extLst>
              <a:ext uri="{FF2B5EF4-FFF2-40B4-BE49-F238E27FC236}">
                <a16:creationId xmlns:a16="http://schemas.microsoft.com/office/drawing/2014/main" id="{D86BCC13-2A0D-0F21-6C6F-542738399A1C}"/>
              </a:ext>
            </a:extLst>
          </p:cNvPr>
          <p:cNvSpPr/>
          <p:nvPr/>
        </p:nvSpPr>
        <p:spPr>
          <a:xfrm>
            <a:off x="5843588" y="3383613"/>
            <a:ext cx="3126433" cy="1323439"/>
          </a:xfrm>
          <a:prstGeom prst="rect">
            <a:avLst/>
          </a:prstGeom>
        </p:spPr>
        <p:txBody>
          <a:bodyPr wrap="square">
            <a:spAutoFit/>
          </a:bodyPr>
          <a:lstStyle/>
          <a:p>
            <a:pPr>
              <a:spcAft>
                <a:spcPts val="1200"/>
              </a:spcAft>
            </a:pPr>
            <a:r>
              <a:rPr lang="en-US" sz="2000" dirty="0">
                <a:latin typeface="+mj-lt"/>
                <a:cs typeface="Calibri" panose="020F0502020204030204" pitchFamily="34" charset="0"/>
              </a:rPr>
              <a:t>Health care regulation</a:t>
            </a:r>
          </a:p>
          <a:p>
            <a:pPr>
              <a:spcAft>
                <a:spcPts val="1200"/>
              </a:spcAft>
            </a:pPr>
            <a:r>
              <a:rPr lang="en-US" sz="2000" dirty="0">
                <a:latin typeface="+mj-lt"/>
                <a:cs typeface="Calibri" panose="020F0502020204030204" pitchFamily="34" charset="0"/>
              </a:rPr>
              <a:t>Health care programming</a:t>
            </a:r>
          </a:p>
          <a:p>
            <a:pPr>
              <a:spcAft>
                <a:spcPts val="1200"/>
              </a:spcAft>
            </a:pPr>
            <a:r>
              <a:rPr lang="en-US" sz="2000" dirty="0">
                <a:latin typeface="+mj-lt"/>
                <a:cs typeface="Calibri" panose="020F0502020204030204" pitchFamily="34" charset="0"/>
              </a:rPr>
              <a:t>Health care management</a:t>
            </a:r>
            <a:endParaRPr lang="it-IT" sz="2000" dirty="0">
              <a:latin typeface="+mj-lt"/>
              <a:cs typeface="Calibri" panose="020F0502020204030204" pitchFamily="34" charset="0"/>
            </a:endParaRPr>
          </a:p>
        </p:txBody>
      </p:sp>
      <p:sp>
        <p:nvSpPr>
          <p:cNvPr id="5" name="Parentesi graffa aperta 4">
            <a:extLst>
              <a:ext uri="{FF2B5EF4-FFF2-40B4-BE49-F238E27FC236}">
                <a16:creationId xmlns:a16="http://schemas.microsoft.com/office/drawing/2014/main" id="{2425CE2F-9E92-7B5A-480B-D3661D669678}"/>
              </a:ext>
            </a:extLst>
          </p:cNvPr>
          <p:cNvSpPr/>
          <p:nvPr/>
        </p:nvSpPr>
        <p:spPr>
          <a:xfrm>
            <a:off x="5534324" y="3389650"/>
            <a:ext cx="360063" cy="1323439"/>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7" name="CasellaDiTesto 6">
            <a:extLst>
              <a:ext uri="{FF2B5EF4-FFF2-40B4-BE49-F238E27FC236}">
                <a16:creationId xmlns:a16="http://schemas.microsoft.com/office/drawing/2014/main" id="{13BA3318-88E1-F04C-EF7B-C2F1A834A173}"/>
              </a:ext>
            </a:extLst>
          </p:cNvPr>
          <p:cNvSpPr txBox="1"/>
          <p:nvPr/>
        </p:nvSpPr>
        <p:spPr>
          <a:xfrm>
            <a:off x="173979" y="2962550"/>
            <a:ext cx="3231943" cy="1892826"/>
          </a:xfrm>
          <a:prstGeom prst="rect">
            <a:avLst/>
          </a:prstGeom>
          <a:noFill/>
        </p:spPr>
        <p:txBody>
          <a:bodyPr wrap="square">
            <a:spAutoFit/>
          </a:bodyPr>
          <a:lstStyle/>
          <a:p>
            <a:pPr>
              <a:spcAft>
                <a:spcPts val="600"/>
              </a:spcAft>
            </a:pPr>
            <a:r>
              <a:rPr lang="en-US" b="1" dirty="0">
                <a:latin typeface="+mj-lt"/>
              </a:rPr>
              <a:t>Health law page – WHO</a:t>
            </a:r>
            <a:r>
              <a:rPr lang="en-US" dirty="0">
                <a:latin typeface="+mj-lt"/>
              </a:rPr>
              <a:t>: </a:t>
            </a:r>
            <a:r>
              <a:rPr lang="en-US" dirty="0">
                <a:latin typeface="+mj-lt"/>
                <a:hlinkClick r:id="rId2"/>
              </a:rPr>
              <a:t>https://www.who.int/health-topics/health-law#tab=tab_1</a:t>
            </a:r>
            <a:r>
              <a:rPr lang="en-US" dirty="0">
                <a:latin typeface="+mj-lt"/>
              </a:rPr>
              <a:t> </a:t>
            </a:r>
          </a:p>
          <a:p>
            <a:pPr>
              <a:spcAft>
                <a:spcPts val="600"/>
              </a:spcAft>
            </a:pPr>
            <a:r>
              <a:rPr lang="en-US" dirty="0">
                <a:latin typeface="+mj-lt"/>
              </a:rPr>
              <a:t>Field RI. </a:t>
            </a:r>
            <a:r>
              <a:rPr lang="en-US" b="1" dirty="0">
                <a:latin typeface="+mj-lt"/>
              </a:rPr>
              <a:t>Why is health care regulation so complex? </a:t>
            </a:r>
            <a:r>
              <a:rPr lang="en-US" dirty="0">
                <a:latin typeface="+mj-lt"/>
              </a:rPr>
              <a:t>P T. 2008 Oct;33(10):607-8. PMID: 19750043 </a:t>
            </a:r>
            <a:r>
              <a:rPr lang="en-US" dirty="0">
                <a:latin typeface="+mj-lt"/>
                <a:hlinkClick r:id="rId3"/>
              </a:rPr>
              <a:t>https://www.ncbi.nlm.nih.gov/pmc/articles/PMC2730786/</a:t>
            </a:r>
            <a:r>
              <a:rPr lang="en-US" dirty="0">
                <a:latin typeface="+mj-lt"/>
              </a:rPr>
              <a:t> </a:t>
            </a:r>
            <a:endParaRPr lang="it-IT" dirty="0">
              <a:latin typeface="+mj-lt"/>
            </a:endParaRPr>
          </a:p>
        </p:txBody>
      </p:sp>
    </p:spTree>
    <p:extLst>
      <p:ext uri="{BB962C8B-B14F-4D97-AF65-F5344CB8AC3E}">
        <p14:creationId xmlns:p14="http://schemas.microsoft.com/office/powerpoint/2010/main" val="1602772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30079F5-6167-4AC0-B74A-401A375A7C1C}"/>
              </a:ext>
            </a:extLst>
          </p:cNvPr>
          <p:cNvSpPr/>
          <p:nvPr/>
        </p:nvSpPr>
        <p:spPr>
          <a:xfrm>
            <a:off x="266700" y="913290"/>
            <a:ext cx="8610600" cy="3724096"/>
          </a:xfrm>
          <a:prstGeom prst="rect">
            <a:avLst/>
          </a:prstGeom>
        </p:spPr>
        <p:txBody>
          <a:bodyPr wrap="square">
            <a:spAutoFit/>
          </a:bodyPr>
          <a:lstStyle/>
          <a:p>
            <a:pPr>
              <a:spcAft>
                <a:spcPts val="1200"/>
              </a:spcAft>
            </a:pPr>
            <a:r>
              <a:rPr lang="en-US" sz="1800" b="1" dirty="0">
                <a:latin typeface="+mn-lt"/>
                <a:cs typeface="Calibri" panose="020F0502020204030204" pitchFamily="34" charset="0"/>
              </a:rPr>
              <a:t>Health care regulation </a:t>
            </a:r>
            <a:r>
              <a:rPr lang="en-US" sz="1800" dirty="0">
                <a:latin typeface="+mn-lt"/>
                <a:cs typeface="Calibri" panose="020F0502020204030204" pitchFamily="34" charset="0"/>
              </a:rPr>
              <a:t>is a form of social control which is exerted by the more stable organizations of society, such as established institutions and the law. They are ordinarily embodied in definite codes, usually written (</a:t>
            </a:r>
            <a:r>
              <a:rPr lang="en-US" sz="1800" dirty="0" err="1">
                <a:latin typeface="+mn-lt"/>
                <a:cs typeface="Calibri" panose="020F0502020204030204" pitchFamily="34" charset="0"/>
              </a:rPr>
              <a:t>MeSH</a:t>
            </a:r>
            <a:r>
              <a:rPr lang="en-US" sz="1800" dirty="0">
                <a:latin typeface="+mn-lt"/>
                <a:cs typeface="Calibri" panose="020F0502020204030204" pitchFamily="34" charset="0"/>
              </a:rPr>
              <a:t> NLM).</a:t>
            </a:r>
          </a:p>
          <a:p>
            <a:pPr>
              <a:spcAft>
                <a:spcPts val="1200"/>
              </a:spcAft>
            </a:pPr>
            <a:r>
              <a:rPr lang="en-US" sz="1800" b="1" dirty="0">
                <a:latin typeface="+mn-lt"/>
                <a:cs typeface="Calibri" panose="020F0502020204030204" pitchFamily="34" charset="0"/>
              </a:rPr>
              <a:t>Health care programming</a:t>
            </a:r>
            <a:r>
              <a:rPr lang="en-US" sz="1800" dirty="0">
                <a:latin typeface="+mn-lt"/>
                <a:cs typeface="Calibri" panose="020F0502020204030204" pitchFamily="34" charset="0"/>
              </a:rPr>
              <a:t>: health insurance plans intended to reduce unnecessary health care costs through a variety of mechanisms, including: economic incentives for physicians and patients to select less costly forms of care; programs for reviewing the medical necessity of specific services; increased beneficiary cost sharing; controls on inpatient admissions and lengths of stay; the establishment of cost-sharing incentives for outpatient surgery; selective contracting with health care providers; and the intensive management of high-cost health care cases (Managed Care Programs, MESH NLM).</a:t>
            </a:r>
          </a:p>
          <a:p>
            <a:pPr>
              <a:spcAft>
                <a:spcPts val="1200"/>
              </a:spcAft>
            </a:pPr>
            <a:r>
              <a:rPr lang="en-US" sz="1800" b="1" dirty="0">
                <a:latin typeface="+mn-lt"/>
                <a:cs typeface="Calibri" panose="020F0502020204030204" pitchFamily="34" charset="0"/>
              </a:rPr>
              <a:t>Health care management </a:t>
            </a:r>
            <a:r>
              <a:rPr lang="en-US" sz="1800" dirty="0">
                <a:latin typeface="+mn-lt"/>
                <a:cs typeface="Calibri" panose="020F0502020204030204" pitchFamily="34" charset="0"/>
              </a:rPr>
              <a:t>is the planning, administration, and management of all health care systems, hospitals, and other medical facilities.</a:t>
            </a:r>
          </a:p>
        </p:txBody>
      </p:sp>
    </p:spTree>
    <p:extLst>
      <p:ext uri="{BB962C8B-B14F-4D97-AF65-F5344CB8AC3E}">
        <p14:creationId xmlns:p14="http://schemas.microsoft.com/office/powerpoint/2010/main" val="837422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3818C9B6-3DC2-44FA-9F7E-1F8253C12E13}"/>
              </a:ext>
            </a:extLst>
          </p:cNvPr>
          <p:cNvSpPr/>
          <p:nvPr/>
        </p:nvSpPr>
        <p:spPr>
          <a:xfrm>
            <a:off x="602673" y="4646743"/>
            <a:ext cx="7474528" cy="230832"/>
          </a:xfrm>
          <a:prstGeom prst="rect">
            <a:avLst/>
          </a:prstGeom>
        </p:spPr>
        <p:txBody>
          <a:bodyPr wrap="square">
            <a:spAutoFit/>
          </a:bodyPr>
          <a:lstStyle/>
          <a:p>
            <a:r>
              <a:rPr lang="it-IT" sz="900" i="1" dirty="0" err="1"/>
              <a:t>Adapted</a:t>
            </a:r>
            <a:r>
              <a:rPr lang="it-IT" sz="900" i="1" dirty="0"/>
              <a:t>, from: EIT Health, McKinsey &amp;Co: </a:t>
            </a:r>
            <a:r>
              <a:rPr lang="it-IT" sz="900" i="1" dirty="0" err="1"/>
              <a:t>Transforming</a:t>
            </a:r>
            <a:r>
              <a:rPr lang="it-IT" sz="900" i="1" dirty="0"/>
              <a:t> healthcare with AI - The impact on the </a:t>
            </a:r>
            <a:r>
              <a:rPr lang="it-IT" sz="900" i="1" dirty="0" err="1"/>
              <a:t>workforce</a:t>
            </a:r>
            <a:r>
              <a:rPr lang="it-IT" sz="900" i="1" dirty="0"/>
              <a:t> and </a:t>
            </a:r>
            <a:r>
              <a:rPr lang="it-IT" sz="900" i="1" dirty="0" err="1"/>
              <a:t>organisations</a:t>
            </a:r>
            <a:r>
              <a:rPr lang="it-IT" sz="900" i="1" dirty="0"/>
              <a:t>. March 2020</a:t>
            </a:r>
          </a:p>
        </p:txBody>
      </p:sp>
      <p:sp>
        <p:nvSpPr>
          <p:cNvPr id="7" name="Rettangolo 6">
            <a:extLst>
              <a:ext uri="{FF2B5EF4-FFF2-40B4-BE49-F238E27FC236}">
                <a16:creationId xmlns:a16="http://schemas.microsoft.com/office/drawing/2014/main" id="{5F5D55FE-7DB8-48A7-AE44-3CF61E101615}"/>
              </a:ext>
            </a:extLst>
          </p:cNvPr>
          <p:cNvSpPr/>
          <p:nvPr/>
        </p:nvSpPr>
        <p:spPr>
          <a:xfrm>
            <a:off x="431914" y="969228"/>
            <a:ext cx="8376805" cy="2231380"/>
          </a:xfrm>
          <a:prstGeom prst="rect">
            <a:avLst/>
          </a:prstGeom>
        </p:spPr>
        <p:txBody>
          <a:bodyPr wrap="square">
            <a:spAutoFit/>
          </a:bodyPr>
          <a:lstStyle/>
          <a:p>
            <a:pPr>
              <a:spcAft>
                <a:spcPts val="600"/>
              </a:spcAft>
            </a:pPr>
            <a:r>
              <a:rPr lang="it-IT" sz="2800" b="1" dirty="0">
                <a:latin typeface="+mn-lt"/>
                <a:cs typeface="Calibri" panose="020F0502020204030204" pitchFamily="34" charset="0"/>
              </a:rPr>
              <a:t>Three challenges for </a:t>
            </a:r>
            <a:r>
              <a:rPr lang="it-IT" sz="2800" b="1" dirty="0" err="1">
                <a:latin typeface="+mn-lt"/>
                <a:cs typeface="Calibri" panose="020F0502020204030204" pitchFamily="34" charset="0"/>
              </a:rPr>
              <a:t>any</a:t>
            </a:r>
            <a:r>
              <a:rPr lang="it-IT" sz="2800" b="1" dirty="0">
                <a:latin typeface="+mn-lt"/>
                <a:cs typeface="Calibri" panose="020F0502020204030204" pitchFamily="34" charset="0"/>
              </a:rPr>
              <a:t> </a:t>
            </a:r>
            <a:r>
              <a:rPr lang="it-IT" sz="2800" b="1" dirty="0" err="1">
                <a:latin typeface="+mn-lt"/>
                <a:cs typeface="Calibri" panose="020F0502020204030204" pitchFamily="34" charset="0"/>
              </a:rPr>
              <a:t>healthcare</a:t>
            </a:r>
            <a:r>
              <a:rPr lang="it-IT" sz="2800" b="1" dirty="0">
                <a:latin typeface="+mn-lt"/>
                <a:cs typeface="Calibri" panose="020F0502020204030204" pitchFamily="34" charset="0"/>
              </a:rPr>
              <a:t> system</a:t>
            </a:r>
          </a:p>
          <a:p>
            <a:pPr marL="342900" indent="-342900">
              <a:spcAft>
                <a:spcPts val="600"/>
              </a:spcAft>
              <a:buFont typeface="+mj-lt"/>
              <a:buAutoNum type="arabicPeriod"/>
            </a:pPr>
            <a:r>
              <a:rPr lang="it-IT" sz="2400" dirty="0" err="1">
                <a:latin typeface="+mn-lt"/>
                <a:cs typeface="Calibri" panose="020F0502020204030204" pitchFamily="34" charset="0"/>
              </a:rPr>
              <a:t>Widening</a:t>
            </a:r>
            <a:r>
              <a:rPr lang="it-IT" sz="2400" dirty="0">
                <a:latin typeface="+mn-lt"/>
                <a:cs typeface="Calibri" panose="020F0502020204030204" pitchFamily="34" charset="0"/>
              </a:rPr>
              <a:t> staff </a:t>
            </a:r>
            <a:r>
              <a:rPr lang="it-IT" sz="2400" dirty="0" err="1">
                <a:latin typeface="+mn-lt"/>
                <a:cs typeface="Calibri" panose="020F0502020204030204" pitchFamily="34" charset="0"/>
              </a:rPr>
              <a:t>shortages</a:t>
            </a:r>
            <a:r>
              <a:rPr lang="it-IT" sz="2400" dirty="0">
                <a:latin typeface="+mn-lt"/>
                <a:cs typeface="Calibri" panose="020F0502020204030204" pitchFamily="34" charset="0"/>
              </a:rPr>
              <a:t> and skill gaps</a:t>
            </a:r>
          </a:p>
          <a:p>
            <a:pPr marL="342900" indent="-342900">
              <a:spcAft>
                <a:spcPts val="600"/>
              </a:spcAft>
              <a:buFont typeface="+mj-lt"/>
              <a:buAutoNum type="arabicPeriod"/>
            </a:pPr>
            <a:r>
              <a:rPr lang="it-IT" sz="2400" dirty="0" err="1">
                <a:latin typeface="+mn-lt"/>
                <a:cs typeface="Calibri" panose="020F0502020204030204" pitchFamily="34" charset="0"/>
              </a:rPr>
              <a:t>Unsuccessful</a:t>
            </a:r>
            <a:r>
              <a:rPr lang="it-IT" sz="2400" dirty="0">
                <a:latin typeface="+mn-lt"/>
                <a:cs typeface="Calibri" panose="020F0502020204030204" pitchFamily="34" charset="0"/>
              </a:rPr>
              <a:t> </a:t>
            </a:r>
            <a:r>
              <a:rPr lang="it-IT" sz="2400" dirty="0" err="1">
                <a:latin typeface="+mn-lt"/>
                <a:cs typeface="Calibri" panose="020F0502020204030204" pitchFamily="34" charset="0"/>
              </a:rPr>
              <a:t>efforts</a:t>
            </a:r>
            <a:r>
              <a:rPr lang="it-IT" sz="2400" dirty="0">
                <a:latin typeface="+mn-lt"/>
                <a:cs typeface="Calibri" panose="020F0502020204030204" pitchFamily="34" charset="0"/>
              </a:rPr>
              <a:t> to shift from </a:t>
            </a:r>
            <a:r>
              <a:rPr lang="it-IT" sz="2400" dirty="0" err="1">
                <a:latin typeface="+mn-lt"/>
                <a:cs typeface="Calibri" panose="020F0502020204030204" pitchFamily="34" charset="0"/>
              </a:rPr>
              <a:t>episodic</a:t>
            </a:r>
            <a:r>
              <a:rPr lang="it-IT" sz="2400" dirty="0">
                <a:latin typeface="+mn-lt"/>
                <a:cs typeface="Calibri" panose="020F0502020204030204" pitchFamily="34" charset="0"/>
              </a:rPr>
              <a:t> care-</a:t>
            </a:r>
            <a:r>
              <a:rPr lang="it-IT" sz="2400" dirty="0" err="1">
                <a:latin typeface="+mn-lt"/>
                <a:cs typeface="Calibri" panose="020F0502020204030204" pitchFamily="34" charset="0"/>
              </a:rPr>
              <a:t>based</a:t>
            </a:r>
            <a:r>
              <a:rPr lang="it-IT" sz="2400" dirty="0">
                <a:latin typeface="+mn-lt"/>
                <a:cs typeface="Calibri" panose="020F0502020204030204" pitchFamily="34" charset="0"/>
              </a:rPr>
              <a:t> systems to </a:t>
            </a:r>
            <a:r>
              <a:rPr lang="it-IT" sz="2400" dirty="0" err="1">
                <a:latin typeface="+mn-lt"/>
                <a:cs typeface="Calibri" panose="020F0502020204030204" pitchFamily="34" charset="0"/>
              </a:rPr>
              <a:t>proactive</a:t>
            </a:r>
            <a:r>
              <a:rPr lang="it-IT" sz="2400" dirty="0">
                <a:latin typeface="+mn-lt"/>
                <a:cs typeface="Calibri" panose="020F0502020204030204" pitchFamily="34" charset="0"/>
              </a:rPr>
              <a:t> and long-</a:t>
            </a:r>
            <a:r>
              <a:rPr lang="it-IT" sz="2400" dirty="0" err="1">
                <a:latin typeface="+mn-lt"/>
                <a:cs typeface="Calibri" panose="020F0502020204030204" pitchFamily="34" charset="0"/>
              </a:rPr>
              <a:t>term</a:t>
            </a:r>
            <a:r>
              <a:rPr lang="it-IT" sz="2400" dirty="0">
                <a:latin typeface="+mn-lt"/>
                <a:cs typeface="Calibri" panose="020F0502020204030204" pitchFamily="34" charset="0"/>
              </a:rPr>
              <a:t> care management systems</a:t>
            </a:r>
          </a:p>
          <a:p>
            <a:pPr marL="342900" indent="-342900">
              <a:spcAft>
                <a:spcPts val="600"/>
              </a:spcAft>
              <a:buFont typeface="+mj-lt"/>
              <a:buAutoNum type="arabicPeriod"/>
            </a:pPr>
            <a:r>
              <a:rPr lang="it-IT" sz="2400" dirty="0">
                <a:latin typeface="+mn-lt"/>
                <a:cs typeface="Calibri" panose="020F0502020204030204" pitchFamily="34" charset="0"/>
              </a:rPr>
              <a:t>Financial </a:t>
            </a:r>
            <a:r>
              <a:rPr lang="it-IT" sz="2400" dirty="0" err="1">
                <a:latin typeface="+mn-lt"/>
                <a:cs typeface="Calibri" panose="020F0502020204030204" pitchFamily="34" charset="0"/>
              </a:rPr>
              <a:t>unsustainability</a:t>
            </a:r>
            <a:endParaRPr lang="it-IT" sz="2400" dirty="0">
              <a:latin typeface="+mn-lt"/>
              <a:cs typeface="Calibri" panose="020F0502020204030204" pitchFamily="34" charset="0"/>
            </a:endParaRPr>
          </a:p>
        </p:txBody>
      </p:sp>
    </p:spTree>
    <p:extLst>
      <p:ext uri="{BB962C8B-B14F-4D97-AF65-F5344CB8AC3E}">
        <p14:creationId xmlns:p14="http://schemas.microsoft.com/office/powerpoint/2010/main" val="2682901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35A9BF36-9CFD-4498-8495-D21363CDB222}"/>
              </a:ext>
            </a:extLst>
          </p:cNvPr>
          <p:cNvSpPr/>
          <p:nvPr/>
        </p:nvSpPr>
        <p:spPr>
          <a:xfrm>
            <a:off x="367194" y="1643865"/>
            <a:ext cx="8489903" cy="1631216"/>
          </a:xfrm>
          <a:prstGeom prst="rect">
            <a:avLst/>
          </a:prstGeom>
        </p:spPr>
        <p:txBody>
          <a:bodyPr wrap="square">
            <a:spAutoFit/>
          </a:bodyPr>
          <a:lstStyle/>
          <a:p>
            <a:pPr algn="ctr"/>
            <a:r>
              <a:rPr lang="it-IT" sz="2000" b="1" dirty="0">
                <a:latin typeface="+mj-lt"/>
              </a:rPr>
              <a:t>BEFORE TRANSFORMING HEALTH CARE THROUGH AI,</a:t>
            </a:r>
          </a:p>
          <a:p>
            <a:pPr algn="ctr"/>
            <a:r>
              <a:rPr lang="it-IT" sz="2000" b="1" dirty="0">
                <a:latin typeface="+mj-lt"/>
              </a:rPr>
              <a:t>(OR ANY OTHER MITH OR BELIEF)</a:t>
            </a:r>
          </a:p>
          <a:p>
            <a:pPr algn="ctr"/>
            <a:r>
              <a:rPr lang="it-IT" sz="2000" b="1" dirty="0">
                <a:latin typeface="+mj-lt"/>
              </a:rPr>
              <a:t>LET’S US UNDERSTAND WHAT HEALTH CARE ACTUALLY IS,</a:t>
            </a:r>
          </a:p>
          <a:p>
            <a:pPr algn="ctr"/>
            <a:r>
              <a:rPr lang="it-IT" sz="2000" b="1" dirty="0">
                <a:latin typeface="+mj-lt"/>
              </a:rPr>
              <a:t>WHAT ARE THE BASIC ORGANISATION PATTERNS</a:t>
            </a:r>
          </a:p>
          <a:p>
            <a:pPr algn="ctr"/>
            <a:r>
              <a:rPr lang="it-IT" sz="2000" b="1" dirty="0">
                <a:latin typeface="+mj-lt"/>
              </a:rPr>
              <a:t>AND HOW DOES IT WORK</a:t>
            </a:r>
          </a:p>
        </p:txBody>
      </p:sp>
    </p:spTree>
    <p:extLst>
      <p:ext uri="{BB962C8B-B14F-4D97-AF65-F5344CB8AC3E}">
        <p14:creationId xmlns:p14="http://schemas.microsoft.com/office/powerpoint/2010/main" val="2083887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CBCBFE1D-8A89-8CB0-2AA5-669930901565}"/>
              </a:ext>
            </a:extLst>
          </p:cNvPr>
          <p:cNvSpPr txBox="1"/>
          <p:nvPr/>
        </p:nvSpPr>
        <p:spPr>
          <a:xfrm>
            <a:off x="279206" y="1125200"/>
            <a:ext cx="8585588" cy="3293209"/>
          </a:xfrm>
          <a:prstGeom prst="rect">
            <a:avLst/>
          </a:prstGeom>
          <a:noFill/>
        </p:spPr>
        <p:txBody>
          <a:bodyPr wrap="square">
            <a:spAutoFit/>
          </a:bodyPr>
          <a:lstStyle/>
          <a:p>
            <a:r>
              <a:rPr lang="en-US" sz="1600" dirty="0">
                <a:latin typeface="+mj-lt"/>
              </a:rPr>
              <a:t>• Payment for wrong outputs (units of service rather than episode of illness, health outcomes, or covered lives)</a:t>
            </a:r>
          </a:p>
          <a:p>
            <a:r>
              <a:rPr lang="en-US" sz="1600" dirty="0">
                <a:latin typeface="+mj-lt"/>
              </a:rPr>
              <a:t>• Financial incentives that reward inefficiency (complications or readmissions)</a:t>
            </a:r>
          </a:p>
          <a:p>
            <a:r>
              <a:rPr lang="en-US" sz="1600" dirty="0">
                <a:latin typeface="+mj-lt"/>
              </a:rPr>
              <a:t>• Lack of price information and incentives for patients</a:t>
            </a:r>
          </a:p>
          <a:p>
            <a:r>
              <a:rPr lang="en-US" sz="1600" dirty="0">
                <a:latin typeface="+mj-lt"/>
              </a:rPr>
              <a:t>• Indifference of providers to induced costs (e.g. hospital driven costs imposed to community care)</a:t>
            </a:r>
          </a:p>
          <a:p>
            <a:r>
              <a:rPr lang="en-US" sz="1600" dirty="0">
                <a:latin typeface="+mj-lt"/>
              </a:rPr>
              <a:t>• Dysfunctional competition rather than performance-based competition</a:t>
            </a:r>
          </a:p>
          <a:p>
            <a:r>
              <a:rPr lang="en-US" sz="1600" dirty="0">
                <a:latin typeface="+mj-lt"/>
              </a:rPr>
              <a:t>• Lack of personal or professional ethos to care about societal costs of health care</a:t>
            </a:r>
          </a:p>
          <a:p>
            <a:r>
              <a:rPr lang="en-US" sz="1600" dirty="0">
                <a:latin typeface="+mj-lt"/>
              </a:rPr>
              <a:t>• Failure to take full advantage of professional skills of nurses (and other types of profession)</a:t>
            </a:r>
          </a:p>
          <a:p>
            <a:r>
              <a:rPr lang="en-US" sz="1600" dirty="0">
                <a:latin typeface="+mj-lt"/>
              </a:rPr>
              <a:t>• Lack of uniform systems and processes to ensure safe and high-quality care</a:t>
            </a:r>
          </a:p>
          <a:p>
            <a:r>
              <a:rPr lang="en-US" sz="1600" dirty="0">
                <a:latin typeface="+mj-lt"/>
              </a:rPr>
              <a:t>• Uneven patient flows, resulting in overcrowding, suboptimal care, and waste</a:t>
            </a:r>
          </a:p>
          <a:p>
            <a:r>
              <a:rPr lang="en-US" sz="1600" dirty="0">
                <a:latin typeface="+mj-lt"/>
              </a:rPr>
              <a:t>• Insufficient involvement of patients in decision making (as in end-of-life care)</a:t>
            </a:r>
          </a:p>
          <a:p>
            <a:r>
              <a:rPr lang="en-US" sz="1600" dirty="0">
                <a:latin typeface="+mj-lt"/>
              </a:rPr>
              <a:t>• Insufficient attention to prevention, disparities, primary care, health literacy, population health, and long-term results</a:t>
            </a:r>
          </a:p>
        </p:txBody>
      </p:sp>
      <p:sp>
        <p:nvSpPr>
          <p:cNvPr id="6" name="CasellaDiTesto 5">
            <a:extLst>
              <a:ext uri="{FF2B5EF4-FFF2-40B4-BE49-F238E27FC236}">
                <a16:creationId xmlns:a16="http://schemas.microsoft.com/office/drawing/2014/main" id="{D668F5DA-3E9F-DDFB-9F1F-337257CDC5B5}"/>
              </a:ext>
            </a:extLst>
          </p:cNvPr>
          <p:cNvSpPr txBox="1"/>
          <p:nvPr/>
        </p:nvSpPr>
        <p:spPr>
          <a:xfrm>
            <a:off x="970605" y="685945"/>
            <a:ext cx="7098682" cy="400110"/>
          </a:xfrm>
          <a:prstGeom prst="rect">
            <a:avLst/>
          </a:prstGeom>
          <a:noFill/>
        </p:spPr>
        <p:txBody>
          <a:bodyPr wrap="square">
            <a:spAutoFit/>
          </a:bodyPr>
          <a:lstStyle/>
          <a:p>
            <a:pPr algn="ctr"/>
            <a:r>
              <a:rPr lang="en-US" sz="2000" b="1" dirty="0">
                <a:latin typeface="+mj-lt"/>
              </a:rPr>
              <a:t>SOURCES OF INEFFICIENCY IN HEALTH CARE SERVICES – 1/2</a:t>
            </a:r>
            <a:endParaRPr lang="it-IT" sz="2000" b="1" dirty="0">
              <a:latin typeface="+mj-lt"/>
            </a:endParaRPr>
          </a:p>
        </p:txBody>
      </p:sp>
      <p:sp>
        <p:nvSpPr>
          <p:cNvPr id="7" name="CasellaDiTesto 6">
            <a:extLst>
              <a:ext uri="{FF2B5EF4-FFF2-40B4-BE49-F238E27FC236}">
                <a16:creationId xmlns:a16="http://schemas.microsoft.com/office/drawing/2014/main" id="{5C6E2C63-DD76-A26F-6FD7-FD7B8D1623A3}"/>
              </a:ext>
            </a:extLst>
          </p:cNvPr>
          <p:cNvSpPr txBox="1"/>
          <p:nvPr/>
        </p:nvSpPr>
        <p:spPr>
          <a:xfrm>
            <a:off x="1198443" y="4562961"/>
            <a:ext cx="6747113" cy="400110"/>
          </a:xfrm>
          <a:prstGeom prst="rect">
            <a:avLst/>
          </a:prstGeom>
          <a:noFill/>
        </p:spPr>
        <p:txBody>
          <a:bodyPr wrap="square">
            <a:spAutoFit/>
          </a:bodyPr>
          <a:lstStyle/>
          <a:p>
            <a:r>
              <a:rPr lang="en-US" sz="1000" dirty="0" err="1">
                <a:latin typeface="+mn-lt"/>
              </a:rPr>
              <a:t>Fineberg</a:t>
            </a:r>
            <a:r>
              <a:rPr lang="en-US" sz="1000" dirty="0">
                <a:latin typeface="+mn-lt"/>
              </a:rPr>
              <a:t> HV. Shattuck Lecture. A successful and sustainable health system--how to get there from here. N </a:t>
            </a:r>
            <a:r>
              <a:rPr lang="en-US" sz="1000" dirty="0" err="1">
                <a:latin typeface="+mn-lt"/>
              </a:rPr>
              <a:t>Engl</a:t>
            </a:r>
            <a:r>
              <a:rPr lang="en-US" sz="1000" dirty="0">
                <a:latin typeface="+mn-lt"/>
              </a:rPr>
              <a:t> J Med. 2012 Mar 15;366(11):1020-7. </a:t>
            </a:r>
            <a:r>
              <a:rPr lang="en-US" sz="1000" dirty="0" err="1">
                <a:latin typeface="+mn-lt"/>
              </a:rPr>
              <a:t>doi</a:t>
            </a:r>
            <a:r>
              <a:rPr lang="en-US" sz="1000" dirty="0">
                <a:latin typeface="+mn-lt"/>
              </a:rPr>
              <a:t>: 10.1056/NEJMsa1114777. PMID: 22417255</a:t>
            </a:r>
            <a:endParaRPr lang="it-IT" sz="1000" dirty="0">
              <a:latin typeface="+mn-lt"/>
            </a:endParaRPr>
          </a:p>
        </p:txBody>
      </p:sp>
    </p:spTree>
    <p:extLst>
      <p:ext uri="{BB962C8B-B14F-4D97-AF65-F5344CB8AC3E}">
        <p14:creationId xmlns:p14="http://schemas.microsoft.com/office/powerpoint/2010/main" val="4205805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CBCBFE1D-8A89-8CB0-2AA5-669930901565}"/>
              </a:ext>
            </a:extLst>
          </p:cNvPr>
          <p:cNvSpPr txBox="1"/>
          <p:nvPr/>
        </p:nvSpPr>
        <p:spPr>
          <a:xfrm>
            <a:off x="279206" y="1232922"/>
            <a:ext cx="8585588" cy="2800767"/>
          </a:xfrm>
          <a:prstGeom prst="rect">
            <a:avLst/>
          </a:prstGeom>
          <a:noFill/>
        </p:spPr>
        <p:txBody>
          <a:bodyPr wrap="square">
            <a:spAutoFit/>
          </a:bodyPr>
          <a:lstStyle/>
          <a:p>
            <a:r>
              <a:rPr lang="en-US" sz="1600" dirty="0">
                <a:latin typeface="+mj-lt"/>
              </a:rPr>
              <a:t>• Fragmented and uncoordinated delivery, without continuity of care</a:t>
            </a:r>
          </a:p>
          <a:p>
            <a:r>
              <a:rPr lang="en-US" sz="1600" dirty="0">
                <a:latin typeface="+mj-lt"/>
              </a:rPr>
              <a:t>• Lack of information on resource costs, performance, comparative effectiveness, quality of care, and health outcomes</a:t>
            </a:r>
          </a:p>
          <a:p>
            <a:r>
              <a:rPr lang="en-US" sz="1600" dirty="0">
                <a:latin typeface="+mj-lt"/>
              </a:rPr>
              <a:t>• Scientific uncertainty about effectiveness and cost, especially of newer tests and treatments</a:t>
            </a:r>
          </a:p>
          <a:p>
            <a:r>
              <a:rPr lang="en-US" sz="1600" dirty="0">
                <a:latin typeface="+mj-lt"/>
              </a:rPr>
              <a:t>• Cultural predisposition to believe that “more care is better”</a:t>
            </a:r>
          </a:p>
          <a:p>
            <a:r>
              <a:rPr lang="en-US" sz="1600" dirty="0">
                <a:latin typeface="+mj-lt"/>
              </a:rPr>
              <a:t>• Administrative complexity of coping with forms, regimens, and requirements of different insurers</a:t>
            </a:r>
          </a:p>
          <a:p>
            <a:r>
              <a:rPr lang="en-US" sz="1600" dirty="0">
                <a:latin typeface="+mj-lt"/>
              </a:rPr>
              <a:t>• Rewarding of inventors and entrepreneurs for possible performance advantage more than for significant savings in overall system cost</a:t>
            </a:r>
          </a:p>
          <a:p>
            <a:r>
              <a:rPr lang="en-US" sz="1600" dirty="0">
                <a:latin typeface="+mj-lt"/>
              </a:rPr>
              <a:t>• Regulatory regime that can only retard and not accelerate innovation</a:t>
            </a:r>
          </a:p>
          <a:p>
            <a:r>
              <a:rPr lang="en-US" sz="1600" dirty="0">
                <a:latin typeface="+mj-lt"/>
              </a:rPr>
              <a:t>• Insufficient reliance on competitive bidding for drugs and devices</a:t>
            </a:r>
          </a:p>
          <a:p>
            <a:r>
              <a:rPr lang="en-US" sz="1600" dirty="0">
                <a:latin typeface="+mj-lt"/>
              </a:rPr>
              <a:t>• Distortions resulting from frauds, conflicts of interest, and a dysfunctional malpractice system</a:t>
            </a:r>
            <a:endParaRPr lang="it-IT" sz="1600" dirty="0">
              <a:latin typeface="+mj-lt"/>
            </a:endParaRPr>
          </a:p>
        </p:txBody>
      </p:sp>
      <p:sp>
        <p:nvSpPr>
          <p:cNvPr id="5" name="CasellaDiTesto 4">
            <a:extLst>
              <a:ext uri="{FF2B5EF4-FFF2-40B4-BE49-F238E27FC236}">
                <a16:creationId xmlns:a16="http://schemas.microsoft.com/office/drawing/2014/main" id="{45FF61BF-C51B-5CD2-BD97-5450E3C3C20D}"/>
              </a:ext>
            </a:extLst>
          </p:cNvPr>
          <p:cNvSpPr txBox="1"/>
          <p:nvPr/>
        </p:nvSpPr>
        <p:spPr>
          <a:xfrm>
            <a:off x="1198443" y="4562961"/>
            <a:ext cx="6747113" cy="400110"/>
          </a:xfrm>
          <a:prstGeom prst="rect">
            <a:avLst/>
          </a:prstGeom>
          <a:noFill/>
        </p:spPr>
        <p:txBody>
          <a:bodyPr wrap="square">
            <a:spAutoFit/>
          </a:bodyPr>
          <a:lstStyle/>
          <a:p>
            <a:r>
              <a:rPr lang="en-US" sz="1000" dirty="0" err="1">
                <a:latin typeface="+mn-lt"/>
              </a:rPr>
              <a:t>Fineberg</a:t>
            </a:r>
            <a:r>
              <a:rPr lang="en-US" sz="1000" dirty="0">
                <a:latin typeface="+mn-lt"/>
              </a:rPr>
              <a:t> HV. Shattuck Lecture. A successful and sustainable health system--how to get there from here. N </a:t>
            </a:r>
            <a:r>
              <a:rPr lang="en-US" sz="1000" dirty="0" err="1">
                <a:latin typeface="+mn-lt"/>
              </a:rPr>
              <a:t>Engl</a:t>
            </a:r>
            <a:r>
              <a:rPr lang="en-US" sz="1000" dirty="0">
                <a:latin typeface="+mn-lt"/>
              </a:rPr>
              <a:t> J Med. 2012 Mar 15;366(11):1020-7. </a:t>
            </a:r>
            <a:r>
              <a:rPr lang="en-US" sz="1000" dirty="0" err="1">
                <a:latin typeface="+mn-lt"/>
              </a:rPr>
              <a:t>doi</a:t>
            </a:r>
            <a:r>
              <a:rPr lang="en-US" sz="1000" dirty="0">
                <a:latin typeface="+mn-lt"/>
              </a:rPr>
              <a:t>: 10.1056/NEJMsa1114777. PMID: 22417255</a:t>
            </a:r>
            <a:endParaRPr lang="it-IT" sz="1000" dirty="0">
              <a:latin typeface="+mn-lt"/>
            </a:endParaRPr>
          </a:p>
        </p:txBody>
      </p:sp>
      <p:sp>
        <p:nvSpPr>
          <p:cNvPr id="6" name="CasellaDiTesto 5">
            <a:extLst>
              <a:ext uri="{FF2B5EF4-FFF2-40B4-BE49-F238E27FC236}">
                <a16:creationId xmlns:a16="http://schemas.microsoft.com/office/drawing/2014/main" id="{995EFF1A-EECA-9357-3F44-51CC1A63C20D}"/>
              </a:ext>
            </a:extLst>
          </p:cNvPr>
          <p:cNvSpPr txBox="1"/>
          <p:nvPr/>
        </p:nvSpPr>
        <p:spPr>
          <a:xfrm>
            <a:off x="970605" y="685945"/>
            <a:ext cx="7098682" cy="400110"/>
          </a:xfrm>
          <a:prstGeom prst="rect">
            <a:avLst/>
          </a:prstGeom>
          <a:noFill/>
        </p:spPr>
        <p:txBody>
          <a:bodyPr wrap="square">
            <a:spAutoFit/>
          </a:bodyPr>
          <a:lstStyle/>
          <a:p>
            <a:pPr algn="ctr"/>
            <a:r>
              <a:rPr lang="en-US" sz="2000" b="1" dirty="0">
                <a:latin typeface="+mj-lt"/>
              </a:rPr>
              <a:t>SOURCES OF INEFFICIENCY IN HEALTH CARE SERVICES – 2/2</a:t>
            </a:r>
            <a:endParaRPr lang="it-IT" sz="2000" b="1" dirty="0">
              <a:latin typeface="+mj-lt"/>
            </a:endParaRPr>
          </a:p>
        </p:txBody>
      </p:sp>
    </p:spTree>
    <p:extLst>
      <p:ext uri="{BB962C8B-B14F-4D97-AF65-F5344CB8AC3E}">
        <p14:creationId xmlns:p14="http://schemas.microsoft.com/office/powerpoint/2010/main" val="2598033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FA9E0C62-EB8C-4137-AB2F-3961813E4F5C}"/>
              </a:ext>
            </a:extLst>
          </p:cNvPr>
          <p:cNvSpPr/>
          <p:nvPr/>
        </p:nvSpPr>
        <p:spPr>
          <a:xfrm>
            <a:off x="471055" y="621655"/>
            <a:ext cx="8555181" cy="800219"/>
          </a:xfrm>
          <a:prstGeom prst="rect">
            <a:avLst/>
          </a:prstGeom>
        </p:spPr>
        <p:txBody>
          <a:bodyPr wrap="square">
            <a:spAutoFit/>
          </a:bodyPr>
          <a:lstStyle/>
          <a:p>
            <a:pPr>
              <a:spcAft>
                <a:spcPts val="600"/>
              </a:spcAft>
            </a:pPr>
            <a:r>
              <a:rPr lang="en-US" sz="1200" b="1" dirty="0">
                <a:solidFill>
                  <a:srgbClr val="007490"/>
                </a:solidFill>
                <a:latin typeface="+mj-lt"/>
                <a:ea typeface="Segoe UI" panose="020B0502040204020203" pitchFamily="34" charset="0"/>
                <a:cs typeface="Calibri" panose="020F0502020204030204" pitchFamily="34" charset="0"/>
              </a:rPr>
              <a:t>1. The current system of health technology development for health prevention and care is full of misalignments</a:t>
            </a:r>
            <a:endParaRPr lang="it-IT" sz="1200" b="1" dirty="0">
              <a:solidFill>
                <a:srgbClr val="007490"/>
              </a:solidFill>
              <a:latin typeface="+mj-lt"/>
              <a:ea typeface="Segoe UI" panose="020B0502040204020203" pitchFamily="34" charset="0"/>
              <a:cs typeface="Calibri" panose="020F0502020204030204" pitchFamily="34" charset="0"/>
            </a:endParaRPr>
          </a:p>
          <a:p>
            <a:pPr>
              <a:spcAft>
                <a:spcPts val="600"/>
              </a:spcAft>
            </a:pPr>
            <a:r>
              <a:rPr lang="en-US" sz="1200" b="1" dirty="0">
                <a:solidFill>
                  <a:srgbClr val="007490"/>
                </a:solidFill>
                <a:latin typeface="+mj-lt"/>
                <a:ea typeface="Segoe UI" panose="020B0502040204020203" pitchFamily="34" charset="0"/>
                <a:cs typeface="Calibri" panose="020F0502020204030204" pitchFamily="34" charset="0"/>
              </a:rPr>
              <a:t>2. Almost nobody fully understands what is going on</a:t>
            </a:r>
            <a:endParaRPr lang="it-IT" sz="1200" b="1" dirty="0">
              <a:solidFill>
                <a:srgbClr val="007490"/>
              </a:solidFill>
              <a:latin typeface="+mj-lt"/>
              <a:ea typeface="Segoe UI" panose="020B0502040204020203" pitchFamily="34" charset="0"/>
              <a:cs typeface="Calibri" panose="020F0502020204030204" pitchFamily="34" charset="0"/>
            </a:endParaRPr>
          </a:p>
          <a:p>
            <a:pPr>
              <a:spcAft>
                <a:spcPts val="600"/>
              </a:spcAft>
            </a:pPr>
            <a:r>
              <a:rPr lang="en-US" sz="1200" b="1" dirty="0">
                <a:solidFill>
                  <a:srgbClr val="007490"/>
                </a:solidFill>
                <a:latin typeface="+mj-lt"/>
                <a:ea typeface="Segoe UI" panose="020B0502040204020203" pitchFamily="34" charset="0"/>
                <a:cs typeface="Calibri" panose="020F0502020204030204" pitchFamily="34" charset="0"/>
              </a:rPr>
              <a:t>3. There is much avoidable waste</a:t>
            </a:r>
          </a:p>
        </p:txBody>
      </p:sp>
      <p:sp>
        <p:nvSpPr>
          <p:cNvPr id="6" name="Rettangolo 5">
            <a:extLst>
              <a:ext uri="{FF2B5EF4-FFF2-40B4-BE49-F238E27FC236}">
                <a16:creationId xmlns:a16="http://schemas.microsoft.com/office/drawing/2014/main" id="{6975E760-8047-46A3-9C0A-C99D6A6A2732}"/>
              </a:ext>
            </a:extLst>
          </p:cNvPr>
          <p:cNvSpPr/>
          <p:nvPr/>
        </p:nvSpPr>
        <p:spPr>
          <a:xfrm>
            <a:off x="4343400" y="912234"/>
            <a:ext cx="4509654" cy="553998"/>
          </a:xfrm>
          <a:prstGeom prst="rect">
            <a:avLst/>
          </a:prstGeom>
        </p:spPr>
        <p:txBody>
          <a:bodyPr wrap="square">
            <a:spAutoFit/>
          </a:bodyPr>
          <a:lstStyle/>
          <a:p>
            <a:pPr>
              <a:spcAft>
                <a:spcPts val="600"/>
              </a:spcAft>
            </a:pPr>
            <a:r>
              <a:rPr lang="en-US" sz="1000" i="1" dirty="0">
                <a:latin typeface="+mn-lt"/>
                <a:ea typeface="Segoe UI" panose="020B0502040204020203" pitchFamily="34" charset="0"/>
                <a:cs typeface="Calibri" panose="020F0502020204030204" pitchFamily="34" charset="0"/>
              </a:rPr>
              <a:t>Greenhalgh, Trisha; Fahy, Nick; Shaw, Sara (2018): The Bright Elusive Butterfly of Value in Health Technology Development. International journal of health policy and management n. 1, 7, pp. 81–85. DOI: 10.15171/ijhpm.2017.65.</a:t>
            </a:r>
            <a:endParaRPr lang="en-US" sz="1000" i="1" dirty="0">
              <a:highlight>
                <a:srgbClr val="FFFF00"/>
              </a:highlight>
              <a:latin typeface="+mn-lt"/>
              <a:ea typeface="Segoe UI" panose="020B0502040204020203" pitchFamily="34" charset="0"/>
              <a:cs typeface="Calibri" panose="020F0502020204030204" pitchFamily="34" charset="0"/>
            </a:endParaRPr>
          </a:p>
        </p:txBody>
      </p:sp>
      <p:sp>
        <p:nvSpPr>
          <p:cNvPr id="4" name="Rettangolo 3">
            <a:extLst>
              <a:ext uri="{FF2B5EF4-FFF2-40B4-BE49-F238E27FC236}">
                <a16:creationId xmlns:a16="http://schemas.microsoft.com/office/drawing/2014/main" id="{A77C8CA5-8F0D-43BA-A91A-650D9B3ECE50}"/>
              </a:ext>
            </a:extLst>
          </p:cNvPr>
          <p:cNvSpPr/>
          <p:nvPr/>
        </p:nvSpPr>
        <p:spPr>
          <a:xfrm>
            <a:off x="419772" y="4615524"/>
            <a:ext cx="8606464" cy="400110"/>
          </a:xfrm>
          <a:prstGeom prst="rect">
            <a:avLst/>
          </a:prstGeom>
        </p:spPr>
        <p:txBody>
          <a:bodyPr wrap="square">
            <a:spAutoFit/>
          </a:bodyPr>
          <a:lstStyle/>
          <a:p>
            <a:r>
              <a:rPr lang="en-US" sz="1000" i="1" dirty="0">
                <a:latin typeface="+mn-lt"/>
              </a:rPr>
              <a:t>Modified from: </a:t>
            </a:r>
            <a:r>
              <a:rPr lang="en-US" sz="1000" i="1" dirty="0" err="1">
                <a:latin typeface="+mn-lt"/>
              </a:rPr>
              <a:t>Lehoux</a:t>
            </a:r>
            <a:r>
              <a:rPr lang="en-US" sz="1000" i="1" dirty="0">
                <a:latin typeface="+mn-lt"/>
              </a:rPr>
              <a:t>, Pascale; Miller, Fiona A.; </a:t>
            </a:r>
            <a:r>
              <a:rPr lang="en-US" sz="1000" i="1" dirty="0" err="1">
                <a:latin typeface="+mn-lt"/>
              </a:rPr>
              <a:t>Daudelin</a:t>
            </a:r>
            <a:r>
              <a:rPr lang="en-US" sz="1000" i="1" dirty="0">
                <a:latin typeface="+mn-lt"/>
              </a:rPr>
              <a:t>, Geneviève; Denis, Jean-Louis (2017): Providing Value to New Health Technology: The Early Contribution of Entrepreneurs, Investors, and Regulatory Agencies. In: International journal of health policy and management n. 9, 6, pp. 509–518. DOI: 10.15171/ijhpm.2017.11.</a:t>
            </a:r>
            <a:endParaRPr lang="it-IT" sz="1000" i="1" dirty="0">
              <a:latin typeface="+mn-lt"/>
            </a:endParaRPr>
          </a:p>
        </p:txBody>
      </p:sp>
      <p:graphicFrame>
        <p:nvGraphicFramePr>
          <p:cNvPr id="12" name="Tabella 11">
            <a:extLst>
              <a:ext uri="{FF2B5EF4-FFF2-40B4-BE49-F238E27FC236}">
                <a16:creationId xmlns:a16="http://schemas.microsoft.com/office/drawing/2014/main" id="{C2A40273-1357-499A-8A25-2E8F05790605}"/>
              </a:ext>
            </a:extLst>
          </p:cNvPr>
          <p:cNvGraphicFramePr>
            <a:graphicFrameLocks noGrp="1"/>
          </p:cNvGraphicFramePr>
          <p:nvPr>
            <p:extLst>
              <p:ext uri="{D42A27DB-BD31-4B8C-83A1-F6EECF244321}">
                <p14:modId xmlns:p14="http://schemas.microsoft.com/office/powerpoint/2010/main" val="3975089509"/>
              </p:ext>
            </p:extLst>
          </p:nvPr>
        </p:nvGraphicFramePr>
        <p:xfrm>
          <a:off x="290946" y="1615616"/>
          <a:ext cx="8683640" cy="2830513"/>
        </p:xfrm>
        <a:graphic>
          <a:graphicData uri="http://schemas.openxmlformats.org/drawingml/2006/table">
            <a:tbl>
              <a:tblPr firstRow="1" firstCol="1" bandRow="1">
                <a:tableStyleId>{5C22544A-7EE6-4342-B048-85BDC9FD1C3A}</a:tableStyleId>
              </a:tblPr>
              <a:tblGrid>
                <a:gridCol w="1994253">
                  <a:extLst>
                    <a:ext uri="{9D8B030D-6E8A-4147-A177-3AD203B41FA5}">
                      <a16:colId xmlns:a16="http://schemas.microsoft.com/office/drawing/2014/main" val="6333733"/>
                    </a:ext>
                  </a:extLst>
                </a:gridCol>
                <a:gridCol w="2126368">
                  <a:extLst>
                    <a:ext uri="{9D8B030D-6E8A-4147-A177-3AD203B41FA5}">
                      <a16:colId xmlns:a16="http://schemas.microsoft.com/office/drawing/2014/main" val="2508688638"/>
                    </a:ext>
                  </a:extLst>
                </a:gridCol>
                <a:gridCol w="2315119">
                  <a:extLst>
                    <a:ext uri="{9D8B030D-6E8A-4147-A177-3AD203B41FA5}">
                      <a16:colId xmlns:a16="http://schemas.microsoft.com/office/drawing/2014/main" val="1054282203"/>
                    </a:ext>
                  </a:extLst>
                </a:gridCol>
                <a:gridCol w="2247900">
                  <a:extLst>
                    <a:ext uri="{9D8B030D-6E8A-4147-A177-3AD203B41FA5}">
                      <a16:colId xmlns:a16="http://schemas.microsoft.com/office/drawing/2014/main" val="2376600677"/>
                    </a:ext>
                  </a:extLst>
                </a:gridCol>
              </a:tblGrid>
              <a:tr h="0">
                <a:tc>
                  <a:txBody>
                    <a:bodyPr/>
                    <a:lstStyle/>
                    <a:p>
                      <a:pPr>
                        <a:lnSpc>
                          <a:spcPct val="107000"/>
                        </a:lnSpc>
                        <a:spcAft>
                          <a:spcPts val="800"/>
                        </a:spcAft>
                      </a:pPr>
                      <a:r>
                        <a:rPr lang="it-IT" sz="1100" dirty="0">
                          <a:effectLst/>
                          <a:latin typeface="+mn-lt"/>
                        </a:rPr>
                        <a:t>Gap</a:t>
                      </a:r>
                      <a:endParaRPr lang="it-IT"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it-IT" sz="1100" dirty="0">
                          <a:effectLst/>
                          <a:latin typeface="+mn-lt"/>
                        </a:rPr>
                        <a:t>Innovation</a:t>
                      </a:r>
                      <a:endParaRPr lang="it-IT"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it-IT" sz="1100" dirty="0">
                          <a:effectLst/>
                          <a:latin typeface="+mn-lt"/>
                        </a:rPr>
                        <a:t>Value </a:t>
                      </a:r>
                      <a:r>
                        <a:rPr lang="it-IT" sz="1100" dirty="0" err="1">
                          <a:effectLst/>
                          <a:latin typeface="+mn-lt"/>
                        </a:rPr>
                        <a:t>Proposition</a:t>
                      </a:r>
                      <a:endParaRPr lang="it-IT"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it-IT" sz="1100" dirty="0">
                          <a:effectLst/>
                          <a:latin typeface="+mn-lt"/>
                          <a:ea typeface="Calibri" panose="020F0502020204030204" pitchFamily="34" charset="0"/>
                          <a:cs typeface="Times New Roman" panose="02020603050405020304" pitchFamily="18" charset="0"/>
                        </a:rPr>
                        <a:t>Reality check</a:t>
                      </a:r>
                    </a:p>
                  </a:txBody>
                  <a:tcPr marL="68580" marR="68580" marT="0" marB="0"/>
                </a:tc>
                <a:extLst>
                  <a:ext uri="{0D108BD9-81ED-4DB2-BD59-A6C34878D82A}">
                    <a16:rowId xmlns:a16="http://schemas.microsoft.com/office/drawing/2014/main" val="1125806657"/>
                  </a:ext>
                </a:extLst>
              </a:tr>
              <a:tr h="0">
                <a:tc>
                  <a:txBody>
                    <a:bodyPr/>
                    <a:lstStyle/>
                    <a:p>
                      <a:pPr>
                        <a:lnSpc>
                          <a:spcPct val="107000"/>
                        </a:lnSpc>
                        <a:spcAft>
                          <a:spcPts val="800"/>
                        </a:spcAft>
                      </a:pPr>
                      <a:r>
                        <a:rPr lang="it-IT" sz="1100" dirty="0" err="1">
                          <a:effectLst/>
                          <a:latin typeface="+mn-lt"/>
                        </a:rPr>
                        <a:t>Limitations</a:t>
                      </a:r>
                      <a:r>
                        <a:rPr lang="it-IT" sz="1100" dirty="0">
                          <a:effectLst/>
                          <a:latin typeface="+mn-lt"/>
                        </a:rPr>
                        <a:t> and risks in </a:t>
                      </a:r>
                      <a:r>
                        <a:rPr lang="it-IT" sz="1100" dirty="0" err="1">
                          <a:effectLst/>
                          <a:latin typeface="+mn-lt"/>
                        </a:rPr>
                        <a:t>mammography</a:t>
                      </a:r>
                      <a:endParaRPr lang="it-IT"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it-IT" sz="1100" dirty="0">
                          <a:effectLst/>
                          <a:latin typeface="+mn-lt"/>
                        </a:rPr>
                        <a:t>Optical </a:t>
                      </a:r>
                      <a:r>
                        <a:rPr lang="it-IT" sz="1100" dirty="0" err="1">
                          <a:effectLst/>
                          <a:latin typeface="+mn-lt"/>
                        </a:rPr>
                        <a:t>molecular</a:t>
                      </a:r>
                      <a:r>
                        <a:rPr lang="it-IT" sz="1100" dirty="0">
                          <a:effectLst/>
                          <a:latin typeface="+mn-lt"/>
                        </a:rPr>
                        <a:t> imaging device for </a:t>
                      </a:r>
                      <a:r>
                        <a:rPr lang="it-IT" sz="1100" dirty="0" err="1">
                          <a:effectLst/>
                          <a:latin typeface="+mn-lt"/>
                        </a:rPr>
                        <a:t>breast</a:t>
                      </a:r>
                      <a:r>
                        <a:rPr lang="it-IT" sz="1100" dirty="0">
                          <a:effectLst/>
                          <a:latin typeface="+mn-lt"/>
                        </a:rPr>
                        <a:t> </a:t>
                      </a:r>
                      <a:r>
                        <a:rPr lang="it-IT" sz="1100" dirty="0" err="1">
                          <a:effectLst/>
                          <a:latin typeface="+mn-lt"/>
                        </a:rPr>
                        <a:t>cancer</a:t>
                      </a:r>
                      <a:r>
                        <a:rPr lang="it-IT" sz="1100" dirty="0">
                          <a:effectLst/>
                          <a:latin typeface="+mn-lt"/>
                        </a:rPr>
                        <a:t> </a:t>
                      </a:r>
                      <a:r>
                        <a:rPr lang="it-IT" sz="1100" dirty="0" err="1">
                          <a:effectLst/>
                          <a:latin typeface="+mn-lt"/>
                        </a:rPr>
                        <a:t>diagnosis</a:t>
                      </a:r>
                      <a:r>
                        <a:rPr lang="it-IT" sz="1100" dirty="0">
                          <a:effectLst/>
                          <a:latin typeface="+mn-lt"/>
                        </a:rPr>
                        <a:t> and </a:t>
                      </a:r>
                      <a:r>
                        <a:rPr lang="it-IT" sz="1100" dirty="0" err="1">
                          <a:effectLst/>
                          <a:latin typeface="+mn-lt"/>
                        </a:rPr>
                        <a:t>characterisation</a:t>
                      </a:r>
                      <a:endParaRPr lang="it-IT"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it-IT" sz="1100" dirty="0" err="1">
                          <a:effectLst/>
                          <a:latin typeface="+mn-lt"/>
                        </a:rPr>
                        <a:t>Providing</a:t>
                      </a:r>
                      <a:r>
                        <a:rPr lang="it-IT" sz="1100" dirty="0">
                          <a:effectLst/>
                          <a:latin typeface="+mn-lt"/>
                        </a:rPr>
                        <a:t> </a:t>
                      </a:r>
                      <a:r>
                        <a:rPr lang="it-IT" sz="1100" dirty="0" err="1">
                          <a:effectLst/>
                          <a:latin typeface="+mn-lt"/>
                        </a:rPr>
                        <a:t>early</a:t>
                      </a:r>
                      <a:r>
                        <a:rPr lang="it-IT" sz="1100" dirty="0">
                          <a:effectLst/>
                          <a:latin typeface="+mn-lt"/>
                        </a:rPr>
                        <a:t> </a:t>
                      </a:r>
                      <a:r>
                        <a:rPr lang="it-IT" sz="1100" dirty="0" err="1">
                          <a:effectLst/>
                          <a:latin typeface="+mn-lt"/>
                        </a:rPr>
                        <a:t>breast</a:t>
                      </a:r>
                      <a:r>
                        <a:rPr lang="it-IT" sz="1100" dirty="0">
                          <a:effectLst/>
                          <a:latin typeface="+mn-lt"/>
                        </a:rPr>
                        <a:t> </a:t>
                      </a:r>
                      <a:r>
                        <a:rPr lang="it-IT" sz="1100" dirty="0" err="1">
                          <a:effectLst/>
                          <a:latin typeface="+mn-lt"/>
                        </a:rPr>
                        <a:t>cancer</a:t>
                      </a:r>
                      <a:r>
                        <a:rPr lang="it-IT" sz="1100" dirty="0">
                          <a:effectLst/>
                          <a:latin typeface="+mn-lt"/>
                        </a:rPr>
                        <a:t> </a:t>
                      </a:r>
                      <a:r>
                        <a:rPr lang="it-IT" sz="1100" dirty="0" err="1">
                          <a:effectLst/>
                          <a:latin typeface="+mn-lt"/>
                        </a:rPr>
                        <a:t>diagnostic</a:t>
                      </a:r>
                      <a:r>
                        <a:rPr lang="it-IT" sz="1100" dirty="0">
                          <a:effectLst/>
                          <a:latin typeface="+mn-lt"/>
                        </a:rPr>
                        <a:t> and monitoring treatment more </a:t>
                      </a:r>
                      <a:r>
                        <a:rPr lang="it-IT" sz="1100" dirty="0" err="1">
                          <a:effectLst/>
                          <a:latin typeface="+mn-lt"/>
                        </a:rPr>
                        <a:t>safely</a:t>
                      </a:r>
                      <a:endParaRPr lang="it-IT"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it-IT" sz="1100" dirty="0">
                          <a:effectLst/>
                          <a:latin typeface="+mn-lt"/>
                          <a:ea typeface="Calibri" panose="020F0502020204030204" pitchFamily="34" charset="0"/>
                          <a:cs typeface="Times New Roman" panose="02020603050405020304" pitchFamily="18" charset="0"/>
                        </a:rPr>
                        <a:t>Still </a:t>
                      </a:r>
                      <a:r>
                        <a:rPr lang="it-IT" sz="1100" dirty="0" err="1">
                          <a:effectLst/>
                          <a:latin typeface="+mn-lt"/>
                          <a:ea typeface="Calibri" panose="020F0502020204030204" pitchFamily="34" charset="0"/>
                          <a:cs typeface="Times New Roman" panose="02020603050405020304" pitchFamily="18" charset="0"/>
                        </a:rPr>
                        <a:t>underperformed</a:t>
                      </a:r>
                      <a:r>
                        <a:rPr lang="it-IT" sz="1100" dirty="0">
                          <a:effectLst/>
                          <a:latin typeface="+mn-lt"/>
                          <a:ea typeface="Calibri" panose="020F0502020204030204" pitchFamily="34" charset="0"/>
                          <a:cs typeface="Times New Roman" panose="02020603050405020304" pitchFamily="18" charset="0"/>
                        </a:rPr>
                        <a:t> by X-rays after 20 </a:t>
                      </a:r>
                      <a:r>
                        <a:rPr lang="it-IT" sz="1100" dirty="0" err="1">
                          <a:effectLst/>
                          <a:latin typeface="+mn-lt"/>
                          <a:ea typeface="Calibri" panose="020F0502020204030204" pitchFamily="34" charset="0"/>
                          <a:cs typeface="Times New Roman" panose="02020603050405020304" pitchFamily="18" charset="0"/>
                        </a:rPr>
                        <a:t>years</a:t>
                      </a:r>
                      <a:r>
                        <a:rPr lang="it-IT" sz="1100" dirty="0">
                          <a:effectLst/>
                          <a:latin typeface="+mn-lt"/>
                          <a:ea typeface="Calibri" panose="020F0502020204030204" pitchFamily="34" charset="0"/>
                          <a:cs typeface="Times New Roman" panose="02020603050405020304" pitchFamily="18" charset="0"/>
                        </a:rPr>
                        <a:t> of S&amp;D</a:t>
                      </a:r>
                    </a:p>
                  </a:txBody>
                  <a:tcPr marL="68580" marR="68580" marT="0" marB="0"/>
                </a:tc>
                <a:extLst>
                  <a:ext uri="{0D108BD9-81ED-4DB2-BD59-A6C34878D82A}">
                    <a16:rowId xmlns:a16="http://schemas.microsoft.com/office/drawing/2014/main" val="2222229053"/>
                  </a:ext>
                </a:extLst>
              </a:tr>
              <a:tr h="0">
                <a:tc>
                  <a:txBody>
                    <a:bodyPr/>
                    <a:lstStyle/>
                    <a:p>
                      <a:pPr>
                        <a:lnSpc>
                          <a:spcPct val="107000"/>
                        </a:lnSpc>
                        <a:spcAft>
                          <a:spcPts val="800"/>
                        </a:spcAft>
                      </a:pPr>
                      <a:r>
                        <a:rPr lang="it-IT" sz="1100" dirty="0" err="1">
                          <a:effectLst/>
                          <a:latin typeface="+mn-lt"/>
                          <a:ea typeface="Calibri" panose="020F0502020204030204" pitchFamily="34" charset="0"/>
                          <a:cs typeface="Times New Roman" panose="02020603050405020304" pitchFamily="18" charset="0"/>
                        </a:rPr>
                        <a:t>Excess</a:t>
                      </a:r>
                      <a:r>
                        <a:rPr lang="it-IT" sz="1100" dirty="0">
                          <a:effectLst/>
                          <a:latin typeface="+mn-lt"/>
                          <a:ea typeface="Calibri" panose="020F0502020204030204" pitchFamily="34" charset="0"/>
                          <a:cs typeface="Times New Roman" panose="02020603050405020304" pitchFamily="18" charset="0"/>
                        </a:rPr>
                        <a:t> of neo-</a:t>
                      </a:r>
                      <a:r>
                        <a:rPr lang="it-IT" sz="1100" dirty="0" err="1">
                          <a:effectLst/>
                          <a:latin typeface="+mn-lt"/>
                          <a:ea typeface="Calibri" panose="020F0502020204030204" pitchFamily="34" charset="0"/>
                          <a:cs typeface="Times New Roman" panose="02020603050405020304" pitchFamily="18" charset="0"/>
                        </a:rPr>
                        <a:t>adjuvant</a:t>
                      </a:r>
                      <a:r>
                        <a:rPr lang="it-IT" sz="1100" dirty="0">
                          <a:effectLst/>
                          <a:latin typeface="+mn-lt"/>
                          <a:ea typeface="Calibri" panose="020F0502020204030204" pitchFamily="34" charset="0"/>
                          <a:cs typeface="Times New Roman" panose="02020603050405020304" pitchFamily="18" charset="0"/>
                        </a:rPr>
                        <a:t> </a:t>
                      </a:r>
                      <a:r>
                        <a:rPr lang="it-IT" sz="1100" dirty="0" err="1">
                          <a:effectLst/>
                          <a:latin typeface="+mn-lt"/>
                          <a:ea typeface="Calibri" panose="020F0502020204030204" pitchFamily="34" charset="0"/>
                          <a:cs typeface="Times New Roman" panose="02020603050405020304" pitchFamily="18" charset="0"/>
                        </a:rPr>
                        <a:t>chemotherapy</a:t>
                      </a:r>
                      <a:r>
                        <a:rPr lang="it-IT" sz="1100" dirty="0">
                          <a:effectLst/>
                          <a:latin typeface="+mn-lt"/>
                          <a:ea typeface="Calibri" panose="020F0502020204030204" pitchFamily="34" charset="0"/>
                          <a:cs typeface="Times New Roman" panose="02020603050405020304" pitchFamily="18" charset="0"/>
                        </a:rPr>
                        <a:t> for non invasive </a:t>
                      </a:r>
                      <a:r>
                        <a:rPr lang="it-IT" sz="1100" dirty="0" err="1">
                          <a:effectLst/>
                          <a:latin typeface="+mn-lt"/>
                          <a:ea typeface="Calibri" panose="020F0502020204030204" pitchFamily="34" charset="0"/>
                          <a:cs typeface="Times New Roman" panose="02020603050405020304" pitchFamily="18" charset="0"/>
                        </a:rPr>
                        <a:t>breast</a:t>
                      </a:r>
                      <a:r>
                        <a:rPr lang="it-IT" sz="1100" dirty="0">
                          <a:effectLst/>
                          <a:latin typeface="+mn-lt"/>
                          <a:ea typeface="Calibri" panose="020F0502020204030204" pitchFamily="34" charset="0"/>
                          <a:cs typeface="Times New Roman" panose="02020603050405020304" pitchFamily="18" charset="0"/>
                        </a:rPr>
                        <a:t> </a:t>
                      </a:r>
                      <a:r>
                        <a:rPr lang="it-IT" sz="1100" dirty="0" err="1">
                          <a:effectLst/>
                          <a:latin typeface="+mn-lt"/>
                          <a:ea typeface="Calibri" panose="020F0502020204030204" pitchFamily="34" charset="0"/>
                          <a:cs typeface="Times New Roman" panose="02020603050405020304" pitchFamily="18" charset="0"/>
                        </a:rPr>
                        <a:t>cancer</a:t>
                      </a:r>
                      <a:endParaRPr lang="it-IT"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it-IT" sz="1100" dirty="0" err="1">
                          <a:effectLst/>
                          <a:latin typeface="+mn-lt"/>
                          <a:ea typeface="Calibri" panose="020F0502020204030204" pitchFamily="34" charset="0"/>
                          <a:cs typeface="Times New Roman" panose="02020603050405020304" pitchFamily="18" charset="0"/>
                        </a:rPr>
                        <a:t>Predictive</a:t>
                      </a:r>
                      <a:r>
                        <a:rPr lang="it-IT" sz="1100" dirty="0">
                          <a:effectLst/>
                          <a:latin typeface="+mn-lt"/>
                          <a:ea typeface="Calibri" panose="020F0502020204030204" pitchFamily="34" charset="0"/>
                          <a:cs typeface="Times New Roman" panose="02020603050405020304" pitchFamily="18" charset="0"/>
                        </a:rPr>
                        <a:t> / </a:t>
                      </a:r>
                      <a:r>
                        <a:rPr lang="it-IT" sz="1100" dirty="0" err="1">
                          <a:effectLst/>
                          <a:latin typeface="+mn-lt"/>
                          <a:ea typeface="Calibri" panose="020F0502020204030204" pitchFamily="34" charset="0"/>
                          <a:cs typeface="Times New Roman" panose="02020603050405020304" pitchFamily="18" charset="0"/>
                        </a:rPr>
                        <a:t>prognostic</a:t>
                      </a:r>
                      <a:r>
                        <a:rPr lang="it-IT" sz="1100" dirty="0">
                          <a:effectLst/>
                          <a:latin typeface="+mn-lt"/>
                          <a:ea typeface="Calibri" panose="020F0502020204030204" pitchFamily="34" charset="0"/>
                          <a:cs typeface="Times New Roman" panose="02020603050405020304" pitchFamily="18" charset="0"/>
                        </a:rPr>
                        <a:t> </a:t>
                      </a:r>
                      <a:r>
                        <a:rPr lang="it-IT" sz="1100" dirty="0" err="1">
                          <a:effectLst/>
                          <a:latin typeface="+mn-lt"/>
                          <a:ea typeface="Calibri" panose="020F0502020204030204" pitchFamily="34" charset="0"/>
                          <a:cs typeface="Times New Roman" panose="02020603050405020304" pitchFamily="18" charset="0"/>
                        </a:rPr>
                        <a:t>genomic</a:t>
                      </a:r>
                      <a:r>
                        <a:rPr lang="it-IT" sz="1100" dirty="0">
                          <a:effectLst/>
                          <a:latin typeface="+mn-lt"/>
                          <a:ea typeface="Calibri" panose="020F0502020204030204" pitchFamily="34" charset="0"/>
                          <a:cs typeface="Times New Roman" panose="02020603050405020304" pitchFamily="18" charset="0"/>
                        </a:rPr>
                        <a:t> </a:t>
                      </a:r>
                      <a:r>
                        <a:rPr lang="it-IT" sz="1100" dirty="0" err="1">
                          <a:effectLst/>
                          <a:latin typeface="+mn-lt"/>
                          <a:ea typeface="Calibri" panose="020F0502020204030204" pitchFamily="34" charset="0"/>
                          <a:cs typeface="Times New Roman" panose="02020603050405020304" pitchFamily="18" charset="0"/>
                        </a:rPr>
                        <a:t>tests</a:t>
                      </a:r>
                      <a:endParaRPr lang="it-IT"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it-IT" sz="1100" dirty="0" err="1">
                          <a:effectLst/>
                          <a:latin typeface="+mn-lt"/>
                          <a:ea typeface="Calibri" panose="020F0502020204030204" pitchFamily="34" charset="0"/>
                          <a:cs typeface="Times New Roman" panose="02020603050405020304" pitchFamily="18" charset="0"/>
                        </a:rPr>
                        <a:t>Avoiding</a:t>
                      </a:r>
                      <a:r>
                        <a:rPr lang="it-IT" sz="1100" dirty="0">
                          <a:effectLst/>
                          <a:latin typeface="+mn-lt"/>
                          <a:ea typeface="Calibri" panose="020F0502020204030204" pitchFamily="34" charset="0"/>
                          <a:cs typeface="Times New Roman" panose="02020603050405020304" pitchFamily="18" charset="0"/>
                        </a:rPr>
                        <a:t> </a:t>
                      </a:r>
                      <a:r>
                        <a:rPr lang="it-IT" sz="1100" dirty="0" err="1">
                          <a:effectLst/>
                          <a:latin typeface="+mn-lt"/>
                          <a:ea typeface="Calibri" panose="020F0502020204030204" pitchFamily="34" charset="0"/>
                          <a:cs typeface="Times New Roman" panose="02020603050405020304" pitchFamily="18" charset="0"/>
                        </a:rPr>
                        <a:t>unnecessary</a:t>
                      </a:r>
                      <a:r>
                        <a:rPr lang="it-IT" sz="1100" dirty="0">
                          <a:effectLst/>
                          <a:latin typeface="+mn-lt"/>
                          <a:ea typeface="Calibri" panose="020F0502020204030204" pitchFamily="34" charset="0"/>
                          <a:cs typeface="Times New Roman" panose="02020603050405020304" pitchFamily="18" charset="0"/>
                        </a:rPr>
                        <a:t> </a:t>
                      </a:r>
                      <a:r>
                        <a:rPr lang="it-IT" sz="1100" dirty="0" err="1">
                          <a:effectLst/>
                          <a:latin typeface="+mn-lt"/>
                          <a:ea typeface="Calibri" panose="020F0502020204030204" pitchFamily="34" charset="0"/>
                          <a:cs typeface="Times New Roman" panose="02020603050405020304" pitchFamily="18" charset="0"/>
                        </a:rPr>
                        <a:t>chemotherapy</a:t>
                      </a:r>
                      <a:r>
                        <a:rPr lang="it-IT" sz="1100" dirty="0">
                          <a:effectLst/>
                          <a:latin typeface="+mn-lt"/>
                          <a:ea typeface="Calibri" panose="020F0502020204030204" pitchFamily="34" charset="0"/>
                          <a:cs typeface="Times New Roman" panose="02020603050405020304" pitchFamily="18" charset="0"/>
                        </a:rPr>
                        <a:t> and </a:t>
                      </a:r>
                      <a:r>
                        <a:rPr lang="it-IT" sz="1100" dirty="0" err="1">
                          <a:effectLst/>
                          <a:latin typeface="+mn-lt"/>
                          <a:ea typeface="Calibri" panose="020F0502020204030204" pitchFamily="34" charset="0"/>
                          <a:cs typeface="Times New Roman" panose="02020603050405020304" pitchFamily="18" charset="0"/>
                        </a:rPr>
                        <a:t>personalising</a:t>
                      </a:r>
                      <a:r>
                        <a:rPr lang="it-IT" sz="1100" dirty="0">
                          <a:effectLst/>
                          <a:latin typeface="+mn-lt"/>
                          <a:ea typeface="Calibri" panose="020F0502020204030204" pitchFamily="34" charset="0"/>
                          <a:cs typeface="Times New Roman" panose="02020603050405020304" pitchFamily="18" charset="0"/>
                        </a:rPr>
                        <a:t> treatment </a:t>
                      </a:r>
                      <a:r>
                        <a:rPr lang="it-IT" sz="1100" dirty="0" err="1">
                          <a:effectLst/>
                          <a:latin typeface="+mn-lt"/>
                          <a:ea typeface="Calibri" panose="020F0502020204030204" pitchFamily="34" charset="0"/>
                          <a:cs typeface="Times New Roman" panose="02020603050405020304" pitchFamily="18" charset="0"/>
                        </a:rPr>
                        <a:t>according</a:t>
                      </a:r>
                      <a:r>
                        <a:rPr lang="it-IT" sz="1100" dirty="0">
                          <a:effectLst/>
                          <a:latin typeface="+mn-lt"/>
                          <a:ea typeface="Calibri" panose="020F0502020204030204" pitchFamily="34" charset="0"/>
                          <a:cs typeface="Times New Roman" panose="02020603050405020304" pitchFamily="18" charset="0"/>
                        </a:rPr>
                        <a:t> to </a:t>
                      </a:r>
                      <a:r>
                        <a:rPr lang="it-IT" sz="1100" dirty="0" err="1">
                          <a:effectLst/>
                          <a:latin typeface="+mn-lt"/>
                          <a:ea typeface="Calibri" panose="020F0502020204030204" pitchFamily="34" charset="0"/>
                          <a:cs typeface="Times New Roman" panose="02020603050405020304" pitchFamily="18" charset="0"/>
                        </a:rPr>
                        <a:t>prognosis</a:t>
                      </a:r>
                      <a:endParaRPr lang="it-IT"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it-IT" sz="1100" dirty="0">
                          <a:effectLst/>
                          <a:latin typeface="+mn-lt"/>
                          <a:ea typeface="Calibri" panose="020F0502020204030204" pitchFamily="34" charset="0"/>
                          <a:cs typeface="Times New Roman" panose="02020603050405020304" pitchFamily="18" charset="0"/>
                        </a:rPr>
                        <a:t>Advanced </a:t>
                      </a:r>
                      <a:r>
                        <a:rPr lang="it-IT" sz="1100" dirty="0" err="1">
                          <a:effectLst/>
                          <a:latin typeface="+mn-lt"/>
                          <a:ea typeface="Calibri" panose="020F0502020204030204" pitchFamily="34" charset="0"/>
                          <a:cs typeface="Times New Roman" panose="02020603050405020304" pitchFamily="18" charset="0"/>
                        </a:rPr>
                        <a:t>immuno-hystochemistry</a:t>
                      </a:r>
                      <a:r>
                        <a:rPr lang="it-IT" sz="1100" dirty="0">
                          <a:effectLst/>
                          <a:latin typeface="+mn-lt"/>
                          <a:ea typeface="Calibri" panose="020F0502020204030204" pitchFamily="34" charset="0"/>
                          <a:cs typeface="Times New Roman" panose="02020603050405020304" pitchFamily="18" charset="0"/>
                        </a:rPr>
                        <a:t> </a:t>
                      </a:r>
                      <a:r>
                        <a:rPr lang="it-IT" sz="1100" dirty="0" err="1">
                          <a:effectLst/>
                          <a:latin typeface="+mn-lt"/>
                          <a:ea typeface="Calibri" panose="020F0502020204030204" pitchFamily="34" charset="0"/>
                          <a:cs typeface="Times New Roman" panose="02020603050405020304" pitchFamily="18" charset="0"/>
                        </a:rPr>
                        <a:t>is</a:t>
                      </a:r>
                      <a:r>
                        <a:rPr lang="it-IT" sz="1100" dirty="0">
                          <a:effectLst/>
                          <a:latin typeface="+mn-lt"/>
                          <a:ea typeface="Calibri" panose="020F0502020204030204" pitchFamily="34" charset="0"/>
                          <a:cs typeface="Times New Roman" panose="02020603050405020304" pitchFamily="18" charset="0"/>
                        </a:rPr>
                        <a:t> </a:t>
                      </a:r>
                      <a:r>
                        <a:rPr lang="it-IT" sz="1100" dirty="0" err="1">
                          <a:effectLst/>
                          <a:latin typeface="+mn-lt"/>
                          <a:ea typeface="Calibri" panose="020F0502020204030204" pitchFamily="34" charset="0"/>
                          <a:cs typeface="Times New Roman" panose="02020603050405020304" pitchFamily="18" charset="0"/>
                        </a:rPr>
                        <a:t>offering</a:t>
                      </a:r>
                      <a:r>
                        <a:rPr lang="it-IT" sz="1100" dirty="0">
                          <a:effectLst/>
                          <a:latin typeface="+mn-lt"/>
                          <a:ea typeface="Calibri" panose="020F0502020204030204" pitchFamily="34" charset="0"/>
                          <a:cs typeface="Times New Roman" panose="02020603050405020304" pitchFamily="18" charset="0"/>
                        </a:rPr>
                        <a:t> </a:t>
                      </a:r>
                      <a:r>
                        <a:rPr lang="it-IT" sz="1100" dirty="0" err="1">
                          <a:effectLst/>
                          <a:latin typeface="+mn-lt"/>
                          <a:ea typeface="Calibri" panose="020F0502020204030204" pitchFamily="34" charset="0"/>
                          <a:cs typeface="Times New Roman" panose="02020603050405020304" pitchFamily="18" charset="0"/>
                        </a:rPr>
                        <a:t>same</a:t>
                      </a:r>
                      <a:r>
                        <a:rPr lang="it-IT" sz="1100" dirty="0">
                          <a:effectLst/>
                          <a:latin typeface="+mn-lt"/>
                          <a:ea typeface="Calibri" panose="020F0502020204030204" pitchFamily="34" charset="0"/>
                          <a:cs typeface="Times New Roman" panose="02020603050405020304" pitchFamily="18" charset="0"/>
                        </a:rPr>
                        <a:t> </a:t>
                      </a:r>
                      <a:r>
                        <a:rPr lang="it-IT" sz="1100" dirty="0" err="1">
                          <a:effectLst/>
                          <a:latin typeface="+mn-lt"/>
                          <a:ea typeface="Calibri" panose="020F0502020204030204" pitchFamily="34" charset="0"/>
                          <a:cs typeface="Times New Roman" panose="02020603050405020304" pitchFamily="18" charset="0"/>
                        </a:rPr>
                        <a:t>value</a:t>
                      </a:r>
                      <a:r>
                        <a:rPr lang="it-IT" sz="1100" dirty="0">
                          <a:effectLst/>
                          <a:latin typeface="+mn-lt"/>
                          <a:ea typeface="Calibri" panose="020F0502020204030204" pitchFamily="34" charset="0"/>
                          <a:cs typeface="Times New Roman" panose="02020603050405020304" pitchFamily="18" charset="0"/>
                        </a:rPr>
                        <a:t>, </a:t>
                      </a:r>
                      <a:r>
                        <a:rPr lang="it-IT" sz="1100" dirty="0" err="1">
                          <a:effectLst/>
                          <a:latin typeface="+mn-lt"/>
                          <a:ea typeface="Calibri" panose="020F0502020204030204" pitchFamily="34" charset="0"/>
                          <a:cs typeface="Times New Roman" panose="02020603050405020304" pitchFamily="18" charset="0"/>
                        </a:rPr>
                        <a:t>at</a:t>
                      </a:r>
                      <a:r>
                        <a:rPr lang="it-IT" sz="1100" dirty="0">
                          <a:effectLst/>
                          <a:latin typeface="+mn-lt"/>
                          <a:ea typeface="Calibri" panose="020F0502020204030204" pitchFamily="34" charset="0"/>
                          <a:cs typeface="Times New Roman" panose="02020603050405020304" pitchFamily="18" charset="0"/>
                        </a:rPr>
                        <a:t> a </a:t>
                      </a:r>
                      <a:r>
                        <a:rPr lang="it-IT" sz="1100" dirty="0" err="1">
                          <a:effectLst/>
                          <a:latin typeface="+mn-lt"/>
                          <a:ea typeface="Calibri" panose="020F0502020204030204" pitchFamily="34" charset="0"/>
                          <a:cs typeface="Times New Roman" panose="02020603050405020304" pitchFamily="18" charset="0"/>
                        </a:rPr>
                        <a:t>fraction</a:t>
                      </a:r>
                      <a:r>
                        <a:rPr lang="it-IT" sz="1100" dirty="0">
                          <a:effectLst/>
                          <a:latin typeface="+mn-lt"/>
                          <a:ea typeface="Calibri" panose="020F0502020204030204" pitchFamily="34" charset="0"/>
                          <a:cs typeface="Times New Roman" panose="02020603050405020304" pitchFamily="18" charset="0"/>
                        </a:rPr>
                        <a:t> of the costs</a:t>
                      </a:r>
                    </a:p>
                  </a:txBody>
                  <a:tcPr marL="68580" marR="68580" marT="0" marB="0"/>
                </a:tc>
                <a:extLst>
                  <a:ext uri="{0D108BD9-81ED-4DB2-BD59-A6C34878D82A}">
                    <a16:rowId xmlns:a16="http://schemas.microsoft.com/office/drawing/2014/main" val="55849374"/>
                  </a:ext>
                </a:extLst>
              </a:tr>
              <a:tr h="0">
                <a:tc>
                  <a:txBody>
                    <a:bodyPr/>
                    <a:lstStyle/>
                    <a:p>
                      <a:pPr>
                        <a:lnSpc>
                          <a:spcPct val="107000"/>
                        </a:lnSpc>
                        <a:spcAft>
                          <a:spcPts val="800"/>
                        </a:spcAft>
                      </a:pPr>
                      <a:r>
                        <a:rPr lang="it-IT" sz="1100" dirty="0" err="1">
                          <a:effectLst/>
                          <a:latin typeface="+mn-lt"/>
                        </a:rPr>
                        <a:t>Limitations</a:t>
                      </a:r>
                      <a:r>
                        <a:rPr lang="it-IT" sz="1100" dirty="0">
                          <a:effectLst/>
                          <a:latin typeface="+mn-lt"/>
                        </a:rPr>
                        <a:t> and risks in </a:t>
                      </a:r>
                      <a:r>
                        <a:rPr lang="it-IT" sz="1100" dirty="0" err="1">
                          <a:effectLst/>
                          <a:latin typeface="+mn-lt"/>
                        </a:rPr>
                        <a:t>orthopaedic</a:t>
                      </a:r>
                      <a:r>
                        <a:rPr lang="it-IT" sz="1100" dirty="0">
                          <a:effectLst/>
                          <a:latin typeface="+mn-lt"/>
                        </a:rPr>
                        <a:t> MIS - </a:t>
                      </a:r>
                      <a:r>
                        <a:rPr lang="it-IT" sz="1100" dirty="0" err="1">
                          <a:effectLst/>
                          <a:latin typeface="+mn-lt"/>
                        </a:rPr>
                        <a:t>minimally</a:t>
                      </a:r>
                      <a:r>
                        <a:rPr lang="it-IT" sz="1100" dirty="0">
                          <a:effectLst/>
                          <a:latin typeface="+mn-lt"/>
                        </a:rPr>
                        <a:t> invasive surgery</a:t>
                      </a:r>
                      <a:endParaRPr lang="it-IT"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it-IT" sz="1100" dirty="0">
                          <a:effectLst/>
                          <a:latin typeface="+mn-lt"/>
                        </a:rPr>
                        <a:t>Computer-</a:t>
                      </a:r>
                      <a:r>
                        <a:rPr lang="it-IT" sz="1100" dirty="0" err="1">
                          <a:effectLst/>
                          <a:latin typeface="+mn-lt"/>
                        </a:rPr>
                        <a:t>assisted</a:t>
                      </a:r>
                      <a:r>
                        <a:rPr lang="it-IT" sz="1100" dirty="0">
                          <a:effectLst/>
                          <a:latin typeface="+mn-lt"/>
                        </a:rPr>
                        <a:t> </a:t>
                      </a:r>
                      <a:r>
                        <a:rPr lang="it-IT" sz="1100" dirty="0" err="1">
                          <a:effectLst/>
                          <a:latin typeface="+mn-lt"/>
                        </a:rPr>
                        <a:t>navigation</a:t>
                      </a:r>
                      <a:r>
                        <a:rPr lang="it-IT" sz="1100" dirty="0">
                          <a:effectLst/>
                          <a:latin typeface="+mn-lt"/>
                        </a:rPr>
                        <a:t> system to support MIS </a:t>
                      </a:r>
                      <a:r>
                        <a:rPr lang="it-IT" sz="1100" dirty="0" err="1">
                          <a:effectLst/>
                          <a:latin typeface="+mn-lt"/>
                        </a:rPr>
                        <a:t>orthopaedic</a:t>
                      </a:r>
                      <a:r>
                        <a:rPr lang="it-IT" sz="1100" dirty="0">
                          <a:effectLst/>
                          <a:latin typeface="+mn-lt"/>
                        </a:rPr>
                        <a:t> surgery </a:t>
                      </a:r>
                      <a:r>
                        <a:rPr lang="it-IT" sz="1100" dirty="0" err="1">
                          <a:effectLst/>
                          <a:latin typeface="+mn-lt"/>
                        </a:rPr>
                        <a:t>such</a:t>
                      </a:r>
                      <a:r>
                        <a:rPr lang="it-IT" sz="1100" dirty="0">
                          <a:effectLst/>
                          <a:latin typeface="+mn-lt"/>
                        </a:rPr>
                        <a:t> </a:t>
                      </a:r>
                      <a:r>
                        <a:rPr lang="it-IT" sz="1100" dirty="0" err="1">
                          <a:effectLst/>
                          <a:latin typeface="+mn-lt"/>
                        </a:rPr>
                        <a:t>as</a:t>
                      </a:r>
                      <a:r>
                        <a:rPr lang="it-IT" sz="1100" dirty="0">
                          <a:effectLst/>
                          <a:latin typeface="+mn-lt"/>
                        </a:rPr>
                        <a:t> hip, </a:t>
                      </a:r>
                      <a:r>
                        <a:rPr lang="it-IT" sz="1100" dirty="0" err="1">
                          <a:effectLst/>
                          <a:latin typeface="+mn-lt"/>
                        </a:rPr>
                        <a:t>knee</a:t>
                      </a:r>
                      <a:r>
                        <a:rPr lang="it-IT" sz="1100" dirty="0">
                          <a:effectLst/>
                          <a:latin typeface="+mn-lt"/>
                        </a:rPr>
                        <a:t>, and spine </a:t>
                      </a:r>
                      <a:r>
                        <a:rPr lang="it-IT" sz="1100" dirty="0" err="1">
                          <a:effectLst/>
                          <a:latin typeface="+mn-lt"/>
                        </a:rPr>
                        <a:t>implants</a:t>
                      </a:r>
                      <a:endParaRPr lang="it-IT"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it-IT" sz="1100" dirty="0" err="1">
                          <a:effectLst/>
                          <a:latin typeface="+mn-lt"/>
                        </a:rPr>
                        <a:t>Increasing</a:t>
                      </a:r>
                      <a:r>
                        <a:rPr lang="it-IT" sz="1100" dirty="0">
                          <a:effectLst/>
                          <a:latin typeface="+mn-lt"/>
                        </a:rPr>
                        <a:t> </a:t>
                      </a:r>
                      <a:r>
                        <a:rPr lang="it-IT" sz="1100" dirty="0" err="1">
                          <a:effectLst/>
                          <a:latin typeface="+mn-lt"/>
                        </a:rPr>
                        <a:t>accuracy</a:t>
                      </a:r>
                      <a:r>
                        <a:rPr lang="it-IT" sz="1100" dirty="0">
                          <a:effectLst/>
                          <a:latin typeface="+mn-lt"/>
                        </a:rPr>
                        <a:t> in </a:t>
                      </a:r>
                      <a:r>
                        <a:rPr lang="it-IT" sz="1100" dirty="0" err="1">
                          <a:effectLst/>
                          <a:latin typeface="+mn-lt"/>
                        </a:rPr>
                        <a:t>orthopaedic</a:t>
                      </a:r>
                      <a:r>
                        <a:rPr lang="it-IT" sz="1100" dirty="0">
                          <a:effectLst/>
                          <a:latin typeface="+mn-lt"/>
                        </a:rPr>
                        <a:t> </a:t>
                      </a:r>
                      <a:r>
                        <a:rPr lang="it-IT" sz="1100" dirty="0" err="1">
                          <a:effectLst/>
                          <a:latin typeface="+mn-lt"/>
                        </a:rPr>
                        <a:t>surgical</a:t>
                      </a:r>
                      <a:r>
                        <a:rPr lang="it-IT" sz="1100" dirty="0">
                          <a:effectLst/>
                          <a:latin typeface="+mn-lt"/>
                        </a:rPr>
                        <a:t> </a:t>
                      </a:r>
                      <a:r>
                        <a:rPr lang="it-IT" sz="1100" dirty="0" err="1">
                          <a:effectLst/>
                          <a:latin typeface="+mn-lt"/>
                        </a:rPr>
                        <a:t>practice</a:t>
                      </a:r>
                      <a:r>
                        <a:rPr lang="it-IT" sz="1100" dirty="0">
                          <a:effectLst/>
                          <a:latin typeface="+mn-lt"/>
                        </a:rPr>
                        <a:t> and </a:t>
                      </a:r>
                      <a:r>
                        <a:rPr lang="it-IT" sz="1100" dirty="0" err="1">
                          <a:effectLst/>
                          <a:latin typeface="+mn-lt"/>
                        </a:rPr>
                        <a:t>reducing</a:t>
                      </a:r>
                      <a:r>
                        <a:rPr lang="it-IT" sz="1100" dirty="0">
                          <a:effectLst/>
                          <a:latin typeface="+mn-lt"/>
                        </a:rPr>
                        <a:t> </a:t>
                      </a:r>
                      <a:r>
                        <a:rPr lang="it-IT" sz="1100" dirty="0" err="1">
                          <a:effectLst/>
                          <a:latin typeface="+mn-lt"/>
                        </a:rPr>
                        <a:t>complications</a:t>
                      </a:r>
                      <a:endParaRPr lang="it-IT"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it-IT" sz="1100" dirty="0" err="1">
                          <a:effectLst/>
                          <a:latin typeface="+mn-lt"/>
                          <a:ea typeface="Calibri" panose="020F0502020204030204" pitchFamily="34" charset="0"/>
                          <a:cs typeface="Times New Roman" panose="02020603050405020304" pitchFamily="18" charset="0"/>
                        </a:rPr>
                        <a:t>Differences</a:t>
                      </a:r>
                      <a:r>
                        <a:rPr lang="it-IT" sz="1100" dirty="0">
                          <a:effectLst/>
                          <a:latin typeface="+mn-lt"/>
                          <a:ea typeface="Calibri" panose="020F0502020204030204" pitchFamily="34" charset="0"/>
                          <a:cs typeface="Times New Roman" panose="02020603050405020304" pitchFamily="18" charset="0"/>
                        </a:rPr>
                        <a:t> in </a:t>
                      </a:r>
                      <a:r>
                        <a:rPr lang="it-IT" sz="1100" dirty="0" err="1">
                          <a:effectLst/>
                          <a:latin typeface="+mn-lt"/>
                          <a:ea typeface="Calibri" panose="020F0502020204030204" pitchFamily="34" charset="0"/>
                          <a:cs typeface="Times New Roman" panose="02020603050405020304" pitchFamily="18" charset="0"/>
                        </a:rPr>
                        <a:t>clinical</a:t>
                      </a:r>
                      <a:r>
                        <a:rPr lang="it-IT" sz="1100" dirty="0">
                          <a:effectLst/>
                          <a:latin typeface="+mn-lt"/>
                          <a:ea typeface="Calibri" panose="020F0502020204030204" pitchFamily="34" charset="0"/>
                          <a:cs typeface="Times New Roman" panose="02020603050405020304" pitchFamily="18" charset="0"/>
                        </a:rPr>
                        <a:t> </a:t>
                      </a:r>
                      <a:r>
                        <a:rPr lang="it-IT" sz="1100" dirty="0" err="1">
                          <a:effectLst/>
                          <a:latin typeface="+mn-lt"/>
                          <a:ea typeface="Calibri" panose="020F0502020204030204" pitchFamily="34" charset="0"/>
                          <a:cs typeface="Times New Roman" panose="02020603050405020304" pitchFamily="18" charset="0"/>
                        </a:rPr>
                        <a:t>outcomes</a:t>
                      </a:r>
                      <a:r>
                        <a:rPr lang="it-IT" sz="1100" dirty="0">
                          <a:effectLst/>
                          <a:latin typeface="+mn-lt"/>
                          <a:ea typeface="Calibri" panose="020F0502020204030204" pitchFamily="34" charset="0"/>
                          <a:cs typeface="Times New Roman" panose="02020603050405020304" pitchFamily="18" charset="0"/>
                        </a:rPr>
                        <a:t> </a:t>
                      </a:r>
                      <a:r>
                        <a:rPr lang="it-IT" sz="1100" dirty="0" err="1">
                          <a:effectLst/>
                          <a:latin typeface="+mn-lt"/>
                          <a:ea typeface="Calibri" panose="020F0502020204030204" pitchFamily="34" charset="0"/>
                          <a:cs typeface="Times New Roman" panose="02020603050405020304" pitchFamily="18" charset="0"/>
                        </a:rPr>
                        <a:t>still</a:t>
                      </a:r>
                      <a:r>
                        <a:rPr lang="it-IT" sz="1100" dirty="0">
                          <a:effectLst/>
                          <a:latin typeface="+mn-lt"/>
                          <a:ea typeface="Calibri" panose="020F0502020204030204" pitchFamily="34" charset="0"/>
                          <a:cs typeface="Times New Roman" panose="02020603050405020304" pitchFamily="18" charset="0"/>
                        </a:rPr>
                        <a:t> in the </a:t>
                      </a:r>
                      <a:r>
                        <a:rPr lang="it-IT" sz="1100" dirty="0" err="1">
                          <a:effectLst/>
                          <a:latin typeface="+mn-lt"/>
                          <a:ea typeface="Calibri" panose="020F0502020204030204" pitchFamily="34" charset="0"/>
                          <a:cs typeface="Times New Roman" panose="02020603050405020304" pitchFamily="18" charset="0"/>
                        </a:rPr>
                        <a:t>eyes</a:t>
                      </a:r>
                      <a:r>
                        <a:rPr lang="it-IT" sz="1100" dirty="0">
                          <a:effectLst/>
                          <a:latin typeface="+mn-lt"/>
                          <a:ea typeface="Calibri" panose="020F0502020204030204" pitchFamily="34" charset="0"/>
                          <a:cs typeface="Times New Roman" panose="02020603050405020304" pitchFamily="18" charset="0"/>
                        </a:rPr>
                        <a:t> of the </a:t>
                      </a:r>
                      <a:r>
                        <a:rPr lang="it-IT" sz="1100" dirty="0" err="1">
                          <a:effectLst/>
                          <a:latin typeface="+mn-lt"/>
                          <a:ea typeface="Calibri" panose="020F0502020204030204" pitchFamily="34" charset="0"/>
                          <a:cs typeface="Times New Roman" panose="02020603050405020304" pitchFamily="18" charset="0"/>
                        </a:rPr>
                        <a:t>believer</a:t>
                      </a:r>
                      <a:endParaRPr lang="it-IT" sz="1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03513151"/>
                  </a:ext>
                </a:extLst>
              </a:tr>
              <a:tr h="0">
                <a:tc>
                  <a:txBody>
                    <a:bodyPr/>
                    <a:lstStyle/>
                    <a:p>
                      <a:pPr>
                        <a:lnSpc>
                          <a:spcPct val="107000"/>
                        </a:lnSpc>
                        <a:spcAft>
                          <a:spcPts val="800"/>
                        </a:spcAft>
                      </a:pPr>
                      <a:r>
                        <a:rPr lang="it-IT" sz="1100" dirty="0" err="1">
                          <a:effectLst/>
                          <a:latin typeface="+mn-lt"/>
                        </a:rPr>
                        <a:t>Poor</a:t>
                      </a:r>
                      <a:r>
                        <a:rPr lang="it-IT" sz="1100" dirty="0">
                          <a:effectLst/>
                          <a:latin typeface="+mn-lt"/>
                        </a:rPr>
                        <a:t> management of </a:t>
                      </a:r>
                      <a:r>
                        <a:rPr lang="it-IT" sz="1100" dirty="0" err="1">
                          <a:effectLst/>
                          <a:latin typeface="+mn-lt"/>
                        </a:rPr>
                        <a:t>chronic</a:t>
                      </a:r>
                      <a:r>
                        <a:rPr lang="it-IT" sz="1100" dirty="0">
                          <a:effectLst/>
                          <a:latin typeface="+mn-lt"/>
                        </a:rPr>
                        <a:t> </a:t>
                      </a:r>
                      <a:r>
                        <a:rPr lang="it-IT" sz="1100" dirty="0" err="1">
                          <a:effectLst/>
                          <a:latin typeface="+mn-lt"/>
                        </a:rPr>
                        <a:t>illness</a:t>
                      </a:r>
                      <a:r>
                        <a:rPr lang="it-IT" sz="1100" dirty="0">
                          <a:effectLst/>
                          <a:latin typeface="+mn-lt"/>
                        </a:rPr>
                        <a:t> and </a:t>
                      </a:r>
                      <a:r>
                        <a:rPr lang="it-IT" sz="1100" dirty="0" err="1">
                          <a:effectLst/>
                          <a:latin typeface="+mn-lt"/>
                        </a:rPr>
                        <a:t>uncoordinated</a:t>
                      </a:r>
                      <a:r>
                        <a:rPr lang="it-IT" sz="1100" dirty="0">
                          <a:effectLst/>
                          <a:latin typeface="+mn-lt"/>
                        </a:rPr>
                        <a:t> services</a:t>
                      </a:r>
                      <a:endParaRPr lang="it-IT"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it-IT" sz="1100" dirty="0">
                          <a:effectLst/>
                          <a:latin typeface="+mn-lt"/>
                        </a:rPr>
                        <a:t>Home </a:t>
                      </a:r>
                      <a:r>
                        <a:rPr lang="it-IT" sz="1100" dirty="0" err="1">
                          <a:effectLst/>
                          <a:latin typeface="+mn-lt"/>
                        </a:rPr>
                        <a:t>telehealth</a:t>
                      </a:r>
                      <a:r>
                        <a:rPr lang="it-IT" sz="1100" dirty="0">
                          <a:effectLst/>
                          <a:latin typeface="+mn-lt"/>
                        </a:rPr>
                        <a:t> </a:t>
                      </a:r>
                      <a:r>
                        <a:rPr lang="it-IT" sz="1100" dirty="0" err="1">
                          <a:effectLst/>
                          <a:latin typeface="+mn-lt"/>
                        </a:rPr>
                        <a:t>solution</a:t>
                      </a:r>
                      <a:r>
                        <a:rPr lang="it-IT" sz="1100" dirty="0">
                          <a:effectLst/>
                          <a:latin typeface="+mn-lt"/>
                        </a:rPr>
                        <a:t> </a:t>
                      </a:r>
                      <a:r>
                        <a:rPr lang="it-IT" sz="1100" dirty="0" err="1">
                          <a:effectLst/>
                          <a:latin typeface="+mn-lt"/>
                        </a:rPr>
                        <a:t>comprising</a:t>
                      </a:r>
                      <a:r>
                        <a:rPr lang="it-IT" sz="1100" dirty="0">
                          <a:effectLst/>
                          <a:latin typeface="+mn-lt"/>
                        </a:rPr>
                        <a:t> a set of </a:t>
                      </a:r>
                      <a:r>
                        <a:rPr lang="it-IT" sz="1100" dirty="0" err="1">
                          <a:effectLst/>
                          <a:latin typeface="+mn-lt"/>
                        </a:rPr>
                        <a:t>coordination</a:t>
                      </a:r>
                      <a:r>
                        <a:rPr lang="it-IT" sz="1100" dirty="0">
                          <a:effectLst/>
                          <a:latin typeface="+mn-lt"/>
                        </a:rPr>
                        <a:t> tools to </a:t>
                      </a:r>
                      <a:r>
                        <a:rPr lang="it-IT" sz="1100" dirty="0" err="1">
                          <a:effectLst/>
                          <a:latin typeface="+mn-lt"/>
                        </a:rPr>
                        <a:t>promote</a:t>
                      </a:r>
                      <a:r>
                        <a:rPr lang="it-IT" sz="1100" dirty="0">
                          <a:effectLst/>
                          <a:latin typeface="+mn-lt"/>
                        </a:rPr>
                        <a:t> </a:t>
                      </a:r>
                      <a:r>
                        <a:rPr lang="it-IT" sz="1100" dirty="0" err="1">
                          <a:effectLst/>
                          <a:latin typeface="+mn-lt"/>
                        </a:rPr>
                        <a:t>continuity</a:t>
                      </a:r>
                      <a:r>
                        <a:rPr lang="it-IT" sz="1100" dirty="0">
                          <a:effectLst/>
                          <a:latin typeface="+mn-lt"/>
                        </a:rPr>
                        <a:t> of care for </a:t>
                      </a:r>
                      <a:r>
                        <a:rPr lang="it-IT" sz="1100" dirty="0" err="1">
                          <a:effectLst/>
                          <a:latin typeface="+mn-lt"/>
                        </a:rPr>
                        <a:t>chronically</a:t>
                      </a:r>
                      <a:r>
                        <a:rPr lang="it-IT" sz="1100" dirty="0">
                          <a:effectLst/>
                          <a:latin typeface="+mn-lt"/>
                        </a:rPr>
                        <a:t> </a:t>
                      </a:r>
                      <a:r>
                        <a:rPr lang="it-IT" sz="1100" dirty="0" err="1">
                          <a:effectLst/>
                          <a:latin typeface="+mn-lt"/>
                        </a:rPr>
                        <a:t>ill</a:t>
                      </a:r>
                      <a:r>
                        <a:rPr lang="it-IT" sz="1100" dirty="0">
                          <a:effectLst/>
                          <a:latin typeface="+mn-lt"/>
                        </a:rPr>
                        <a:t> </a:t>
                      </a:r>
                      <a:r>
                        <a:rPr lang="it-IT" sz="1100" dirty="0" err="1">
                          <a:effectLst/>
                          <a:latin typeface="+mn-lt"/>
                        </a:rPr>
                        <a:t>patients</a:t>
                      </a:r>
                      <a:endParaRPr lang="it-IT"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it-IT" sz="1100" dirty="0" err="1">
                          <a:effectLst/>
                          <a:latin typeface="+mn-lt"/>
                        </a:rPr>
                        <a:t>Improving</a:t>
                      </a:r>
                      <a:r>
                        <a:rPr lang="it-IT" sz="1100" dirty="0">
                          <a:effectLst/>
                          <a:latin typeface="+mn-lt"/>
                        </a:rPr>
                        <a:t> the management of </a:t>
                      </a:r>
                      <a:r>
                        <a:rPr lang="it-IT" sz="1100" dirty="0" err="1">
                          <a:effectLst/>
                          <a:latin typeface="+mn-lt"/>
                        </a:rPr>
                        <a:t>chronically</a:t>
                      </a:r>
                      <a:r>
                        <a:rPr lang="it-IT" sz="1100" dirty="0">
                          <a:effectLst/>
                          <a:latin typeface="+mn-lt"/>
                        </a:rPr>
                        <a:t> </a:t>
                      </a:r>
                      <a:r>
                        <a:rPr lang="it-IT" sz="1100" dirty="0" err="1">
                          <a:effectLst/>
                          <a:latin typeface="+mn-lt"/>
                        </a:rPr>
                        <a:t>ill</a:t>
                      </a:r>
                      <a:r>
                        <a:rPr lang="it-IT" sz="1100" dirty="0">
                          <a:effectLst/>
                          <a:latin typeface="+mn-lt"/>
                        </a:rPr>
                        <a:t> </a:t>
                      </a:r>
                      <a:r>
                        <a:rPr lang="it-IT" sz="1100" dirty="0" err="1">
                          <a:effectLst/>
                          <a:latin typeface="+mn-lt"/>
                        </a:rPr>
                        <a:t>patients</a:t>
                      </a:r>
                      <a:r>
                        <a:rPr lang="it-IT" sz="1100" dirty="0">
                          <a:effectLst/>
                          <a:latin typeface="+mn-lt"/>
                        </a:rPr>
                        <a:t> and </a:t>
                      </a:r>
                      <a:r>
                        <a:rPr lang="it-IT" sz="1100" dirty="0" err="1">
                          <a:effectLst/>
                          <a:latin typeface="+mn-lt"/>
                        </a:rPr>
                        <a:t>preventing</a:t>
                      </a:r>
                      <a:r>
                        <a:rPr lang="it-IT" sz="1100" dirty="0">
                          <a:effectLst/>
                          <a:latin typeface="+mn-lt"/>
                        </a:rPr>
                        <a:t> the use of </a:t>
                      </a:r>
                      <a:r>
                        <a:rPr lang="it-IT" sz="1100" dirty="0" err="1">
                          <a:effectLst/>
                          <a:latin typeface="+mn-lt"/>
                        </a:rPr>
                        <a:t>costly</a:t>
                      </a:r>
                      <a:r>
                        <a:rPr lang="it-IT" sz="1100" dirty="0">
                          <a:effectLst/>
                          <a:latin typeface="+mn-lt"/>
                        </a:rPr>
                        <a:t> </a:t>
                      </a:r>
                      <a:r>
                        <a:rPr lang="it-IT" sz="1100" dirty="0" err="1">
                          <a:effectLst/>
                          <a:latin typeface="+mn-lt"/>
                        </a:rPr>
                        <a:t>resources</a:t>
                      </a:r>
                      <a:r>
                        <a:rPr lang="it-IT" sz="1100" dirty="0">
                          <a:effectLst/>
                          <a:latin typeface="+mn-lt"/>
                        </a:rPr>
                        <a:t> </a:t>
                      </a:r>
                      <a:r>
                        <a:rPr lang="it-IT" sz="1100" dirty="0" err="1">
                          <a:effectLst/>
                          <a:latin typeface="+mn-lt"/>
                        </a:rPr>
                        <a:t>through</a:t>
                      </a:r>
                      <a:r>
                        <a:rPr lang="it-IT" sz="1100" dirty="0">
                          <a:effectLst/>
                          <a:latin typeface="+mn-lt"/>
                        </a:rPr>
                        <a:t> home monitoring and </a:t>
                      </a:r>
                      <a:r>
                        <a:rPr lang="it-IT" sz="1100" dirty="0" err="1">
                          <a:effectLst/>
                          <a:latin typeface="+mn-lt"/>
                        </a:rPr>
                        <a:t>patient</a:t>
                      </a:r>
                      <a:r>
                        <a:rPr lang="it-IT" sz="1100" dirty="0">
                          <a:effectLst/>
                          <a:latin typeface="+mn-lt"/>
                        </a:rPr>
                        <a:t> empowerment</a:t>
                      </a:r>
                      <a:endParaRPr lang="it-IT"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it-IT" sz="1100" dirty="0">
                          <a:effectLst/>
                          <a:latin typeface="+mn-lt"/>
                          <a:ea typeface="Calibri" panose="020F0502020204030204" pitchFamily="34" charset="0"/>
                          <a:cs typeface="Times New Roman" panose="02020603050405020304" pitchFamily="18" charset="0"/>
                        </a:rPr>
                        <a:t>COVID-19 </a:t>
                      </a:r>
                      <a:r>
                        <a:rPr lang="it-IT" sz="1100" dirty="0" err="1">
                          <a:effectLst/>
                          <a:latin typeface="+mn-lt"/>
                          <a:ea typeface="Calibri" panose="020F0502020204030204" pitchFamily="34" charset="0"/>
                          <a:cs typeface="Times New Roman" panose="02020603050405020304" pitchFamily="18" charset="0"/>
                        </a:rPr>
                        <a:t>as</a:t>
                      </a:r>
                      <a:r>
                        <a:rPr lang="it-IT" sz="1100" dirty="0">
                          <a:effectLst/>
                          <a:latin typeface="+mn-lt"/>
                          <a:ea typeface="Calibri" panose="020F0502020204030204" pitchFamily="34" charset="0"/>
                          <a:cs typeface="Times New Roman" panose="02020603050405020304" pitchFamily="18" charset="0"/>
                        </a:rPr>
                        <a:t> the </a:t>
                      </a:r>
                      <a:r>
                        <a:rPr lang="it-IT" sz="1100" dirty="0" err="1">
                          <a:effectLst/>
                          <a:latin typeface="+mn-lt"/>
                          <a:ea typeface="Calibri" panose="020F0502020204030204" pitchFamily="34" charset="0"/>
                          <a:cs typeface="Times New Roman" panose="02020603050405020304" pitchFamily="18" charset="0"/>
                        </a:rPr>
                        <a:t>nemesis</a:t>
                      </a:r>
                      <a:r>
                        <a:rPr lang="it-IT" sz="1100" dirty="0">
                          <a:effectLst/>
                          <a:latin typeface="+mn-lt"/>
                          <a:ea typeface="Calibri" panose="020F0502020204030204" pitchFamily="34" charset="0"/>
                          <a:cs typeface="Times New Roman" panose="02020603050405020304" pitchFamily="18" charset="0"/>
                        </a:rPr>
                        <a:t> of EBM</a:t>
                      </a:r>
                    </a:p>
                  </a:txBody>
                  <a:tcPr marL="68580" marR="68580" marT="0" marB="0"/>
                </a:tc>
                <a:extLst>
                  <a:ext uri="{0D108BD9-81ED-4DB2-BD59-A6C34878D82A}">
                    <a16:rowId xmlns:a16="http://schemas.microsoft.com/office/drawing/2014/main" val="244094016"/>
                  </a:ext>
                </a:extLst>
              </a:tr>
            </a:tbl>
          </a:graphicData>
        </a:graphic>
      </p:graphicFrame>
    </p:spTree>
    <p:extLst>
      <p:ext uri="{BB962C8B-B14F-4D97-AF65-F5344CB8AC3E}">
        <p14:creationId xmlns:p14="http://schemas.microsoft.com/office/powerpoint/2010/main" val="4171285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80E52B1-BF49-4EFC-B714-2A4309831A38}"/>
              </a:ext>
            </a:extLst>
          </p:cNvPr>
          <p:cNvSpPr/>
          <p:nvPr/>
        </p:nvSpPr>
        <p:spPr>
          <a:xfrm>
            <a:off x="369570" y="686818"/>
            <a:ext cx="8580120" cy="3831818"/>
          </a:xfrm>
          <a:prstGeom prst="rect">
            <a:avLst/>
          </a:prstGeom>
        </p:spPr>
        <p:txBody>
          <a:bodyPr wrap="square">
            <a:spAutoFit/>
          </a:bodyPr>
          <a:lstStyle/>
          <a:p>
            <a:r>
              <a:rPr lang="it-IT" sz="1800" b="1" dirty="0">
                <a:solidFill>
                  <a:schemeClr val="tx1"/>
                </a:solidFill>
                <a:latin typeface="+mn-lt"/>
              </a:rPr>
              <a:t>AREAS OF CLINICAL APPLICATIONS and some </a:t>
            </a:r>
            <a:r>
              <a:rPr lang="it-IT" sz="1800" b="1" dirty="0" err="1">
                <a:solidFill>
                  <a:schemeClr val="tx1"/>
                </a:solidFill>
                <a:latin typeface="+mn-lt"/>
              </a:rPr>
              <a:t>examples</a:t>
            </a:r>
            <a:endParaRPr lang="it-IT" sz="1500" b="1" dirty="0">
              <a:solidFill>
                <a:schemeClr val="tx1"/>
              </a:solidFill>
              <a:latin typeface="+mn-lt"/>
            </a:endParaRPr>
          </a:p>
          <a:p>
            <a:r>
              <a:rPr lang="it-IT" sz="1500" dirty="0">
                <a:latin typeface="+mn-lt"/>
              </a:rPr>
              <a:t>- </a:t>
            </a:r>
            <a:r>
              <a:rPr lang="it-IT" sz="1500" b="1" dirty="0">
                <a:latin typeface="+mn-lt"/>
              </a:rPr>
              <a:t>Clinical Management</a:t>
            </a:r>
            <a:r>
              <a:rPr lang="it-IT" sz="1500" dirty="0">
                <a:latin typeface="+mn-lt"/>
              </a:rPr>
              <a:t>: </a:t>
            </a:r>
            <a:r>
              <a:rPr lang="it-IT" sz="1500" dirty="0" err="1">
                <a:latin typeface="+mn-lt"/>
              </a:rPr>
              <a:t>coordinating</a:t>
            </a:r>
            <a:r>
              <a:rPr lang="it-IT" sz="1500" dirty="0">
                <a:latin typeface="+mn-lt"/>
              </a:rPr>
              <a:t> and </a:t>
            </a:r>
            <a:r>
              <a:rPr lang="it-IT" sz="1500" dirty="0" err="1">
                <a:latin typeface="+mn-lt"/>
              </a:rPr>
              <a:t>integrating</a:t>
            </a:r>
            <a:r>
              <a:rPr lang="it-IT" sz="1500" dirty="0">
                <a:latin typeface="+mn-lt"/>
              </a:rPr>
              <a:t> information, </a:t>
            </a:r>
            <a:r>
              <a:rPr lang="it-IT" sz="1500" dirty="0" err="1">
                <a:latin typeface="+mn-lt"/>
              </a:rPr>
              <a:t>identifying</a:t>
            </a:r>
            <a:r>
              <a:rPr lang="it-IT" sz="1500" dirty="0">
                <a:latin typeface="+mn-lt"/>
              </a:rPr>
              <a:t> </a:t>
            </a:r>
            <a:r>
              <a:rPr lang="it-IT" sz="1500" dirty="0" err="1">
                <a:latin typeface="+mn-lt"/>
              </a:rPr>
              <a:t>patients</a:t>
            </a:r>
            <a:r>
              <a:rPr lang="it-IT" sz="1500" dirty="0">
                <a:latin typeface="+mn-lt"/>
              </a:rPr>
              <a:t> for screening </a:t>
            </a:r>
            <a:r>
              <a:rPr lang="it-IT" sz="1500" dirty="0" err="1">
                <a:latin typeface="+mn-lt"/>
              </a:rPr>
              <a:t>examinations</a:t>
            </a:r>
            <a:r>
              <a:rPr lang="it-IT" sz="1500" dirty="0">
                <a:latin typeface="+mn-lt"/>
              </a:rPr>
              <a:t>, </a:t>
            </a:r>
            <a:r>
              <a:rPr lang="it-IT" sz="1500" dirty="0" err="1">
                <a:latin typeface="+mn-lt"/>
              </a:rPr>
              <a:t>prioritizing</a:t>
            </a:r>
            <a:r>
              <a:rPr lang="it-IT" sz="1500" dirty="0">
                <a:latin typeface="+mn-lt"/>
              </a:rPr>
              <a:t> </a:t>
            </a:r>
            <a:r>
              <a:rPr lang="it-IT" sz="1500" dirty="0" err="1">
                <a:latin typeface="+mn-lt"/>
              </a:rPr>
              <a:t>patients</a:t>
            </a:r>
            <a:r>
              <a:rPr lang="it-IT" sz="1500" dirty="0">
                <a:latin typeface="+mn-lt"/>
              </a:rPr>
              <a:t> for immediate </a:t>
            </a:r>
            <a:r>
              <a:rPr lang="it-IT" sz="1500" dirty="0" err="1">
                <a:latin typeface="+mn-lt"/>
              </a:rPr>
              <a:t>interpretation</a:t>
            </a:r>
            <a:r>
              <a:rPr lang="it-IT" sz="1500" dirty="0">
                <a:latin typeface="+mn-lt"/>
              </a:rPr>
              <a:t>, </a:t>
            </a:r>
            <a:r>
              <a:rPr lang="it-IT" sz="1500" dirty="0" err="1">
                <a:latin typeface="+mn-lt"/>
              </a:rPr>
              <a:t>standardizing</a:t>
            </a:r>
            <a:r>
              <a:rPr lang="it-IT" sz="1500" dirty="0">
                <a:latin typeface="+mn-lt"/>
              </a:rPr>
              <a:t> reporting</a:t>
            </a:r>
          </a:p>
          <a:p>
            <a:r>
              <a:rPr lang="it-IT" sz="1500" dirty="0">
                <a:latin typeface="+mn-lt"/>
              </a:rPr>
              <a:t>- </a:t>
            </a:r>
            <a:r>
              <a:rPr lang="it-IT" sz="1500" b="1" dirty="0" err="1">
                <a:latin typeface="+mn-lt"/>
              </a:rPr>
              <a:t>Radiomics</a:t>
            </a:r>
            <a:r>
              <a:rPr lang="it-IT" sz="1500" dirty="0">
                <a:latin typeface="+mn-lt"/>
              </a:rPr>
              <a:t>: the </a:t>
            </a:r>
            <a:r>
              <a:rPr lang="it-IT" sz="1500" dirty="0" err="1">
                <a:latin typeface="+mn-lt"/>
              </a:rPr>
              <a:t>conversion</a:t>
            </a:r>
            <a:r>
              <a:rPr lang="it-IT" sz="1500" dirty="0">
                <a:latin typeface="+mn-lt"/>
              </a:rPr>
              <a:t> of </a:t>
            </a:r>
            <a:r>
              <a:rPr lang="it-IT" sz="1500" dirty="0" err="1">
                <a:latin typeface="+mn-lt"/>
              </a:rPr>
              <a:t>medical</a:t>
            </a:r>
            <a:r>
              <a:rPr lang="it-IT" sz="1500" dirty="0">
                <a:latin typeface="+mn-lt"/>
              </a:rPr>
              <a:t> images </a:t>
            </a:r>
            <a:r>
              <a:rPr lang="it-IT" sz="1500" dirty="0" err="1">
                <a:latin typeface="+mn-lt"/>
              </a:rPr>
              <a:t>into</a:t>
            </a:r>
            <a:r>
              <a:rPr lang="it-IT" sz="1500" dirty="0">
                <a:latin typeface="+mn-lt"/>
              </a:rPr>
              <a:t> complex quantitative data</a:t>
            </a:r>
          </a:p>
          <a:p>
            <a:r>
              <a:rPr lang="it-IT" sz="1500" dirty="0">
                <a:latin typeface="+mn-lt"/>
              </a:rPr>
              <a:t>- </a:t>
            </a:r>
            <a:r>
              <a:rPr lang="it-IT" sz="1500" b="1" dirty="0" err="1">
                <a:latin typeface="+mn-lt"/>
              </a:rPr>
              <a:t>Genomics</a:t>
            </a:r>
            <a:r>
              <a:rPr lang="it-IT" sz="1500" dirty="0">
                <a:latin typeface="+mn-lt"/>
              </a:rPr>
              <a:t>: the </a:t>
            </a:r>
            <a:r>
              <a:rPr lang="it-IT" sz="1500" dirty="0" err="1">
                <a:latin typeface="+mn-lt"/>
              </a:rPr>
              <a:t>conversion</a:t>
            </a:r>
            <a:r>
              <a:rPr lang="it-IT" sz="1500" dirty="0">
                <a:latin typeface="+mn-lt"/>
              </a:rPr>
              <a:t> of gene </a:t>
            </a:r>
            <a:r>
              <a:rPr lang="it-IT" sz="1500" dirty="0" err="1">
                <a:latin typeface="+mn-lt"/>
              </a:rPr>
              <a:t>variants</a:t>
            </a:r>
            <a:r>
              <a:rPr lang="it-IT" sz="1500" dirty="0">
                <a:latin typeface="+mn-lt"/>
              </a:rPr>
              <a:t> </a:t>
            </a:r>
            <a:r>
              <a:rPr lang="it-IT" sz="1500" dirty="0" err="1">
                <a:latin typeface="+mn-lt"/>
              </a:rPr>
              <a:t>into</a:t>
            </a:r>
            <a:r>
              <a:rPr lang="it-IT" sz="1500" dirty="0">
                <a:latin typeface="+mn-lt"/>
              </a:rPr>
              <a:t> complex quantitative data </a:t>
            </a:r>
            <a:r>
              <a:rPr lang="it-IT" sz="1500" dirty="0" err="1">
                <a:latin typeface="+mn-lt"/>
              </a:rPr>
              <a:t>which</a:t>
            </a:r>
            <a:r>
              <a:rPr lang="it-IT" sz="1500" dirty="0">
                <a:latin typeface="+mn-lt"/>
              </a:rPr>
              <a:t> can be </a:t>
            </a:r>
            <a:r>
              <a:rPr lang="it-IT" sz="1500" dirty="0" err="1">
                <a:latin typeface="+mn-lt"/>
              </a:rPr>
              <a:t>analyzed</a:t>
            </a:r>
            <a:r>
              <a:rPr lang="it-IT" sz="1500" dirty="0">
                <a:latin typeface="+mn-lt"/>
              </a:rPr>
              <a:t> to support </a:t>
            </a:r>
            <a:r>
              <a:rPr lang="it-IT" sz="1500" dirty="0" err="1">
                <a:latin typeface="+mn-lt"/>
              </a:rPr>
              <a:t>diagnoses</a:t>
            </a:r>
            <a:r>
              <a:rPr lang="it-IT" sz="1500" dirty="0">
                <a:latin typeface="+mn-lt"/>
              </a:rPr>
              <a:t> and </a:t>
            </a:r>
            <a:r>
              <a:rPr lang="it-IT" sz="1500" dirty="0" err="1">
                <a:latin typeface="+mn-lt"/>
              </a:rPr>
              <a:t>develop</a:t>
            </a:r>
            <a:r>
              <a:rPr lang="it-IT" sz="1500" dirty="0">
                <a:latin typeface="+mn-lt"/>
              </a:rPr>
              <a:t> new DSS</a:t>
            </a:r>
          </a:p>
          <a:p>
            <a:r>
              <a:rPr lang="it-IT" sz="1500" dirty="0">
                <a:latin typeface="+mn-lt"/>
              </a:rPr>
              <a:t>- </a:t>
            </a:r>
            <a:r>
              <a:rPr lang="it-IT" sz="1500" b="1" dirty="0">
                <a:latin typeface="+mn-lt"/>
              </a:rPr>
              <a:t>Digital </a:t>
            </a:r>
            <a:r>
              <a:rPr lang="it-IT" sz="1500" b="1" dirty="0" err="1">
                <a:latin typeface="+mn-lt"/>
              </a:rPr>
              <a:t>Pathology</a:t>
            </a:r>
            <a:r>
              <a:rPr lang="it-IT" sz="1500" dirty="0">
                <a:latin typeface="+mn-lt"/>
              </a:rPr>
              <a:t>, Tele-</a:t>
            </a:r>
            <a:r>
              <a:rPr lang="it-IT" sz="1500" dirty="0" err="1">
                <a:latin typeface="+mn-lt"/>
              </a:rPr>
              <a:t>pathology</a:t>
            </a:r>
            <a:endParaRPr lang="it-IT" sz="1500" dirty="0">
              <a:latin typeface="+mn-lt"/>
            </a:endParaRPr>
          </a:p>
          <a:p>
            <a:r>
              <a:rPr lang="it-IT" sz="1500" dirty="0">
                <a:latin typeface="+mn-lt"/>
              </a:rPr>
              <a:t>- </a:t>
            </a:r>
            <a:r>
              <a:rPr lang="it-IT" sz="1500" b="1" dirty="0">
                <a:latin typeface="+mn-lt"/>
              </a:rPr>
              <a:t>Digital </a:t>
            </a:r>
            <a:r>
              <a:rPr lang="it-IT" sz="1500" b="1" dirty="0" err="1">
                <a:latin typeface="+mn-lt"/>
              </a:rPr>
              <a:t>Dermatology</a:t>
            </a:r>
            <a:r>
              <a:rPr lang="it-IT" sz="1500" dirty="0">
                <a:latin typeface="+mn-lt"/>
              </a:rPr>
              <a:t>, Tele-</a:t>
            </a:r>
            <a:r>
              <a:rPr lang="it-IT" sz="1500" dirty="0" err="1">
                <a:latin typeface="+mn-lt"/>
              </a:rPr>
              <a:t>dermatology</a:t>
            </a:r>
            <a:endParaRPr lang="it-IT" sz="1500" dirty="0">
              <a:latin typeface="+mn-lt"/>
            </a:endParaRPr>
          </a:p>
          <a:p>
            <a:r>
              <a:rPr lang="it-IT" sz="1500" dirty="0">
                <a:latin typeface="+mn-lt"/>
              </a:rPr>
              <a:t>- </a:t>
            </a:r>
            <a:r>
              <a:rPr lang="it-IT" sz="1500" b="1" dirty="0" err="1">
                <a:latin typeface="+mn-lt"/>
              </a:rPr>
              <a:t>Genome</a:t>
            </a:r>
            <a:r>
              <a:rPr lang="it-IT" sz="1500" b="1" dirty="0">
                <a:latin typeface="+mn-lt"/>
              </a:rPr>
              <a:t> editing </a:t>
            </a:r>
            <a:r>
              <a:rPr lang="it-IT" sz="1500" dirty="0">
                <a:latin typeface="+mn-lt"/>
              </a:rPr>
              <a:t>of human </a:t>
            </a:r>
            <a:r>
              <a:rPr lang="it-IT" sz="1500" dirty="0" err="1">
                <a:latin typeface="+mn-lt"/>
              </a:rPr>
              <a:t>embryos</a:t>
            </a:r>
            <a:r>
              <a:rPr lang="it-IT" sz="1500" dirty="0">
                <a:latin typeface="+mn-lt"/>
              </a:rPr>
              <a:t> (UK 2017)</a:t>
            </a:r>
          </a:p>
          <a:p>
            <a:r>
              <a:rPr lang="it-IT" sz="1500" dirty="0">
                <a:latin typeface="+mn-lt"/>
              </a:rPr>
              <a:t>- </a:t>
            </a:r>
            <a:r>
              <a:rPr lang="it-IT" sz="1500" b="1" dirty="0" err="1">
                <a:latin typeface="+mn-lt"/>
              </a:rPr>
              <a:t>Clinical</a:t>
            </a:r>
            <a:r>
              <a:rPr lang="it-IT" sz="1500" b="1" dirty="0">
                <a:latin typeface="+mn-lt"/>
              </a:rPr>
              <a:t> Research</a:t>
            </a:r>
          </a:p>
          <a:p>
            <a:r>
              <a:rPr lang="it-IT" sz="1500" dirty="0">
                <a:latin typeface="+mn-lt"/>
              </a:rPr>
              <a:t>- </a:t>
            </a:r>
            <a:r>
              <a:rPr lang="it-IT" sz="1500" b="1" dirty="0" err="1">
                <a:latin typeface="+mn-lt"/>
              </a:rPr>
              <a:t>Psychiatry</a:t>
            </a:r>
            <a:r>
              <a:rPr lang="it-IT" sz="1500" dirty="0">
                <a:latin typeface="+mn-lt"/>
              </a:rPr>
              <a:t>: </a:t>
            </a:r>
            <a:r>
              <a:rPr lang="it-IT" sz="1500" dirty="0" err="1">
                <a:latin typeface="+mn-lt"/>
              </a:rPr>
              <a:t>chatbots</a:t>
            </a:r>
            <a:r>
              <a:rPr lang="it-IT" sz="1500" dirty="0">
                <a:latin typeface="+mn-lt"/>
              </a:rPr>
              <a:t>, or </a:t>
            </a:r>
            <a:r>
              <a:rPr lang="it-IT" sz="1500" dirty="0" err="1">
                <a:latin typeface="+mn-lt"/>
              </a:rPr>
              <a:t>conversational</a:t>
            </a:r>
            <a:r>
              <a:rPr lang="it-IT" sz="1500" dirty="0">
                <a:latin typeface="+mn-lt"/>
              </a:rPr>
              <a:t> agents, i.e. </a:t>
            </a:r>
            <a:r>
              <a:rPr lang="it-IT" sz="1500" dirty="0" err="1">
                <a:latin typeface="+mn-lt"/>
              </a:rPr>
              <a:t>programs</a:t>
            </a:r>
            <a:r>
              <a:rPr lang="it-IT" sz="1500" dirty="0">
                <a:latin typeface="+mn-lt"/>
              </a:rPr>
              <a:t> </a:t>
            </a:r>
            <a:r>
              <a:rPr lang="it-IT" sz="1500" dirty="0" err="1">
                <a:latin typeface="+mn-lt"/>
              </a:rPr>
              <a:t>that</a:t>
            </a:r>
            <a:r>
              <a:rPr lang="it-IT" sz="1500" dirty="0">
                <a:latin typeface="+mn-lt"/>
              </a:rPr>
              <a:t> </a:t>
            </a:r>
            <a:r>
              <a:rPr lang="it-IT" sz="1500" dirty="0" err="1">
                <a:latin typeface="+mn-lt"/>
              </a:rPr>
              <a:t>mimic</a:t>
            </a:r>
            <a:r>
              <a:rPr lang="it-IT" sz="1500" dirty="0">
                <a:latin typeface="+mn-lt"/>
              </a:rPr>
              <a:t> conversation </a:t>
            </a:r>
            <a:r>
              <a:rPr lang="it-IT" sz="1500" dirty="0" err="1">
                <a:latin typeface="+mn-lt"/>
              </a:rPr>
              <a:t>using</a:t>
            </a:r>
            <a:r>
              <a:rPr lang="it-IT" sz="1500" dirty="0">
                <a:latin typeface="+mn-lt"/>
              </a:rPr>
              <a:t> text or voice and </a:t>
            </a:r>
            <a:r>
              <a:rPr lang="it-IT" sz="1500" dirty="0" err="1">
                <a:latin typeface="+mn-lt"/>
              </a:rPr>
              <a:t>may</a:t>
            </a:r>
            <a:r>
              <a:rPr lang="it-IT" sz="1500" dirty="0">
                <a:latin typeface="+mn-lt"/>
              </a:rPr>
              <a:t> </a:t>
            </a:r>
            <a:r>
              <a:rPr lang="it-IT" sz="1500" dirty="0" err="1">
                <a:latin typeface="+mn-lt"/>
              </a:rPr>
              <a:t>also</a:t>
            </a:r>
            <a:r>
              <a:rPr lang="it-IT" sz="1500" dirty="0">
                <a:latin typeface="+mn-lt"/>
              </a:rPr>
              <a:t> include a </a:t>
            </a:r>
            <a:r>
              <a:rPr lang="it-IT" sz="1500" dirty="0" err="1">
                <a:latin typeface="+mn-lt"/>
              </a:rPr>
              <a:t>virtual</a:t>
            </a:r>
            <a:r>
              <a:rPr lang="it-IT" sz="1500" dirty="0">
                <a:latin typeface="+mn-lt"/>
              </a:rPr>
              <a:t>, human-like, </a:t>
            </a:r>
            <a:r>
              <a:rPr lang="it-IT" sz="1500" dirty="0" err="1">
                <a:latin typeface="+mn-lt"/>
              </a:rPr>
              <a:t>presence</a:t>
            </a:r>
            <a:r>
              <a:rPr lang="it-IT" sz="1500" dirty="0">
                <a:latin typeface="+mn-lt"/>
              </a:rPr>
              <a:t> (an </a:t>
            </a:r>
            <a:r>
              <a:rPr lang="it-IT" sz="1500" dirty="0" err="1">
                <a:latin typeface="+mn-lt"/>
              </a:rPr>
              <a:t>embodied</a:t>
            </a:r>
            <a:r>
              <a:rPr lang="it-IT" sz="1500" dirty="0">
                <a:latin typeface="+mn-lt"/>
              </a:rPr>
              <a:t> </a:t>
            </a:r>
            <a:r>
              <a:rPr lang="it-IT" sz="1500" dirty="0" err="1">
                <a:latin typeface="+mn-lt"/>
              </a:rPr>
              <a:t>conversational</a:t>
            </a:r>
            <a:r>
              <a:rPr lang="it-IT" sz="1500" dirty="0">
                <a:latin typeface="+mn-lt"/>
              </a:rPr>
              <a:t> agent). Support or </a:t>
            </a:r>
            <a:r>
              <a:rPr lang="it-IT" sz="1500" dirty="0" err="1">
                <a:latin typeface="+mn-lt"/>
              </a:rPr>
              <a:t>supplement</a:t>
            </a:r>
            <a:r>
              <a:rPr lang="it-IT" sz="1500" dirty="0">
                <a:latin typeface="+mn-lt"/>
              </a:rPr>
              <a:t> for </a:t>
            </a:r>
            <a:r>
              <a:rPr lang="it-IT" sz="1500" dirty="0" err="1">
                <a:latin typeface="+mn-lt"/>
              </a:rPr>
              <a:t>moderators</a:t>
            </a:r>
            <a:r>
              <a:rPr lang="it-IT" sz="1500" dirty="0">
                <a:latin typeface="+mn-lt"/>
              </a:rPr>
              <a:t> of online communities for </a:t>
            </a:r>
            <a:r>
              <a:rPr lang="it-IT" sz="1500" dirty="0" err="1">
                <a:latin typeface="+mn-lt"/>
              </a:rPr>
              <a:t>youth</a:t>
            </a:r>
            <a:r>
              <a:rPr lang="it-IT" sz="1500" dirty="0">
                <a:latin typeface="+mn-lt"/>
              </a:rPr>
              <a:t> </a:t>
            </a:r>
            <a:r>
              <a:rPr lang="it-IT" sz="1500" dirty="0" err="1">
                <a:latin typeface="+mn-lt"/>
              </a:rPr>
              <a:t>mental</a:t>
            </a:r>
            <a:r>
              <a:rPr lang="it-IT" sz="1500" dirty="0">
                <a:latin typeface="+mn-lt"/>
              </a:rPr>
              <a:t> health</a:t>
            </a:r>
          </a:p>
          <a:p>
            <a:r>
              <a:rPr lang="it-IT" sz="1500" dirty="0">
                <a:latin typeface="+mn-lt"/>
              </a:rPr>
              <a:t>- </a:t>
            </a:r>
            <a:r>
              <a:rPr lang="it-IT" sz="1500" b="1" dirty="0">
                <a:latin typeface="+mn-lt"/>
              </a:rPr>
              <a:t>Critical care and </a:t>
            </a:r>
            <a:r>
              <a:rPr lang="it-IT" sz="1500" b="1" dirty="0" err="1">
                <a:latin typeface="+mn-lt"/>
              </a:rPr>
              <a:t>hospitalization</a:t>
            </a:r>
            <a:r>
              <a:rPr lang="it-IT" sz="1500" b="1" dirty="0">
                <a:latin typeface="+mn-lt"/>
              </a:rPr>
              <a:t> </a:t>
            </a:r>
            <a:r>
              <a:rPr lang="it-IT" sz="1500" dirty="0">
                <a:latin typeface="+mn-lt"/>
              </a:rPr>
              <a:t>(i.e. </a:t>
            </a:r>
            <a:r>
              <a:rPr lang="it-IT" sz="1500" dirty="0" err="1">
                <a:latin typeface="+mn-lt"/>
              </a:rPr>
              <a:t>federated</a:t>
            </a:r>
            <a:r>
              <a:rPr lang="it-IT" sz="1500" dirty="0">
                <a:latin typeface="+mn-lt"/>
              </a:rPr>
              <a:t> AI model for accurate </a:t>
            </a:r>
            <a:r>
              <a:rPr lang="it-IT" sz="1500" dirty="0" err="1">
                <a:latin typeface="+mn-lt"/>
              </a:rPr>
              <a:t>prediction</a:t>
            </a:r>
            <a:r>
              <a:rPr lang="it-IT" sz="1500" dirty="0">
                <a:latin typeface="+mn-lt"/>
              </a:rPr>
              <a:t> of COVID-19 </a:t>
            </a:r>
            <a:r>
              <a:rPr lang="it-IT" sz="1500" dirty="0" err="1">
                <a:latin typeface="+mn-lt"/>
              </a:rPr>
              <a:t>prognosis</a:t>
            </a:r>
            <a:r>
              <a:rPr lang="it-IT" sz="1500" dirty="0">
                <a:latin typeface="+mn-lt"/>
              </a:rPr>
              <a:t>)</a:t>
            </a:r>
          </a:p>
          <a:p>
            <a:r>
              <a:rPr lang="it-IT" sz="1500" dirty="0">
                <a:latin typeface="+mn-lt"/>
              </a:rPr>
              <a:t>- </a:t>
            </a:r>
            <a:r>
              <a:rPr lang="it-IT" sz="1500" b="1" dirty="0" err="1">
                <a:latin typeface="+mn-lt"/>
              </a:rPr>
              <a:t>Upcoming</a:t>
            </a:r>
            <a:r>
              <a:rPr lang="it-IT" sz="1500" b="1" dirty="0">
                <a:latin typeface="+mn-lt"/>
              </a:rPr>
              <a:t> </a:t>
            </a:r>
            <a:r>
              <a:rPr lang="it-IT" sz="1500" b="1" dirty="0" err="1">
                <a:latin typeface="+mn-lt"/>
              </a:rPr>
              <a:t>dystopia</a:t>
            </a:r>
            <a:r>
              <a:rPr lang="it-IT" sz="1500" b="1" dirty="0">
                <a:latin typeface="+mn-lt"/>
              </a:rPr>
              <a:t>?</a:t>
            </a:r>
            <a:r>
              <a:rPr lang="it-IT" sz="1500" dirty="0">
                <a:latin typeface="+mn-lt"/>
              </a:rPr>
              <a:t> Devices </a:t>
            </a:r>
            <a:r>
              <a:rPr lang="it-IT" sz="1500" dirty="0" err="1">
                <a:latin typeface="+mn-lt"/>
              </a:rPr>
              <a:t>that</a:t>
            </a:r>
            <a:r>
              <a:rPr lang="it-IT" sz="1500" dirty="0">
                <a:latin typeface="+mn-lt"/>
              </a:rPr>
              <a:t> </a:t>
            </a:r>
            <a:r>
              <a:rPr lang="it-IT" sz="1500" dirty="0" err="1">
                <a:latin typeface="+mn-lt"/>
              </a:rPr>
              <a:t>observe</a:t>
            </a:r>
            <a:r>
              <a:rPr lang="it-IT" sz="1500" dirty="0">
                <a:latin typeface="+mn-lt"/>
              </a:rPr>
              <a:t>, capture, and </a:t>
            </a:r>
            <a:r>
              <a:rPr lang="it-IT" sz="1500" dirty="0" err="1">
                <a:latin typeface="+mn-lt"/>
              </a:rPr>
              <a:t>analyze</a:t>
            </a:r>
            <a:r>
              <a:rPr lang="it-IT" sz="1500" dirty="0">
                <a:latin typeface="+mn-lt"/>
              </a:rPr>
              <a:t> behaviour in the </a:t>
            </a:r>
            <a:r>
              <a:rPr lang="it-IT" sz="1500" dirty="0" err="1">
                <a:latin typeface="+mn-lt"/>
              </a:rPr>
              <a:t>real</a:t>
            </a:r>
            <a:r>
              <a:rPr lang="it-IT" sz="1500" dirty="0">
                <a:latin typeface="+mn-lt"/>
              </a:rPr>
              <a:t> world (i.e. </a:t>
            </a:r>
            <a:r>
              <a:rPr lang="it-IT" sz="1500" dirty="0" err="1">
                <a:latin typeface="+mn-lt"/>
              </a:rPr>
              <a:t>outside</a:t>
            </a:r>
            <a:r>
              <a:rPr lang="it-IT" sz="1500" dirty="0">
                <a:latin typeface="+mn-lt"/>
              </a:rPr>
              <a:t> of a </a:t>
            </a:r>
            <a:r>
              <a:rPr lang="it-IT" sz="1500" dirty="0" err="1">
                <a:latin typeface="+mn-lt"/>
              </a:rPr>
              <a:t>clinician’s</a:t>
            </a:r>
            <a:r>
              <a:rPr lang="it-IT" sz="1500" dirty="0">
                <a:latin typeface="+mn-lt"/>
              </a:rPr>
              <a:t> office) </a:t>
            </a:r>
            <a:r>
              <a:rPr lang="it-IT" sz="1500" dirty="0" err="1">
                <a:latin typeface="+mn-lt"/>
              </a:rPr>
              <a:t>as</a:t>
            </a:r>
            <a:r>
              <a:rPr lang="it-IT" sz="1500" dirty="0">
                <a:latin typeface="+mn-lt"/>
              </a:rPr>
              <a:t> new tools to </a:t>
            </a:r>
            <a:r>
              <a:rPr lang="it-IT" sz="1500" dirty="0" err="1">
                <a:latin typeface="+mn-lt"/>
              </a:rPr>
              <a:t>personalize</a:t>
            </a:r>
            <a:r>
              <a:rPr lang="it-IT" sz="1500" dirty="0">
                <a:latin typeface="+mn-lt"/>
              </a:rPr>
              <a:t> care</a:t>
            </a:r>
          </a:p>
        </p:txBody>
      </p:sp>
      <p:sp>
        <p:nvSpPr>
          <p:cNvPr id="5" name="Rettangolo 4">
            <a:extLst>
              <a:ext uri="{FF2B5EF4-FFF2-40B4-BE49-F238E27FC236}">
                <a16:creationId xmlns:a16="http://schemas.microsoft.com/office/drawing/2014/main" id="{783E9F73-CA6D-C2B2-C525-9F1547C91F04}"/>
              </a:ext>
            </a:extLst>
          </p:cNvPr>
          <p:cNvSpPr/>
          <p:nvPr/>
        </p:nvSpPr>
        <p:spPr>
          <a:xfrm>
            <a:off x="636270" y="4646599"/>
            <a:ext cx="7369302" cy="246221"/>
          </a:xfrm>
          <a:prstGeom prst="rect">
            <a:avLst/>
          </a:prstGeom>
        </p:spPr>
        <p:txBody>
          <a:bodyPr wrap="square">
            <a:spAutoFit/>
          </a:bodyPr>
          <a:lstStyle/>
          <a:p>
            <a:r>
              <a:rPr lang="en-US" sz="1000" dirty="0">
                <a:latin typeface="+mj-lt"/>
              </a:rPr>
              <a:t>CADTH ISSUES IN EMERGING HEALTH TECHNOLOGIES: An Overview of Clinical Applications of Artificial Intelligence. Issue 174, 2018</a:t>
            </a:r>
            <a:endParaRPr lang="it-IT" sz="1000" dirty="0">
              <a:latin typeface="+mj-lt"/>
            </a:endParaRPr>
          </a:p>
        </p:txBody>
      </p:sp>
    </p:spTree>
    <p:extLst>
      <p:ext uri="{BB962C8B-B14F-4D97-AF65-F5344CB8AC3E}">
        <p14:creationId xmlns:p14="http://schemas.microsoft.com/office/powerpoint/2010/main" val="4254966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CBCBFE1D-8A89-8CB0-2AA5-669930901565}"/>
              </a:ext>
            </a:extLst>
          </p:cNvPr>
          <p:cNvSpPr txBox="1"/>
          <p:nvPr/>
        </p:nvSpPr>
        <p:spPr>
          <a:xfrm>
            <a:off x="279205" y="1115606"/>
            <a:ext cx="8585588" cy="3323987"/>
          </a:xfrm>
          <a:prstGeom prst="rect">
            <a:avLst/>
          </a:prstGeom>
          <a:noFill/>
        </p:spPr>
        <p:txBody>
          <a:bodyPr wrap="square">
            <a:spAutoFit/>
          </a:bodyPr>
          <a:lstStyle/>
          <a:p>
            <a:r>
              <a:rPr lang="en-US" dirty="0">
                <a:latin typeface="+mn-lt"/>
              </a:rPr>
              <a:t>• Personal medical records</a:t>
            </a:r>
          </a:p>
          <a:p>
            <a:r>
              <a:rPr lang="en-US" dirty="0">
                <a:latin typeface="+mn-lt"/>
              </a:rPr>
              <a:t>• Personalized health reminders and follow-up</a:t>
            </a:r>
          </a:p>
          <a:p>
            <a:r>
              <a:rPr lang="en-US" dirty="0">
                <a:latin typeface="+mn-lt"/>
              </a:rPr>
              <a:t>• Personal health, diet, and activity monitoring and motivation</a:t>
            </a:r>
          </a:p>
          <a:p>
            <a:r>
              <a:rPr lang="en-US" dirty="0">
                <a:latin typeface="+mn-lt"/>
              </a:rPr>
              <a:t>• Pre-degree and continuing medical education</a:t>
            </a:r>
          </a:p>
          <a:p>
            <a:r>
              <a:rPr lang="en-US" dirty="0">
                <a:latin typeface="+mn-lt"/>
              </a:rPr>
              <a:t>• Real-time clinical decision support</a:t>
            </a:r>
          </a:p>
          <a:p>
            <a:r>
              <a:rPr lang="en-US" dirty="0">
                <a:latin typeface="+mn-lt"/>
              </a:rPr>
              <a:t>• Remote professional consultation and care</a:t>
            </a:r>
          </a:p>
          <a:p>
            <a:r>
              <a:rPr lang="en-US" dirty="0">
                <a:latin typeface="+mn-lt"/>
              </a:rPr>
              <a:t>• Monitoring and advising of patients with chronic disease</a:t>
            </a:r>
          </a:p>
          <a:p>
            <a:r>
              <a:rPr lang="en-US" dirty="0">
                <a:latin typeface="+mn-lt"/>
              </a:rPr>
              <a:t>• Quality assurance</a:t>
            </a:r>
          </a:p>
          <a:p>
            <a:r>
              <a:rPr lang="en-US" dirty="0">
                <a:latin typeface="+mn-lt"/>
              </a:rPr>
              <a:t>• Performance assessment of providers and institutions</a:t>
            </a:r>
          </a:p>
          <a:p>
            <a:r>
              <a:rPr lang="en-US" dirty="0">
                <a:latin typeface="+mn-lt"/>
              </a:rPr>
              <a:t>• Comparative outcomes research</a:t>
            </a:r>
          </a:p>
          <a:p>
            <a:r>
              <a:rPr lang="en-US" dirty="0">
                <a:latin typeface="+mn-lt"/>
              </a:rPr>
              <a:t>• Matching of potential participants to clinical trials</a:t>
            </a:r>
          </a:p>
          <a:p>
            <a:r>
              <a:rPr lang="en-US" dirty="0">
                <a:latin typeface="+mn-lt"/>
              </a:rPr>
              <a:t>• Monitoring for safety (or unanticipated benefits) of drugs, devices, diagnostic tests, surgery</a:t>
            </a:r>
          </a:p>
          <a:p>
            <a:r>
              <a:rPr lang="en-US" dirty="0">
                <a:latin typeface="+mn-lt"/>
              </a:rPr>
              <a:t>• Enhanced peer-to-peer and professional–patient support</a:t>
            </a:r>
          </a:p>
          <a:p>
            <a:r>
              <a:rPr lang="en-US" dirty="0">
                <a:latin typeface="+mn-lt"/>
              </a:rPr>
              <a:t>• Comparative health assessments across populations, communities, cities, and states</a:t>
            </a:r>
          </a:p>
          <a:p>
            <a:r>
              <a:rPr lang="en-US" dirty="0">
                <a:latin typeface="+mn-lt"/>
              </a:rPr>
              <a:t>• Public health surveillance for disease outbreaks, environmental risks, and potential bioterrorism</a:t>
            </a:r>
            <a:endParaRPr lang="it-IT" dirty="0">
              <a:latin typeface="+mn-lt"/>
            </a:endParaRPr>
          </a:p>
        </p:txBody>
      </p:sp>
      <p:sp>
        <p:nvSpPr>
          <p:cNvPr id="3" name="CasellaDiTesto 2">
            <a:extLst>
              <a:ext uri="{FF2B5EF4-FFF2-40B4-BE49-F238E27FC236}">
                <a16:creationId xmlns:a16="http://schemas.microsoft.com/office/drawing/2014/main" id="{BE2832FA-A148-10E3-439D-978B9855164D}"/>
              </a:ext>
            </a:extLst>
          </p:cNvPr>
          <p:cNvSpPr txBox="1"/>
          <p:nvPr/>
        </p:nvSpPr>
        <p:spPr>
          <a:xfrm>
            <a:off x="1040001" y="713279"/>
            <a:ext cx="7187193" cy="399583"/>
          </a:xfrm>
          <a:prstGeom prst="rect">
            <a:avLst/>
          </a:prstGeom>
          <a:noFill/>
        </p:spPr>
        <p:txBody>
          <a:bodyPr wrap="square">
            <a:spAutoFit/>
          </a:bodyPr>
          <a:lstStyle>
            <a:defPPr marR="0" lvl="0" algn="l" rtl="0">
              <a:lnSpc>
                <a:spcPct val="100000"/>
              </a:lnSpc>
              <a:spcBef>
                <a:spcPts val="0"/>
              </a:spcBef>
              <a:spcAft>
                <a:spcPts val="0"/>
              </a:spcAft>
            </a:defPPr>
            <a:lvl1pPr>
              <a:defRPr sz="2000" b="1">
                <a:latin typeface="+mj-lt"/>
              </a:defRPr>
            </a:lvl1pPr>
          </a:lstStyle>
          <a:p>
            <a:pPr algn="ctr"/>
            <a:r>
              <a:rPr lang="en-US" dirty="0"/>
              <a:t>POTENTIAL USES OF HEALTH IT - AND SPECIFICALLY OF AI</a:t>
            </a:r>
            <a:endParaRPr lang="it-IT" dirty="0"/>
          </a:p>
        </p:txBody>
      </p:sp>
      <p:sp>
        <p:nvSpPr>
          <p:cNvPr id="5" name="CasellaDiTesto 4">
            <a:extLst>
              <a:ext uri="{FF2B5EF4-FFF2-40B4-BE49-F238E27FC236}">
                <a16:creationId xmlns:a16="http://schemas.microsoft.com/office/drawing/2014/main" id="{F91E7D20-7244-52D3-5BC7-13106A254F9D}"/>
              </a:ext>
            </a:extLst>
          </p:cNvPr>
          <p:cNvSpPr txBox="1"/>
          <p:nvPr/>
        </p:nvSpPr>
        <p:spPr>
          <a:xfrm>
            <a:off x="1198443" y="4562961"/>
            <a:ext cx="6747113" cy="400110"/>
          </a:xfrm>
          <a:prstGeom prst="rect">
            <a:avLst/>
          </a:prstGeom>
          <a:noFill/>
        </p:spPr>
        <p:txBody>
          <a:bodyPr wrap="square">
            <a:spAutoFit/>
          </a:bodyPr>
          <a:lstStyle/>
          <a:p>
            <a:r>
              <a:rPr lang="en-US" sz="1000" dirty="0" err="1">
                <a:latin typeface="+mn-lt"/>
              </a:rPr>
              <a:t>Fineberg</a:t>
            </a:r>
            <a:r>
              <a:rPr lang="en-US" sz="1000" dirty="0">
                <a:latin typeface="+mn-lt"/>
              </a:rPr>
              <a:t> HV. Shattuck Lecture. A successful and sustainable health system--how to get there from here. N </a:t>
            </a:r>
            <a:r>
              <a:rPr lang="en-US" sz="1000" dirty="0" err="1">
                <a:latin typeface="+mn-lt"/>
              </a:rPr>
              <a:t>Engl</a:t>
            </a:r>
            <a:r>
              <a:rPr lang="en-US" sz="1000" dirty="0">
                <a:latin typeface="+mn-lt"/>
              </a:rPr>
              <a:t> J Med. 2012 Mar 15;366(11):1020-7. </a:t>
            </a:r>
            <a:r>
              <a:rPr lang="en-US" sz="1000" dirty="0" err="1">
                <a:latin typeface="+mn-lt"/>
              </a:rPr>
              <a:t>doi</a:t>
            </a:r>
            <a:r>
              <a:rPr lang="en-US" sz="1000" dirty="0">
                <a:latin typeface="+mn-lt"/>
              </a:rPr>
              <a:t>: 10.1056/NEJMsa1114777. PMID: 22417255</a:t>
            </a:r>
            <a:endParaRPr lang="it-IT" sz="1000" dirty="0">
              <a:latin typeface="+mn-lt"/>
            </a:endParaRPr>
          </a:p>
        </p:txBody>
      </p:sp>
    </p:spTree>
    <p:extLst>
      <p:ext uri="{BB962C8B-B14F-4D97-AF65-F5344CB8AC3E}">
        <p14:creationId xmlns:p14="http://schemas.microsoft.com/office/powerpoint/2010/main" val="526107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35A9BF36-9CFD-4498-8495-D21363CDB222}"/>
              </a:ext>
            </a:extLst>
          </p:cNvPr>
          <p:cNvSpPr/>
          <p:nvPr/>
        </p:nvSpPr>
        <p:spPr>
          <a:xfrm>
            <a:off x="355764" y="630405"/>
            <a:ext cx="8489903" cy="1015663"/>
          </a:xfrm>
          <a:prstGeom prst="rect">
            <a:avLst/>
          </a:prstGeom>
        </p:spPr>
        <p:txBody>
          <a:bodyPr wrap="square">
            <a:spAutoFit/>
          </a:bodyPr>
          <a:lstStyle/>
          <a:p>
            <a:pPr algn="ctr"/>
            <a:r>
              <a:rPr lang="it-IT" sz="2000" b="1" dirty="0">
                <a:latin typeface="+mj-lt"/>
              </a:rPr>
              <a:t>WHAT AI IN HEALTH CARE IS</a:t>
            </a:r>
          </a:p>
          <a:p>
            <a:pPr algn="ctr"/>
            <a:r>
              <a:rPr lang="it-IT" sz="2000" b="1" dirty="0">
                <a:latin typeface="+mj-lt"/>
              </a:rPr>
              <a:t>HOW IT MAY BE USED</a:t>
            </a:r>
          </a:p>
          <a:p>
            <a:pPr algn="ctr"/>
            <a:r>
              <a:rPr lang="it-IT" sz="2000" b="1" dirty="0">
                <a:latin typeface="+mj-lt"/>
              </a:rPr>
              <a:t>HOW IT WILL BE UNDERSTOOD AND VALUED</a:t>
            </a:r>
          </a:p>
        </p:txBody>
      </p:sp>
      <p:pic>
        <p:nvPicPr>
          <p:cNvPr id="2" name="Immagine 1">
            <a:extLst>
              <a:ext uri="{FF2B5EF4-FFF2-40B4-BE49-F238E27FC236}">
                <a16:creationId xmlns:a16="http://schemas.microsoft.com/office/drawing/2014/main" id="{037665E3-8627-E454-205F-18BBB90B9FDB}"/>
              </a:ext>
            </a:extLst>
          </p:cNvPr>
          <p:cNvPicPr>
            <a:picLocks noChangeAspect="1"/>
          </p:cNvPicPr>
          <p:nvPr/>
        </p:nvPicPr>
        <p:blipFill>
          <a:blip r:embed="rId2"/>
          <a:stretch>
            <a:fillRect/>
          </a:stretch>
        </p:blipFill>
        <p:spPr>
          <a:xfrm>
            <a:off x="4236720" y="1700607"/>
            <a:ext cx="4198620" cy="3205816"/>
          </a:xfrm>
          <a:prstGeom prst="rect">
            <a:avLst/>
          </a:prstGeom>
        </p:spPr>
      </p:pic>
      <p:sp>
        <p:nvSpPr>
          <p:cNvPr id="3" name="CasellaDiTesto 2">
            <a:extLst>
              <a:ext uri="{FF2B5EF4-FFF2-40B4-BE49-F238E27FC236}">
                <a16:creationId xmlns:a16="http://schemas.microsoft.com/office/drawing/2014/main" id="{BECADD64-4B3C-D172-1CB2-C7F7D07C560F}"/>
              </a:ext>
            </a:extLst>
          </p:cNvPr>
          <p:cNvSpPr txBox="1"/>
          <p:nvPr/>
        </p:nvSpPr>
        <p:spPr>
          <a:xfrm>
            <a:off x="411480" y="3853525"/>
            <a:ext cx="3825240" cy="954107"/>
          </a:xfrm>
          <a:prstGeom prst="rect">
            <a:avLst/>
          </a:prstGeom>
          <a:noFill/>
        </p:spPr>
        <p:txBody>
          <a:bodyPr wrap="square">
            <a:spAutoFit/>
          </a:bodyPr>
          <a:lstStyle/>
          <a:p>
            <a:r>
              <a:rPr lang="en-US" dirty="0">
                <a:latin typeface="+mn-lt"/>
              </a:rPr>
              <a:t>Eleven blind Buddhist monks examine an elephant but fail to agree upon a definition. </a:t>
            </a:r>
          </a:p>
          <a:p>
            <a:r>
              <a:rPr lang="en-US" dirty="0">
                <a:latin typeface="+mn-lt"/>
              </a:rPr>
              <a:t>An illustration of the old fable by the Japanese artist Hokusai Katsushika (1760–1849)</a:t>
            </a:r>
            <a:endParaRPr lang="it-IT" dirty="0">
              <a:latin typeface="+mn-lt"/>
            </a:endParaRPr>
          </a:p>
        </p:txBody>
      </p:sp>
    </p:spTree>
    <p:extLst>
      <p:ext uri="{BB962C8B-B14F-4D97-AF65-F5344CB8AC3E}">
        <p14:creationId xmlns:p14="http://schemas.microsoft.com/office/powerpoint/2010/main" val="521438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6FB76A0-3F65-4C9B-8B3E-B828E05AA15D}"/>
              </a:ext>
            </a:extLst>
          </p:cNvPr>
          <p:cNvSpPr/>
          <p:nvPr/>
        </p:nvSpPr>
        <p:spPr>
          <a:xfrm>
            <a:off x="235355" y="977392"/>
            <a:ext cx="3729976" cy="2662267"/>
          </a:xfrm>
          <a:prstGeom prst="rect">
            <a:avLst/>
          </a:prstGeom>
        </p:spPr>
        <p:txBody>
          <a:bodyPr wrap="square">
            <a:spAutoFit/>
          </a:bodyPr>
          <a:lstStyle/>
          <a:p>
            <a:pPr>
              <a:spcAft>
                <a:spcPts val="600"/>
              </a:spcAft>
            </a:pPr>
            <a:r>
              <a:rPr lang="it-IT" sz="1800" b="1" dirty="0">
                <a:latin typeface="+mn-lt"/>
              </a:rPr>
              <a:t>AI </a:t>
            </a:r>
            <a:r>
              <a:rPr lang="it-IT" sz="1800" b="1" dirty="0" err="1">
                <a:latin typeface="+mn-lt"/>
              </a:rPr>
              <a:t>is</a:t>
            </a:r>
            <a:r>
              <a:rPr lang="it-IT" sz="1800" b="1" dirty="0">
                <a:latin typeface="+mn-lt"/>
              </a:rPr>
              <a:t> a </a:t>
            </a:r>
            <a:r>
              <a:rPr lang="it-IT" sz="1800" b="1" dirty="0" err="1">
                <a:latin typeface="+mn-lt"/>
              </a:rPr>
              <a:t>branch</a:t>
            </a:r>
            <a:r>
              <a:rPr lang="it-IT" sz="1800" b="1" dirty="0">
                <a:latin typeface="+mn-lt"/>
              </a:rPr>
              <a:t> of computer science </a:t>
            </a:r>
            <a:r>
              <a:rPr lang="it-IT" sz="1800" dirty="0" err="1">
                <a:latin typeface="+mn-lt"/>
              </a:rPr>
              <a:t>concerned</a:t>
            </a:r>
            <a:r>
              <a:rPr lang="it-IT" sz="1800" dirty="0">
                <a:latin typeface="+mn-lt"/>
              </a:rPr>
              <a:t> with the </a:t>
            </a:r>
            <a:r>
              <a:rPr lang="it-IT" sz="1800" dirty="0" err="1">
                <a:latin typeface="+mn-lt"/>
              </a:rPr>
              <a:t>development</a:t>
            </a:r>
            <a:r>
              <a:rPr lang="it-IT" sz="1800" dirty="0">
                <a:latin typeface="+mn-lt"/>
              </a:rPr>
              <a:t> of systems </a:t>
            </a:r>
            <a:r>
              <a:rPr lang="it-IT" sz="1800" dirty="0" err="1">
                <a:latin typeface="+mn-lt"/>
              </a:rPr>
              <a:t>that</a:t>
            </a:r>
            <a:r>
              <a:rPr lang="it-IT" sz="1800" dirty="0">
                <a:latin typeface="+mn-lt"/>
              </a:rPr>
              <a:t> can </a:t>
            </a:r>
            <a:r>
              <a:rPr lang="it-IT" sz="1800" dirty="0" err="1">
                <a:latin typeface="+mn-lt"/>
              </a:rPr>
              <a:t>perform</a:t>
            </a:r>
            <a:r>
              <a:rPr lang="it-IT" sz="1800" dirty="0">
                <a:latin typeface="+mn-lt"/>
              </a:rPr>
              <a:t> tasks </a:t>
            </a:r>
            <a:r>
              <a:rPr lang="it-IT" sz="1800" dirty="0" err="1">
                <a:latin typeface="+mn-lt"/>
              </a:rPr>
              <a:t>that</a:t>
            </a:r>
            <a:r>
              <a:rPr lang="it-IT" sz="1800" dirty="0">
                <a:latin typeface="+mn-lt"/>
              </a:rPr>
              <a:t> </a:t>
            </a:r>
            <a:r>
              <a:rPr lang="it-IT" sz="1800" dirty="0" err="1">
                <a:latin typeface="+mn-lt"/>
              </a:rPr>
              <a:t>would</a:t>
            </a:r>
            <a:r>
              <a:rPr lang="it-IT" sz="1800" dirty="0">
                <a:latin typeface="+mn-lt"/>
              </a:rPr>
              <a:t> </a:t>
            </a:r>
            <a:r>
              <a:rPr lang="it-IT" sz="1800" dirty="0" err="1">
                <a:latin typeface="+mn-lt"/>
              </a:rPr>
              <a:t>usually</a:t>
            </a:r>
            <a:r>
              <a:rPr lang="it-IT" sz="1800" dirty="0">
                <a:latin typeface="+mn-lt"/>
              </a:rPr>
              <a:t> </a:t>
            </a:r>
            <a:r>
              <a:rPr lang="it-IT" sz="1800" dirty="0" err="1">
                <a:latin typeface="+mn-lt"/>
              </a:rPr>
              <a:t>require</a:t>
            </a:r>
            <a:r>
              <a:rPr lang="it-IT" sz="1800" dirty="0">
                <a:latin typeface="+mn-lt"/>
              </a:rPr>
              <a:t> human intelligence, </a:t>
            </a:r>
            <a:r>
              <a:rPr lang="it-IT" sz="1800" dirty="0" err="1">
                <a:latin typeface="+mn-lt"/>
              </a:rPr>
              <a:t>such</a:t>
            </a:r>
            <a:r>
              <a:rPr lang="it-IT" sz="1800" dirty="0">
                <a:latin typeface="+mn-lt"/>
              </a:rPr>
              <a:t> </a:t>
            </a:r>
            <a:r>
              <a:rPr lang="it-IT" sz="1800" dirty="0" err="1">
                <a:latin typeface="+mn-lt"/>
              </a:rPr>
              <a:t>as</a:t>
            </a:r>
            <a:r>
              <a:rPr lang="it-IT" sz="1800" dirty="0">
                <a:latin typeface="+mn-lt"/>
              </a:rPr>
              <a:t> </a:t>
            </a:r>
            <a:r>
              <a:rPr lang="it-IT" sz="1800" dirty="0" err="1">
                <a:latin typeface="+mn-lt"/>
              </a:rPr>
              <a:t>problem</a:t>
            </a:r>
            <a:r>
              <a:rPr lang="it-IT" sz="1800" dirty="0">
                <a:latin typeface="+mn-lt"/>
              </a:rPr>
              <a:t>-solving, </a:t>
            </a:r>
            <a:r>
              <a:rPr lang="it-IT" sz="1800" dirty="0" err="1">
                <a:latin typeface="+mn-lt"/>
              </a:rPr>
              <a:t>reasoning</a:t>
            </a:r>
            <a:r>
              <a:rPr lang="it-IT" sz="1800" dirty="0">
                <a:latin typeface="+mn-lt"/>
              </a:rPr>
              <a:t>, and recognition.</a:t>
            </a:r>
          </a:p>
          <a:p>
            <a:pPr>
              <a:spcAft>
                <a:spcPts val="600"/>
              </a:spcAft>
            </a:pPr>
            <a:r>
              <a:rPr lang="it-IT" sz="1800" b="1" dirty="0">
                <a:latin typeface="+mn-lt"/>
              </a:rPr>
              <a:t>AI </a:t>
            </a:r>
            <a:r>
              <a:rPr lang="it-IT" sz="1800" b="1" dirty="0" err="1">
                <a:latin typeface="+mn-lt"/>
              </a:rPr>
              <a:t>is</a:t>
            </a:r>
            <a:r>
              <a:rPr lang="it-IT" sz="1800" b="1" dirty="0">
                <a:latin typeface="+mn-lt"/>
              </a:rPr>
              <a:t> an </a:t>
            </a:r>
            <a:r>
              <a:rPr lang="it-IT" sz="1800" b="1" dirty="0" err="1">
                <a:latin typeface="+mn-lt"/>
              </a:rPr>
              <a:t>umbrella</a:t>
            </a:r>
            <a:r>
              <a:rPr lang="it-IT" sz="1800" b="1" dirty="0">
                <a:latin typeface="+mn-lt"/>
              </a:rPr>
              <a:t> </a:t>
            </a:r>
            <a:r>
              <a:rPr lang="it-IT" sz="1800" b="1" dirty="0" err="1">
                <a:latin typeface="+mn-lt"/>
              </a:rPr>
              <a:t>term</a:t>
            </a:r>
            <a:r>
              <a:rPr lang="it-IT" sz="1800" b="1" dirty="0">
                <a:latin typeface="+mn-lt"/>
              </a:rPr>
              <a:t> </a:t>
            </a:r>
            <a:r>
              <a:rPr lang="it-IT" sz="1800" dirty="0" err="1">
                <a:latin typeface="+mn-lt"/>
              </a:rPr>
              <a:t>encompassing</a:t>
            </a:r>
            <a:r>
              <a:rPr lang="it-IT" sz="1800" dirty="0">
                <a:latin typeface="+mn-lt"/>
              </a:rPr>
              <a:t> a </a:t>
            </a:r>
            <a:r>
              <a:rPr lang="it-IT" sz="1800" dirty="0" err="1">
                <a:latin typeface="+mn-lt"/>
              </a:rPr>
              <a:t>number</a:t>
            </a:r>
            <a:r>
              <a:rPr lang="it-IT" sz="1800" dirty="0">
                <a:latin typeface="+mn-lt"/>
              </a:rPr>
              <a:t> of </a:t>
            </a:r>
            <a:r>
              <a:rPr lang="it-IT" sz="1800" dirty="0" err="1">
                <a:latin typeface="+mn-lt"/>
              </a:rPr>
              <a:t>subfields</a:t>
            </a:r>
            <a:r>
              <a:rPr lang="it-IT" sz="1800" dirty="0">
                <a:latin typeface="+mn-lt"/>
              </a:rPr>
              <a:t> and </a:t>
            </a:r>
            <a:r>
              <a:rPr lang="it-IT" sz="1800" dirty="0" err="1">
                <a:latin typeface="+mn-lt"/>
              </a:rPr>
              <a:t>approaches</a:t>
            </a:r>
            <a:r>
              <a:rPr lang="it-IT" sz="1800" dirty="0">
                <a:latin typeface="+mn-lt"/>
              </a:rPr>
              <a:t>.</a:t>
            </a:r>
          </a:p>
        </p:txBody>
      </p:sp>
      <p:pic>
        <p:nvPicPr>
          <p:cNvPr id="3" name="Immagine 2">
            <a:extLst>
              <a:ext uri="{FF2B5EF4-FFF2-40B4-BE49-F238E27FC236}">
                <a16:creationId xmlns:a16="http://schemas.microsoft.com/office/drawing/2014/main" id="{0E036450-FF8D-4A8C-90A8-85004E04E98E}"/>
              </a:ext>
            </a:extLst>
          </p:cNvPr>
          <p:cNvPicPr>
            <a:picLocks noChangeAspect="1"/>
          </p:cNvPicPr>
          <p:nvPr/>
        </p:nvPicPr>
        <p:blipFill>
          <a:blip r:embed="rId2"/>
          <a:stretch>
            <a:fillRect/>
          </a:stretch>
        </p:blipFill>
        <p:spPr>
          <a:xfrm>
            <a:off x="4247271" y="944475"/>
            <a:ext cx="4722336" cy="2663999"/>
          </a:xfrm>
          <a:prstGeom prst="rect">
            <a:avLst/>
          </a:prstGeom>
        </p:spPr>
      </p:pic>
      <p:sp>
        <p:nvSpPr>
          <p:cNvPr id="5" name="Rettangolo 4">
            <a:extLst>
              <a:ext uri="{FF2B5EF4-FFF2-40B4-BE49-F238E27FC236}">
                <a16:creationId xmlns:a16="http://schemas.microsoft.com/office/drawing/2014/main" id="{BC6A7B21-E745-4E52-880C-8C000A237A3B}"/>
              </a:ext>
            </a:extLst>
          </p:cNvPr>
          <p:cNvSpPr/>
          <p:nvPr/>
        </p:nvSpPr>
        <p:spPr>
          <a:xfrm>
            <a:off x="2144458" y="4554448"/>
            <a:ext cx="5078127" cy="400110"/>
          </a:xfrm>
          <a:prstGeom prst="rect">
            <a:avLst/>
          </a:prstGeom>
        </p:spPr>
        <p:txBody>
          <a:bodyPr wrap="square">
            <a:spAutoFit/>
          </a:bodyPr>
          <a:lstStyle/>
          <a:p>
            <a:r>
              <a:rPr lang="it-IT" sz="1000" dirty="0" err="1">
                <a:latin typeface="+mj-lt"/>
              </a:rPr>
              <a:t>Zerka</a:t>
            </a:r>
            <a:r>
              <a:rPr lang="it-IT" sz="1000" dirty="0">
                <a:latin typeface="+mj-lt"/>
              </a:rPr>
              <a:t> F et al: </a:t>
            </a:r>
            <a:r>
              <a:rPr lang="it-IT" sz="1000" dirty="0" err="1">
                <a:latin typeface="+mj-lt"/>
              </a:rPr>
              <a:t>Systematic</a:t>
            </a:r>
            <a:r>
              <a:rPr lang="it-IT" sz="1000" dirty="0">
                <a:latin typeface="+mj-lt"/>
              </a:rPr>
              <a:t> Review of Privacy-</a:t>
            </a:r>
            <a:r>
              <a:rPr lang="it-IT" sz="1000" dirty="0" err="1">
                <a:latin typeface="+mj-lt"/>
              </a:rPr>
              <a:t>Preserving</a:t>
            </a:r>
            <a:r>
              <a:rPr lang="it-IT" sz="1000" dirty="0">
                <a:latin typeface="+mj-lt"/>
              </a:rPr>
              <a:t> Distributed Machine Learning From </a:t>
            </a:r>
            <a:r>
              <a:rPr lang="it-IT" sz="1000" dirty="0" err="1">
                <a:latin typeface="+mj-lt"/>
              </a:rPr>
              <a:t>Federated</a:t>
            </a:r>
            <a:r>
              <a:rPr lang="it-IT" sz="1000" dirty="0">
                <a:latin typeface="+mj-lt"/>
              </a:rPr>
              <a:t> Databases in Health Care. JCO </a:t>
            </a:r>
            <a:r>
              <a:rPr lang="it-IT" sz="1000" dirty="0" err="1">
                <a:latin typeface="+mj-lt"/>
              </a:rPr>
              <a:t>Clinical</a:t>
            </a:r>
            <a:r>
              <a:rPr lang="it-IT" sz="1000" dirty="0">
                <a:latin typeface="+mj-lt"/>
              </a:rPr>
              <a:t> Cancer </a:t>
            </a:r>
            <a:r>
              <a:rPr lang="it-IT" sz="1000" dirty="0" err="1">
                <a:latin typeface="+mj-lt"/>
              </a:rPr>
              <a:t>Informatics</a:t>
            </a:r>
            <a:r>
              <a:rPr lang="it-IT" sz="1000" dirty="0">
                <a:latin typeface="+mj-lt"/>
              </a:rPr>
              <a:t> 2020 :4, 184-200 </a:t>
            </a:r>
          </a:p>
        </p:txBody>
      </p:sp>
    </p:spTree>
    <p:extLst>
      <p:ext uri="{BB962C8B-B14F-4D97-AF65-F5344CB8AC3E}">
        <p14:creationId xmlns:p14="http://schemas.microsoft.com/office/powerpoint/2010/main" val="3596178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0ED4CCB-422D-405C-BCA5-6307EC405159}"/>
              </a:ext>
            </a:extLst>
          </p:cNvPr>
          <p:cNvSpPr txBox="1"/>
          <p:nvPr/>
        </p:nvSpPr>
        <p:spPr>
          <a:xfrm>
            <a:off x="486987" y="621216"/>
            <a:ext cx="6176703" cy="3901068"/>
          </a:xfrm>
          <a:prstGeom prst="rect">
            <a:avLst/>
          </a:prstGeom>
          <a:noFill/>
        </p:spPr>
        <p:txBody>
          <a:bodyPr wrap="square">
            <a:spAutoFit/>
          </a:bodyPr>
          <a:lstStyle/>
          <a:p>
            <a:r>
              <a:rPr lang="en-US" sz="2100" b="1" dirty="0" err="1">
                <a:latin typeface="Calibri" panose="020F0502020204030204" pitchFamily="34" charset="0"/>
                <a:ea typeface="Calibri" panose="020F0502020204030204" pitchFamily="34" charset="0"/>
                <a:cs typeface="Times New Roman" panose="02020603050405020304" pitchFamily="18" charset="0"/>
              </a:rPr>
              <a:t>MeSH</a:t>
            </a:r>
            <a:r>
              <a:rPr lang="en-US" sz="2100" b="1" dirty="0">
                <a:latin typeface="Calibri" panose="020F0502020204030204" pitchFamily="34" charset="0"/>
                <a:ea typeface="Calibri" panose="020F0502020204030204" pitchFamily="34" charset="0"/>
                <a:cs typeface="Times New Roman" panose="02020603050405020304" pitchFamily="18" charset="0"/>
              </a:rPr>
              <a:t> Browser </a:t>
            </a:r>
            <a:r>
              <a:rPr lang="en-US" sz="1050" b="1" dirty="0">
                <a:latin typeface="Calibri" panose="020F0502020204030204" pitchFamily="34" charset="0"/>
                <a:ea typeface="Calibri" panose="020F0502020204030204" pitchFamily="34" charset="0"/>
                <a:cs typeface="Times New Roman" panose="02020603050405020304" pitchFamily="18" charset="0"/>
                <a:hlinkClick r:id="rId2"/>
              </a:rPr>
              <a:t>https://meshb.nlm.nih.gov/search</a:t>
            </a:r>
            <a:r>
              <a:rPr lang="en-US" sz="1050" b="1" dirty="0">
                <a:latin typeface="Calibri" panose="020F0502020204030204" pitchFamily="34" charset="0"/>
                <a:ea typeface="Calibri" panose="020F0502020204030204" pitchFamily="34" charset="0"/>
                <a:cs typeface="Times New Roman" panose="02020603050405020304" pitchFamily="18" charset="0"/>
              </a:rPr>
              <a:t> </a:t>
            </a:r>
            <a:endParaRPr lang="it-IT" sz="900" dirty="0">
              <a:latin typeface="Calibri" panose="020F0502020204030204" pitchFamily="34" charset="0"/>
              <a:ea typeface="Calibri" panose="020F0502020204030204" pitchFamily="34" charset="0"/>
              <a:cs typeface="Times New Roman" panose="02020603050405020304" pitchFamily="18" charset="0"/>
            </a:endParaRPr>
          </a:p>
          <a:p>
            <a:r>
              <a:rPr lang="en-US" sz="1050" dirty="0">
                <a:latin typeface="Calibri" panose="020F0502020204030204" pitchFamily="34" charset="0"/>
                <a:ea typeface="Calibri" panose="020F0502020204030204" pitchFamily="34" charset="0"/>
                <a:cs typeface="Times New Roman" panose="02020603050405020304" pitchFamily="18" charset="0"/>
              </a:rPr>
              <a:t> </a:t>
            </a:r>
            <a:endParaRPr lang="it-IT" sz="1050" dirty="0">
              <a:latin typeface="Calibri" panose="020F0502020204030204" pitchFamily="34" charset="0"/>
              <a:ea typeface="Calibri" panose="020F0502020204030204" pitchFamily="34" charset="0"/>
              <a:cs typeface="Times New Roman" panose="02020603050405020304" pitchFamily="18" charset="0"/>
            </a:endParaRPr>
          </a:p>
          <a:p>
            <a:r>
              <a:rPr lang="en-US" sz="1200" b="1" dirty="0" err="1">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MeSH</a:t>
            </a:r>
            <a:r>
              <a:rPr lang="en-US" sz="1200" b="1"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 Heading	</a:t>
            </a:r>
            <a:r>
              <a:rPr lang="en-US" sz="1200"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Artificial Intelligence</a:t>
            </a:r>
            <a:endParaRPr lang="it-IT" sz="1050" dirty="0">
              <a:latin typeface="Calibri" panose="020F0502020204030204" pitchFamily="34" charset="0"/>
              <a:ea typeface="Calibri" panose="020F0502020204030204" pitchFamily="34" charset="0"/>
              <a:cs typeface="Times New Roman" panose="02020603050405020304" pitchFamily="18" charset="0"/>
            </a:endParaRPr>
          </a:p>
          <a:p>
            <a:r>
              <a:rPr lang="en-US" sz="1200" b="1"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Tree Number(s)	</a:t>
            </a:r>
            <a:r>
              <a:rPr lang="en-US" sz="1200"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G17.035.250		L01.224.050.375</a:t>
            </a:r>
            <a:endParaRPr lang="it-IT" sz="1050" dirty="0">
              <a:latin typeface="Calibri" panose="020F0502020204030204" pitchFamily="34" charset="0"/>
              <a:ea typeface="Calibri" panose="020F0502020204030204" pitchFamily="34" charset="0"/>
              <a:cs typeface="Times New Roman" panose="02020603050405020304" pitchFamily="18" charset="0"/>
            </a:endParaRPr>
          </a:p>
          <a:p>
            <a:r>
              <a:rPr lang="en-US" sz="1200" b="1"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Unique ID		</a:t>
            </a:r>
            <a:r>
              <a:rPr lang="en-US" sz="1200"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D001185</a:t>
            </a:r>
            <a:endParaRPr lang="it-IT" sz="1050" dirty="0">
              <a:latin typeface="Calibri" panose="020F0502020204030204" pitchFamily="34" charset="0"/>
              <a:ea typeface="Calibri" panose="020F0502020204030204" pitchFamily="34" charset="0"/>
              <a:cs typeface="Times New Roman" panose="02020603050405020304" pitchFamily="18" charset="0"/>
            </a:endParaRPr>
          </a:p>
          <a:p>
            <a:r>
              <a:rPr lang="en-US" sz="1200" b="1"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RDF Unique Identifier	</a:t>
            </a:r>
            <a:r>
              <a:rPr lang="en-US" sz="1200" dirty="0">
                <a:solidFill>
                  <a:srgbClr val="337AB7"/>
                </a:solidFill>
                <a:latin typeface="Helvetica" panose="020B0604020202020204" pitchFamily="34" charset="0"/>
                <a:ea typeface="Times New Roman" panose="02020603050405020304" pitchFamily="18" charset="0"/>
                <a:cs typeface="Times New Roman" panose="02020603050405020304" pitchFamily="18" charset="0"/>
                <a:hlinkClick r:id="rId3"/>
              </a:rPr>
              <a:t>http://id.nlm.nih.gov/mesh/D001185</a:t>
            </a:r>
            <a:endParaRPr lang="it-IT" sz="1050" dirty="0">
              <a:latin typeface="Calibri" panose="020F0502020204030204" pitchFamily="34" charset="0"/>
              <a:ea typeface="Calibri" panose="020F0502020204030204" pitchFamily="34" charset="0"/>
              <a:cs typeface="Times New Roman" panose="02020603050405020304" pitchFamily="18" charset="0"/>
            </a:endParaRPr>
          </a:p>
          <a:p>
            <a:r>
              <a:rPr lang="en-US" sz="1200" b="1"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Scope Note</a:t>
            </a:r>
            <a:endParaRPr lang="it-IT" sz="1050" dirty="0">
              <a:latin typeface="Calibri" panose="020F0502020204030204" pitchFamily="34" charset="0"/>
              <a:ea typeface="Calibri" panose="020F0502020204030204" pitchFamily="34" charset="0"/>
              <a:cs typeface="Times New Roman" panose="02020603050405020304" pitchFamily="18" charset="0"/>
            </a:endParaRPr>
          </a:p>
          <a:p>
            <a:r>
              <a:rPr lang="en-US" sz="1200"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Theory and development of </a:t>
            </a:r>
            <a:r>
              <a:rPr lang="en-US" sz="1200" dirty="0">
                <a:solidFill>
                  <a:srgbClr val="337AB7"/>
                </a:solidFill>
                <a:latin typeface="Helvetica" panose="020B0604020202020204" pitchFamily="34" charset="0"/>
                <a:ea typeface="Times New Roman" panose="02020603050405020304" pitchFamily="18" charset="0"/>
                <a:cs typeface="Times New Roman" panose="02020603050405020304" pitchFamily="18" charset="0"/>
                <a:hlinkClick r:id="rId4"/>
              </a:rPr>
              <a:t>COMPUTER SYSTEMS</a:t>
            </a:r>
            <a:r>
              <a:rPr lang="en-US" sz="1200"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 which perform tasks that normally require human intelligence. Such tasks may include speech recognition, </a:t>
            </a:r>
            <a:r>
              <a:rPr lang="en-US" sz="1200" dirty="0">
                <a:solidFill>
                  <a:srgbClr val="337AB7"/>
                </a:solidFill>
                <a:latin typeface="Helvetica" panose="020B0604020202020204" pitchFamily="34" charset="0"/>
                <a:ea typeface="Times New Roman" panose="02020603050405020304" pitchFamily="18" charset="0"/>
                <a:cs typeface="Times New Roman" panose="02020603050405020304" pitchFamily="18" charset="0"/>
                <a:hlinkClick r:id="rId5"/>
              </a:rPr>
              <a:t>LEARNING</a:t>
            </a:r>
            <a:r>
              <a:rPr lang="en-US" sz="1200"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 </a:t>
            </a:r>
            <a:r>
              <a:rPr lang="en-US" sz="1200" dirty="0">
                <a:solidFill>
                  <a:srgbClr val="337AB7"/>
                </a:solidFill>
                <a:latin typeface="Helvetica" panose="020B0604020202020204" pitchFamily="34" charset="0"/>
                <a:ea typeface="Times New Roman" panose="02020603050405020304" pitchFamily="18" charset="0"/>
                <a:cs typeface="Times New Roman" panose="02020603050405020304" pitchFamily="18" charset="0"/>
                <a:hlinkClick r:id="rId6"/>
              </a:rPr>
              <a:t>VISUAL PERCEPTION</a:t>
            </a:r>
            <a:r>
              <a:rPr lang="en-US" sz="1200"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 </a:t>
            </a:r>
            <a:r>
              <a:rPr lang="en-US" sz="1200" dirty="0">
                <a:solidFill>
                  <a:srgbClr val="337AB7"/>
                </a:solidFill>
                <a:latin typeface="Helvetica" panose="020B0604020202020204" pitchFamily="34" charset="0"/>
                <a:ea typeface="Times New Roman" panose="02020603050405020304" pitchFamily="18" charset="0"/>
                <a:cs typeface="Times New Roman" panose="02020603050405020304" pitchFamily="18" charset="0"/>
                <a:hlinkClick r:id="rId7"/>
              </a:rPr>
              <a:t>MATHEMATICAL COMPUTING</a:t>
            </a:r>
            <a:r>
              <a:rPr lang="en-US" sz="1200"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 reasoning, PROBLEM SOLVING, DECISION-MAKING, and translation of language.</a:t>
            </a:r>
            <a:endParaRPr lang="it-IT" sz="1050" dirty="0">
              <a:latin typeface="Calibri" panose="020F0502020204030204" pitchFamily="34" charset="0"/>
              <a:ea typeface="Calibri" panose="020F0502020204030204" pitchFamily="34" charset="0"/>
              <a:cs typeface="Times New Roman" panose="02020603050405020304" pitchFamily="18" charset="0"/>
            </a:endParaRPr>
          </a:p>
          <a:p>
            <a:r>
              <a:rPr lang="en-US" sz="1200" b="1"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Entry Term(s)</a:t>
            </a:r>
            <a:endParaRPr lang="it-IT" sz="1050" dirty="0">
              <a:latin typeface="Calibri" panose="020F0502020204030204" pitchFamily="34" charset="0"/>
              <a:ea typeface="Calibri" panose="020F0502020204030204" pitchFamily="34" charset="0"/>
              <a:cs typeface="Times New Roman" panose="02020603050405020304" pitchFamily="18" charset="0"/>
            </a:endParaRPr>
          </a:p>
          <a:p>
            <a:r>
              <a:rPr lang="en-US" sz="1200"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AI (Artificial Intelligence), Computational Intelligence, Computer Reasoning, Computer Vision Systems, Knowledge Acquisition (Computer), Knowledge Representation (Computer), Machine Intelligence</a:t>
            </a:r>
            <a:endParaRPr lang="it-IT" sz="1050" dirty="0">
              <a:latin typeface="Calibri" panose="020F0502020204030204" pitchFamily="34" charset="0"/>
              <a:ea typeface="Calibri" panose="020F0502020204030204" pitchFamily="34" charset="0"/>
              <a:cs typeface="Times New Roman" panose="02020603050405020304" pitchFamily="18" charset="0"/>
            </a:endParaRPr>
          </a:p>
          <a:p>
            <a:r>
              <a:rPr lang="en-US" sz="1200" b="1" dirty="0">
                <a:solidFill>
                  <a:srgbClr val="FF0000"/>
                </a:solidFill>
                <a:latin typeface="Helvetica" panose="020B0604020202020204" pitchFamily="34" charset="0"/>
                <a:ea typeface="Times New Roman" panose="02020603050405020304" pitchFamily="18" charset="0"/>
                <a:cs typeface="Times New Roman" panose="02020603050405020304" pitchFamily="18" charset="0"/>
              </a:rPr>
              <a:t>Previous Indexing	</a:t>
            </a:r>
            <a:r>
              <a:rPr lang="en-US" sz="1200" dirty="0">
                <a:solidFill>
                  <a:srgbClr val="FF0000"/>
                </a:solidFill>
                <a:latin typeface="Helvetica" panose="020B0604020202020204" pitchFamily="34" charset="0"/>
                <a:ea typeface="Times New Roman" panose="02020603050405020304" pitchFamily="18" charset="0"/>
                <a:cs typeface="Times New Roman" panose="02020603050405020304" pitchFamily="18" charset="0"/>
              </a:rPr>
              <a:t>Computers (1966-1985)</a:t>
            </a:r>
            <a:endParaRPr lang="it-IT" sz="105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r>
              <a:rPr lang="en-US" sz="1200" b="1"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See Also			</a:t>
            </a:r>
            <a:r>
              <a:rPr lang="en-US" sz="1200" dirty="0">
                <a:solidFill>
                  <a:srgbClr val="337AB7"/>
                </a:solidFill>
                <a:latin typeface="Helvetica" panose="020B0604020202020204" pitchFamily="34" charset="0"/>
                <a:ea typeface="Times New Roman" panose="02020603050405020304" pitchFamily="18" charset="0"/>
                <a:cs typeface="Times New Roman" panose="02020603050405020304" pitchFamily="18" charset="0"/>
                <a:hlinkClick r:id="rId8"/>
              </a:rPr>
              <a:t>Heuristics</a:t>
            </a:r>
            <a:endParaRPr lang="it-IT" sz="1050" dirty="0">
              <a:latin typeface="Calibri" panose="020F0502020204030204" pitchFamily="34" charset="0"/>
              <a:ea typeface="Calibri" panose="020F0502020204030204" pitchFamily="34" charset="0"/>
              <a:cs typeface="Times New Roman" panose="02020603050405020304" pitchFamily="18" charset="0"/>
            </a:endParaRPr>
          </a:p>
          <a:p>
            <a:r>
              <a:rPr lang="en-US" sz="1200" b="1"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Date Established	</a:t>
            </a:r>
            <a:r>
              <a:rPr lang="en-US" sz="1200"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1986/01/01</a:t>
            </a:r>
            <a:endParaRPr lang="it-IT" sz="1050" dirty="0">
              <a:latin typeface="Calibri" panose="020F0502020204030204" pitchFamily="34" charset="0"/>
              <a:ea typeface="Calibri" panose="020F0502020204030204" pitchFamily="34" charset="0"/>
              <a:cs typeface="Times New Roman" panose="02020603050405020304" pitchFamily="18" charset="0"/>
            </a:endParaRPr>
          </a:p>
          <a:p>
            <a:r>
              <a:rPr lang="en-US" sz="1200" b="1"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Date of Entry		</a:t>
            </a:r>
            <a:r>
              <a:rPr lang="en-US" sz="1200"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1985/06/06</a:t>
            </a:r>
            <a:endParaRPr lang="it-IT" sz="1050" dirty="0">
              <a:latin typeface="Calibri" panose="020F0502020204030204" pitchFamily="34" charset="0"/>
              <a:ea typeface="Calibri" panose="020F0502020204030204" pitchFamily="34" charset="0"/>
              <a:cs typeface="Times New Roman" panose="02020603050405020304" pitchFamily="18" charset="0"/>
            </a:endParaRPr>
          </a:p>
          <a:p>
            <a:r>
              <a:rPr lang="it-IT" sz="1200" b="1" dirty="0" err="1">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Revision</a:t>
            </a:r>
            <a:r>
              <a:rPr lang="it-IT" sz="1200" b="1"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 Date		</a:t>
            </a:r>
            <a:r>
              <a:rPr lang="it-IT" sz="1200"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2017/07/03</a:t>
            </a:r>
            <a:endParaRPr lang="it-IT" sz="105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CasellaDiTesto 4">
            <a:extLst>
              <a:ext uri="{FF2B5EF4-FFF2-40B4-BE49-F238E27FC236}">
                <a16:creationId xmlns:a16="http://schemas.microsoft.com/office/drawing/2014/main" id="{73565478-B9C1-47E9-82B7-A689FC16A33A}"/>
              </a:ext>
            </a:extLst>
          </p:cNvPr>
          <p:cNvSpPr txBox="1"/>
          <p:nvPr/>
        </p:nvSpPr>
        <p:spPr>
          <a:xfrm>
            <a:off x="6489468" y="2772728"/>
            <a:ext cx="2589069" cy="1777410"/>
          </a:xfrm>
          <a:prstGeom prst="rect">
            <a:avLst/>
          </a:prstGeom>
          <a:noFill/>
        </p:spPr>
        <p:txBody>
          <a:bodyPr wrap="square">
            <a:spAutoFit/>
          </a:bodyPr>
          <a:lstStyle/>
          <a:p>
            <a:r>
              <a:rPr lang="it-IT" sz="1500" b="1" dirty="0" err="1">
                <a:latin typeface="Calibri" panose="020F0502020204030204" pitchFamily="34" charset="0"/>
                <a:ea typeface="Calibri" panose="020F0502020204030204" pitchFamily="34" charset="0"/>
                <a:cs typeface="Times New Roman" panose="02020603050405020304" pitchFamily="18" charset="0"/>
              </a:rPr>
              <a:t>Allowable</a:t>
            </a:r>
            <a:r>
              <a:rPr lang="it-IT" sz="1500" b="1" dirty="0">
                <a:latin typeface="Calibri" panose="020F0502020204030204" pitchFamily="34" charset="0"/>
                <a:ea typeface="Calibri" panose="020F0502020204030204" pitchFamily="34" charset="0"/>
                <a:cs typeface="Times New Roman" panose="02020603050405020304" pitchFamily="18" charset="0"/>
              </a:rPr>
              <a:t> </a:t>
            </a:r>
            <a:r>
              <a:rPr lang="it-IT" sz="1500" b="1" dirty="0" err="1">
                <a:latin typeface="Calibri" panose="020F0502020204030204" pitchFamily="34" charset="0"/>
                <a:ea typeface="Calibri" panose="020F0502020204030204" pitchFamily="34" charset="0"/>
                <a:cs typeface="Times New Roman" panose="02020603050405020304" pitchFamily="18" charset="0"/>
              </a:rPr>
              <a:t>Qualifiers</a:t>
            </a:r>
            <a:endParaRPr lang="it-IT" sz="1200" dirty="0">
              <a:latin typeface="Calibri" panose="020F0502020204030204" pitchFamily="34" charset="0"/>
              <a:ea typeface="Calibri" panose="020F0502020204030204" pitchFamily="34" charset="0"/>
              <a:cs typeface="Times New Roman" panose="02020603050405020304" pitchFamily="18" charset="0"/>
            </a:endParaRPr>
          </a:p>
          <a:p>
            <a:pPr marL="257175" indent="-257175">
              <a:buSzPts val="1000"/>
              <a:buFont typeface="Symbol" panose="05050102010706020507" pitchFamily="18" charset="2"/>
              <a:buChar char=""/>
              <a:tabLst>
                <a:tab pos="342900" algn="l"/>
              </a:tabLst>
            </a:pPr>
            <a:r>
              <a:rPr lang="it-IT" sz="1050" dirty="0" err="1">
                <a:solidFill>
                  <a:srgbClr val="337AB7"/>
                </a:solidFill>
                <a:latin typeface="Helvetica" panose="020B0604020202020204" pitchFamily="34" charset="0"/>
                <a:ea typeface="Times New Roman" panose="02020603050405020304" pitchFamily="18" charset="0"/>
                <a:cs typeface="Times New Roman" panose="02020603050405020304" pitchFamily="18" charset="0"/>
                <a:hlinkClick r:id="rId9"/>
              </a:rPr>
              <a:t>classification</a:t>
            </a:r>
            <a:r>
              <a:rPr lang="it-IT" sz="1050" dirty="0">
                <a:solidFill>
                  <a:srgbClr val="337AB7"/>
                </a:solidFill>
                <a:latin typeface="Helvetica" panose="020B0604020202020204" pitchFamily="34" charset="0"/>
                <a:ea typeface="Times New Roman" panose="02020603050405020304" pitchFamily="18" charset="0"/>
                <a:cs typeface="Times New Roman" panose="02020603050405020304" pitchFamily="18" charset="0"/>
                <a:hlinkClick r:id="rId9"/>
              </a:rPr>
              <a:t> (CL)</a:t>
            </a:r>
            <a:endParaRPr lang="it-IT" sz="1200" dirty="0">
              <a:latin typeface="Calibri" panose="020F0502020204030204" pitchFamily="34" charset="0"/>
              <a:ea typeface="Calibri" panose="020F0502020204030204" pitchFamily="34" charset="0"/>
              <a:cs typeface="Times New Roman" panose="02020603050405020304" pitchFamily="18" charset="0"/>
            </a:endParaRPr>
          </a:p>
          <a:p>
            <a:pPr marL="257175" indent="-257175">
              <a:buSzPts val="1000"/>
              <a:buFont typeface="Symbol" panose="05050102010706020507" pitchFamily="18" charset="2"/>
              <a:buChar char=""/>
              <a:tabLst>
                <a:tab pos="342900" algn="l"/>
              </a:tabLst>
            </a:pPr>
            <a:r>
              <a:rPr lang="it-IT" sz="1050" dirty="0" err="1">
                <a:solidFill>
                  <a:srgbClr val="337AB7"/>
                </a:solidFill>
                <a:latin typeface="Helvetica" panose="020B0604020202020204" pitchFamily="34" charset="0"/>
                <a:ea typeface="Times New Roman" panose="02020603050405020304" pitchFamily="18" charset="0"/>
                <a:cs typeface="Times New Roman" panose="02020603050405020304" pitchFamily="18" charset="0"/>
                <a:hlinkClick r:id="rId10"/>
              </a:rPr>
              <a:t>economics</a:t>
            </a:r>
            <a:r>
              <a:rPr lang="it-IT" sz="1050" dirty="0">
                <a:solidFill>
                  <a:srgbClr val="337AB7"/>
                </a:solidFill>
                <a:latin typeface="Helvetica" panose="020B0604020202020204" pitchFamily="34" charset="0"/>
                <a:ea typeface="Times New Roman" panose="02020603050405020304" pitchFamily="18" charset="0"/>
                <a:cs typeface="Times New Roman" panose="02020603050405020304" pitchFamily="18" charset="0"/>
                <a:hlinkClick r:id="rId10"/>
              </a:rPr>
              <a:t> (EC)</a:t>
            </a:r>
            <a:endParaRPr lang="it-IT" sz="1200" dirty="0">
              <a:latin typeface="Calibri" panose="020F0502020204030204" pitchFamily="34" charset="0"/>
              <a:ea typeface="Calibri" panose="020F0502020204030204" pitchFamily="34" charset="0"/>
              <a:cs typeface="Times New Roman" panose="02020603050405020304" pitchFamily="18" charset="0"/>
            </a:endParaRPr>
          </a:p>
          <a:p>
            <a:pPr marL="257175" indent="-257175">
              <a:buSzPts val="1000"/>
              <a:buFont typeface="Symbol" panose="05050102010706020507" pitchFamily="18" charset="2"/>
              <a:buChar char=""/>
              <a:tabLst>
                <a:tab pos="342900" algn="l"/>
              </a:tabLst>
            </a:pPr>
            <a:r>
              <a:rPr lang="it-IT" sz="1050" dirty="0">
                <a:solidFill>
                  <a:srgbClr val="337AB7"/>
                </a:solidFill>
                <a:latin typeface="Helvetica" panose="020B0604020202020204" pitchFamily="34" charset="0"/>
                <a:ea typeface="Times New Roman" panose="02020603050405020304" pitchFamily="18" charset="0"/>
                <a:cs typeface="Times New Roman" panose="02020603050405020304" pitchFamily="18" charset="0"/>
                <a:hlinkClick r:id="rId11"/>
              </a:rPr>
              <a:t>ethics (ES)</a:t>
            </a:r>
            <a:endParaRPr lang="it-IT" sz="1200" dirty="0">
              <a:latin typeface="Calibri" panose="020F0502020204030204" pitchFamily="34" charset="0"/>
              <a:ea typeface="Calibri" panose="020F0502020204030204" pitchFamily="34" charset="0"/>
              <a:cs typeface="Times New Roman" panose="02020603050405020304" pitchFamily="18" charset="0"/>
            </a:endParaRPr>
          </a:p>
          <a:p>
            <a:pPr marL="257175" indent="-257175">
              <a:buSzPts val="1000"/>
              <a:buFont typeface="Symbol" panose="05050102010706020507" pitchFamily="18" charset="2"/>
              <a:buChar char=""/>
              <a:tabLst>
                <a:tab pos="342900" algn="l"/>
              </a:tabLst>
            </a:pPr>
            <a:r>
              <a:rPr lang="it-IT" sz="1050" dirty="0">
                <a:solidFill>
                  <a:srgbClr val="337AB7"/>
                </a:solidFill>
                <a:latin typeface="Helvetica" panose="020B0604020202020204" pitchFamily="34" charset="0"/>
                <a:ea typeface="Times New Roman" panose="02020603050405020304" pitchFamily="18" charset="0"/>
                <a:cs typeface="Times New Roman" panose="02020603050405020304" pitchFamily="18" charset="0"/>
                <a:hlinkClick r:id="rId12"/>
              </a:rPr>
              <a:t>history (HI)</a:t>
            </a:r>
            <a:endParaRPr lang="it-IT" sz="1200" dirty="0">
              <a:latin typeface="Calibri" panose="020F0502020204030204" pitchFamily="34" charset="0"/>
              <a:ea typeface="Calibri" panose="020F0502020204030204" pitchFamily="34" charset="0"/>
              <a:cs typeface="Times New Roman" panose="02020603050405020304" pitchFamily="18" charset="0"/>
            </a:endParaRPr>
          </a:p>
          <a:p>
            <a:pPr marL="257175" indent="-257175">
              <a:buSzPts val="1000"/>
              <a:buFont typeface="Symbol" panose="05050102010706020507" pitchFamily="18" charset="2"/>
              <a:buChar char=""/>
              <a:tabLst>
                <a:tab pos="342900" algn="l"/>
              </a:tabLst>
            </a:pPr>
            <a:r>
              <a:rPr lang="it-IT" sz="1050" dirty="0" err="1">
                <a:solidFill>
                  <a:srgbClr val="337AB7"/>
                </a:solidFill>
                <a:latin typeface="Helvetica" panose="020B0604020202020204" pitchFamily="34" charset="0"/>
                <a:ea typeface="Times New Roman" panose="02020603050405020304" pitchFamily="18" charset="0"/>
                <a:cs typeface="Times New Roman" panose="02020603050405020304" pitchFamily="18" charset="0"/>
                <a:hlinkClick r:id="rId13"/>
              </a:rPr>
              <a:t>legislation</a:t>
            </a:r>
            <a:r>
              <a:rPr lang="it-IT" sz="1050" dirty="0">
                <a:solidFill>
                  <a:srgbClr val="337AB7"/>
                </a:solidFill>
                <a:latin typeface="Helvetica" panose="020B0604020202020204" pitchFamily="34" charset="0"/>
                <a:ea typeface="Times New Roman" panose="02020603050405020304" pitchFamily="18" charset="0"/>
                <a:cs typeface="Times New Roman" panose="02020603050405020304" pitchFamily="18" charset="0"/>
                <a:hlinkClick r:id="rId13"/>
              </a:rPr>
              <a:t> &amp; </a:t>
            </a:r>
            <a:r>
              <a:rPr lang="it-IT" sz="1050" dirty="0" err="1">
                <a:solidFill>
                  <a:srgbClr val="337AB7"/>
                </a:solidFill>
                <a:latin typeface="Helvetica" panose="020B0604020202020204" pitchFamily="34" charset="0"/>
                <a:ea typeface="Times New Roman" panose="02020603050405020304" pitchFamily="18" charset="0"/>
                <a:cs typeface="Times New Roman" panose="02020603050405020304" pitchFamily="18" charset="0"/>
                <a:hlinkClick r:id="rId13"/>
              </a:rPr>
              <a:t>jurisprudence</a:t>
            </a:r>
            <a:r>
              <a:rPr lang="it-IT" sz="1050" dirty="0">
                <a:solidFill>
                  <a:srgbClr val="337AB7"/>
                </a:solidFill>
                <a:latin typeface="Helvetica" panose="020B0604020202020204" pitchFamily="34" charset="0"/>
                <a:ea typeface="Times New Roman" panose="02020603050405020304" pitchFamily="18" charset="0"/>
                <a:cs typeface="Times New Roman" panose="02020603050405020304" pitchFamily="18" charset="0"/>
                <a:hlinkClick r:id="rId13"/>
              </a:rPr>
              <a:t> (LJ)</a:t>
            </a:r>
            <a:endParaRPr lang="it-IT" sz="1200" dirty="0">
              <a:latin typeface="Calibri" panose="020F0502020204030204" pitchFamily="34" charset="0"/>
              <a:ea typeface="Calibri" panose="020F0502020204030204" pitchFamily="34" charset="0"/>
              <a:cs typeface="Times New Roman" panose="02020603050405020304" pitchFamily="18" charset="0"/>
            </a:endParaRPr>
          </a:p>
          <a:p>
            <a:pPr marL="257175" indent="-257175">
              <a:buSzPts val="1000"/>
              <a:buFont typeface="Symbol" panose="05050102010706020507" pitchFamily="18" charset="2"/>
              <a:buChar char=""/>
              <a:tabLst>
                <a:tab pos="342900" algn="l"/>
              </a:tabLst>
            </a:pPr>
            <a:r>
              <a:rPr lang="it-IT" sz="1050" dirty="0">
                <a:solidFill>
                  <a:srgbClr val="337AB7"/>
                </a:solidFill>
                <a:latin typeface="Helvetica" panose="020B0604020202020204" pitchFamily="34" charset="0"/>
                <a:ea typeface="Times New Roman" panose="02020603050405020304" pitchFamily="18" charset="0"/>
                <a:cs typeface="Times New Roman" panose="02020603050405020304" pitchFamily="18" charset="0"/>
                <a:hlinkClick r:id="rId14"/>
              </a:rPr>
              <a:t>standards (ST)</a:t>
            </a:r>
            <a:endParaRPr lang="it-IT" sz="1200" dirty="0">
              <a:latin typeface="Calibri" panose="020F0502020204030204" pitchFamily="34" charset="0"/>
              <a:ea typeface="Calibri" panose="020F0502020204030204" pitchFamily="34" charset="0"/>
              <a:cs typeface="Times New Roman" panose="02020603050405020304" pitchFamily="18" charset="0"/>
            </a:endParaRPr>
          </a:p>
          <a:p>
            <a:pPr marL="257175" indent="-257175">
              <a:buSzPts val="1000"/>
              <a:buFont typeface="Symbol" panose="05050102010706020507" pitchFamily="18" charset="2"/>
              <a:buChar char=""/>
              <a:tabLst>
                <a:tab pos="342900" algn="l"/>
              </a:tabLst>
            </a:pPr>
            <a:r>
              <a:rPr lang="it-IT" sz="1050" dirty="0" err="1">
                <a:solidFill>
                  <a:srgbClr val="337AB7"/>
                </a:solidFill>
                <a:latin typeface="Helvetica" panose="020B0604020202020204" pitchFamily="34" charset="0"/>
                <a:ea typeface="Times New Roman" panose="02020603050405020304" pitchFamily="18" charset="0"/>
                <a:cs typeface="Times New Roman" panose="02020603050405020304" pitchFamily="18" charset="0"/>
                <a:hlinkClick r:id="rId15"/>
              </a:rPr>
              <a:t>statistics</a:t>
            </a:r>
            <a:r>
              <a:rPr lang="it-IT" sz="1050" dirty="0">
                <a:solidFill>
                  <a:srgbClr val="337AB7"/>
                </a:solidFill>
                <a:latin typeface="Helvetica" panose="020B0604020202020204" pitchFamily="34" charset="0"/>
                <a:ea typeface="Times New Roman" panose="02020603050405020304" pitchFamily="18" charset="0"/>
                <a:cs typeface="Times New Roman" panose="02020603050405020304" pitchFamily="18" charset="0"/>
                <a:hlinkClick r:id="rId15"/>
              </a:rPr>
              <a:t> &amp; </a:t>
            </a:r>
            <a:r>
              <a:rPr lang="it-IT" sz="1050" dirty="0" err="1">
                <a:solidFill>
                  <a:srgbClr val="337AB7"/>
                </a:solidFill>
                <a:latin typeface="Helvetica" panose="020B0604020202020204" pitchFamily="34" charset="0"/>
                <a:ea typeface="Times New Roman" panose="02020603050405020304" pitchFamily="18" charset="0"/>
                <a:cs typeface="Times New Roman" panose="02020603050405020304" pitchFamily="18" charset="0"/>
                <a:hlinkClick r:id="rId15"/>
              </a:rPr>
              <a:t>numerical</a:t>
            </a:r>
            <a:r>
              <a:rPr lang="it-IT" sz="1050" dirty="0">
                <a:solidFill>
                  <a:srgbClr val="337AB7"/>
                </a:solidFill>
                <a:latin typeface="Helvetica" panose="020B0604020202020204" pitchFamily="34" charset="0"/>
                <a:ea typeface="Times New Roman" panose="02020603050405020304" pitchFamily="18" charset="0"/>
                <a:cs typeface="Times New Roman" panose="02020603050405020304" pitchFamily="18" charset="0"/>
                <a:hlinkClick r:id="rId15"/>
              </a:rPr>
              <a:t> data (SN)</a:t>
            </a:r>
            <a:endParaRPr lang="it-IT" sz="1200" dirty="0">
              <a:latin typeface="Calibri" panose="020F0502020204030204" pitchFamily="34" charset="0"/>
              <a:ea typeface="Calibri" panose="020F0502020204030204" pitchFamily="34" charset="0"/>
              <a:cs typeface="Times New Roman" panose="02020603050405020304" pitchFamily="18" charset="0"/>
            </a:endParaRPr>
          </a:p>
          <a:p>
            <a:pPr marL="257175" indent="-257175">
              <a:buSzPts val="1000"/>
              <a:buFont typeface="Symbol" panose="05050102010706020507" pitchFamily="18" charset="2"/>
              <a:buChar char=""/>
              <a:tabLst>
                <a:tab pos="342900" algn="l"/>
              </a:tabLst>
            </a:pPr>
            <a:r>
              <a:rPr lang="it-IT" sz="1050" dirty="0">
                <a:solidFill>
                  <a:srgbClr val="337AB7"/>
                </a:solidFill>
                <a:latin typeface="Helvetica" panose="020B0604020202020204" pitchFamily="34" charset="0"/>
                <a:ea typeface="Times New Roman" panose="02020603050405020304" pitchFamily="18" charset="0"/>
                <a:cs typeface="Times New Roman" panose="02020603050405020304" pitchFamily="18" charset="0"/>
                <a:hlinkClick r:id="rId16"/>
              </a:rPr>
              <a:t>supply &amp; </a:t>
            </a:r>
            <a:r>
              <a:rPr lang="it-IT" sz="1050" dirty="0" err="1">
                <a:solidFill>
                  <a:srgbClr val="337AB7"/>
                </a:solidFill>
                <a:latin typeface="Helvetica" panose="020B0604020202020204" pitchFamily="34" charset="0"/>
                <a:ea typeface="Times New Roman" panose="02020603050405020304" pitchFamily="18" charset="0"/>
                <a:cs typeface="Times New Roman" panose="02020603050405020304" pitchFamily="18" charset="0"/>
                <a:hlinkClick r:id="rId16"/>
              </a:rPr>
              <a:t>distribution</a:t>
            </a:r>
            <a:r>
              <a:rPr lang="it-IT" sz="1050" dirty="0">
                <a:solidFill>
                  <a:srgbClr val="337AB7"/>
                </a:solidFill>
                <a:latin typeface="Helvetica" panose="020B0604020202020204" pitchFamily="34" charset="0"/>
                <a:ea typeface="Times New Roman" panose="02020603050405020304" pitchFamily="18" charset="0"/>
                <a:cs typeface="Times New Roman" panose="02020603050405020304" pitchFamily="18" charset="0"/>
                <a:hlinkClick r:id="rId16"/>
              </a:rPr>
              <a:t> (SD)</a:t>
            </a:r>
            <a:endParaRPr lang="it-IT" sz="1200" dirty="0">
              <a:latin typeface="Calibri" panose="020F0502020204030204" pitchFamily="34" charset="0"/>
              <a:ea typeface="Calibri" panose="020F0502020204030204" pitchFamily="34" charset="0"/>
              <a:cs typeface="Times New Roman" panose="02020603050405020304" pitchFamily="18" charset="0"/>
            </a:endParaRPr>
          </a:p>
          <a:p>
            <a:pPr marL="257175" indent="-257175">
              <a:buSzPts val="1000"/>
              <a:buFont typeface="Symbol" panose="05050102010706020507" pitchFamily="18" charset="2"/>
              <a:buChar char=""/>
              <a:tabLst>
                <a:tab pos="342900" algn="l"/>
              </a:tabLst>
            </a:pPr>
            <a:r>
              <a:rPr lang="it-IT" sz="1050" dirty="0">
                <a:solidFill>
                  <a:srgbClr val="337AB7"/>
                </a:solidFill>
                <a:latin typeface="Helvetica" panose="020B0604020202020204" pitchFamily="34" charset="0"/>
                <a:ea typeface="Times New Roman" panose="02020603050405020304" pitchFamily="18" charset="0"/>
                <a:cs typeface="Times New Roman" panose="02020603050405020304" pitchFamily="18" charset="0"/>
                <a:hlinkClick r:id="rId17"/>
              </a:rPr>
              <a:t>trends (TD)</a:t>
            </a:r>
            <a:endParaRPr lang="it-IT"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1807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C972747A-DCCC-49F4-9056-BDC08CA291EC}"/>
              </a:ext>
            </a:extLst>
          </p:cNvPr>
          <p:cNvPicPr>
            <a:picLocks noChangeAspect="1"/>
          </p:cNvPicPr>
          <p:nvPr/>
        </p:nvPicPr>
        <p:blipFill>
          <a:blip r:embed="rId2"/>
          <a:stretch>
            <a:fillRect/>
          </a:stretch>
        </p:blipFill>
        <p:spPr>
          <a:xfrm>
            <a:off x="1702810" y="604727"/>
            <a:ext cx="5605463" cy="4330286"/>
          </a:xfrm>
          <a:prstGeom prst="rect">
            <a:avLst/>
          </a:prstGeom>
        </p:spPr>
      </p:pic>
    </p:spTree>
    <p:extLst>
      <p:ext uri="{BB962C8B-B14F-4D97-AF65-F5344CB8AC3E}">
        <p14:creationId xmlns:p14="http://schemas.microsoft.com/office/powerpoint/2010/main" val="763184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80E52B1-BF49-4EFC-B714-2A4309831A38}"/>
              </a:ext>
            </a:extLst>
          </p:cNvPr>
          <p:cNvSpPr/>
          <p:nvPr/>
        </p:nvSpPr>
        <p:spPr>
          <a:xfrm>
            <a:off x="693420" y="859743"/>
            <a:ext cx="7810500" cy="3424014"/>
          </a:xfrm>
          <a:prstGeom prst="rect">
            <a:avLst/>
          </a:prstGeom>
        </p:spPr>
        <p:txBody>
          <a:bodyPr wrap="square">
            <a:spAutoFit/>
          </a:bodyPr>
          <a:lstStyle/>
          <a:p>
            <a:pPr>
              <a:spcAft>
                <a:spcPts val="450"/>
              </a:spcAft>
            </a:pPr>
            <a:r>
              <a:rPr lang="it-IT" sz="2400" b="1" dirty="0">
                <a:latin typeface="+mn-lt"/>
              </a:rPr>
              <a:t>CLINICAL APPLICATIONS</a:t>
            </a:r>
          </a:p>
          <a:p>
            <a:pPr>
              <a:spcAft>
                <a:spcPts val="450"/>
              </a:spcAft>
            </a:pPr>
            <a:r>
              <a:rPr lang="it-IT" sz="2000" b="1" dirty="0" err="1">
                <a:latin typeface="+mn-lt"/>
              </a:rPr>
              <a:t>Improving</a:t>
            </a:r>
            <a:r>
              <a:rPr lang="it-IT" sz="2000" b="1" dirty="0">
                <a:latin typeface="+mn-lt"/>
              </a:rPr>
              <a:t> </a:t>
            </a:r>
            <a:r>
              <a:rPr lang="it-IT" sz="2000" dirty="0" err="1">
                <a:latin typeface="+mn-lt"/>
              </a:rPr>
              <a:t>precision</a:t>
            </a:r>
            <a:r>
              <a:rPr lang="it-IT" sz="2000" dirty="0">
                <a:latin typeface="+mn-lt"/>
              </a:rPr>
              <a:t> (e.g. </a:t>
            </a:r>
            <a:r>
              <a:rPr lang="it-IT" sz="2000" dirty="0" err="1">
                <a:latin typeface="+mn-lt"/>
              </a:rPr>
              <a:t>Parkinson’s</a:t>
            </a:r>
            <a:r>
              <a:rPr lang="it-IT" sz="2000" dirty="0">
                <a:latin typeface="+mn-lt"/>
              </a:rPr>
              <a:t> disease score and other </a:t>
            </a:r>
            <a:r>
              <a:rPr lang="it-IT" sz="2000" dirty="0" err="1">
                <a:latin typeface="+mn-lt"/>
              </a:rPr>
              <a:t>scores</a:t>
            </a:r>
            <a:r>
              <a:rPr lang="it-IT" sz="2000" dirty="0">
                <a:latin typeface="+mn-lt"/>
              </a:rPr>
              <a:t>), </a:t>
            </a:r>
            <a:r>
              <a:rPr lang="it-IT" sz="2000" dirty="0" err="1">
                <a:latin typeface="+mn-lt"/>
              </a:rPr>
              <a:t>accuracy</a:t>
            </a:r>
            <a:r>
              <a:rPr lang="it-IT" sz="2000" dirty="0">
                <a:latin typeface="+mn-lt"/>
              </a:rPr>
              <a:t>, speed, safety (e.g. PET radio nuclide </a:t>
            </a:r>
            <a:r>
              <a:rPr lang="it-IT" sz="2000" dirty="0" err="1">
                <a:latin typeface="+mn-lt"/>
              </a:rPr>
              <a:t>doses</a:t>
            </a:r>
            <a:r>
              <a:rPr lang="it-IT" sz="2000" dirty="0">
                <a:latin typeface="+mn-lt"/>
              </a:rPr>
              <a:t>, CT </a:t>
            </a:r>
            <a:r>
              <a:rPr lang="it-IT" sz="2000" dirty="0" err="1">
                <a:latin typeface="+mn-lt"/>
              </a:rPr>
              <a:t>scan</a:t>
            </a:r>
            <a:r>
              <a:rPr lang="it-IT" sz="2000" dirty="0">
                <a:latin typeface="+mn-lt"/>
              </a:rPr>
              <a:t> </a:t>
            </a:r>
            <a:r>
              <a:rPr lang="it-IT" sz="2000" dirty="0" err="1">
                <a:latin typeface="+mn-lt"/>
              </a:rPr>
              <a:t>doses</a:t>
            </a:r>
            <a:r>
              <a:rPr lang="it-IT" sz="2000" dirty="0">
                <a:latin typeface="+mn-lt"/>
              </a:rPr>
              <a:t>)</a:t>
            </a:r>
            <a:br>
              <a:rPr lang="it-IT" sz="2000" dirty="0">
                <a:latin typeface="+mn-lt"/>
              </a:rPr>
            </a:br>
            <a:r>
              <a:rPr lang="it-IT" sz="2000" dirty="0">
                <a:latin typeface="+mn-lt"/>
              </a:rPr>
              <a:t>of </a:t>
            </a:r>
            <a:r>
              <a:rPr lang="it-IT" sz="2000" b="1" dirty="0" err="1">
                <a:latin typeface="+mn-lt"/>
              </a:rPr>
              <a:t>diagnosis</a:t>
            </a:r>
            <a:r>
              <a:rPr lang="it-IT" sz="2000" dirty="0">
                <a:latin typeface="+mn-lt"/>
              </a:rPr>
              <a:t>;</a:t>
            </a:r>
          </a:p>
          <a:p>
            <a:pPr>
              <a:spcAft>
                <a:spcPts val="450"/>
              </a:spcAft>
            </a:pPr>
            <a:r>
              <a:rPr lang="it-IT" sz="2000" dirty="0" err="1">
                <a:latin typeface="+mn-lt"/>
              </a:rPr>
              <a:t>Improving</a:t>
            </a:r>
            <a:r>
              <a:rPr lang="it-IT" sz="2000" dirty="0">
                <a:latin typeface="+mn-lt"/>
              </a:rPr>
              <a:t> </a:t>
            </a:r>
            <a:r>
              <a:rPr lang="it-IT" sz="2000" dirty="0" err="1">
                <a:latin typeface="+mn-lt"/>
              </a:rPr>
              <a:t>prediction</a:t>
            </a:r>
            <a:r>
              <a:rPr lang="it-IT" sz="2000" dirty="0">
                <a:latin typeface="+mn-lt"/>
              </a:rPr>
              <a:t>, </a:t>
            </a:r>
            <a:r>
              <a:rPr lang="it-IT" sz="2000" dirty="0" err="1">
                <a:latin typeface="+mn-lt"/>
              </a:rPr>
              <a:t>efficiency</a:t>
            </a:r>
            <a:r>
              <a:rPr lang="it-IT" sz="2000" dirty="0">
                <a:latin typeface="+mn-lt"/>
              </a:rPr>
              <a:t> and </a:t>
            </a:r>
            <a:r>
              <a:rPr lang="it-IT" sz="2000" dirty="0" err="1">
                <a:latin typeface="+mn-lt"/>
              </a:rPr>
              <a:t>quality</a:t>
            </a:r>
            <a:r>
              <a:rPr lang="it-IT" sz="2000" dirty="0">
                <a:latin typeface="+mn-lt"/>
              </a:rPr>
              <a:t> (e.g. </a:t>
            </a:r>
            <a:r>
              <a:rPr lang="it-IT" sz="2000" dirty="0" err="1">
                <a:latin typeface="+mn-lt"/>
              </a:rPr>
              <a:t>personalized</a:t>
            </a:r>
            <a:r>
              <a:rPr lang="it-IT" sz="2000" dirty="0">
                <a:latin typeface="+mn-lt"/>
              </a:rPr>
              <a:t> patient treatment plans, i.e. a </a:t>
            </a:r>
            <a:r>
              <a:rPr lang="it-IT" sz="2000" dirty="0" err="1">
                <a:latin typeface="+mn-lt"/>
              </a:rPr>
              <a:t>form</a:t>
            </a:r>
            <a:r>
              <a:rPr lang="it-IT" sz="2000" dirty="0">
                <a:latin typeface="+mn-lt"/>
              </a:rPr>
              <a:t> of cognitive computing for </a:t>
            </a:r>
            <a:r>
              <a:rPr lang="it-IT" sz="2000" dirty="0" err="1">
                <a:latin typeface="+mn-lt"/>
              </a:rPr>
              <a:t>oncologysts</a:t>
            </a:r>
            <a:r>
              <a:rPr lang="it-IT" sz="2000" dirty="0">
                <a:latin typeface="+mn-lt"/>
              </a:rPr>
              <a:t> and others; robot-assistive </a:t>
            </a:r>
            <a:r>
              <a:rPr lang="it-IT" sz="2000" dirty="0" err="1">
                <a:latin typeface="+mn-lt"/>
              </a:rPr>
              <a:t>rehabilitation</a:t>
            </a:r>
            <a:r>
              <a:rPr lang="it-IT" sz="2000" dirty="0">
                <a:latin typeface="+mn-lt"/>
              </a:rPr>
              <a:t>)</a:t>
            </a:r>
            <a:br>
              <a:rPr lang="it-IT" sz="2000" dirty="0">
                <a:latin typeface="+mn-lt"/>
              </a:rPr>
            </a:br>
            <a:r>
              <a:rPr lang="it-IT" sz="2000" dirty="0">
                <a:latin typeface="+mn-lt"/>
              </a:rPr>
              <a:t>of </a:t>
            </a:r>
            <a:r>
              <a:rPr lang="it-IT" sz="2000" b="1" dirty="0">
                <a:latin typeface="+mn-lt"/>
              </a:rPr>
              <a:t>therapy</a:t>
            </a:r>
            <a:r>
              <a:rPr lang="it-IT" sz="2000" dirty="0">
                <a:latin typeface="+mn-lt"/>
              </a:rPr>
              <a:t>, of </a:t>
            </a:r>
            <a:r>
              <a:rPr lang="it-IT" sz="2000" b="1" dirty="0" err="1">
                <a:latin typeface="+mn-lt"/>
              </a:rPr>
              <a:t>prognosis</a:t>
            </a:r>
            <a:r>
              <a:rPr lang="it-IT" sz="2000" dirty="0">
                <a:latin typeface="+mn-lt"/>
              </a:rPr>
              <a:t>; </a:t>
            </a:r>
          </a:p>
          <a:p>
            <a:pPr>
              <a:spcAft>
                <a:spcPts val="450"/>
              </a:spcAft>
            </a:pPr>
            <a:r>
              <a:rPr lang="it-IT" sz="2000" dirty="0" err="1">
                <a:latin typeface="+mn-lt"/>
              </a:rPr>
              <a:t>Both</a:t>
            </a:r>
            <a:r>
              <a:rPr lang="it-IT" sz="2000" dirty="0">
                <a:latin typeface="+mn-lt"/>
              </a:rPr>
              <a:t> </a:t>
            </a:r>
            <a:r>
              <a:rPr lang="it-IT" sz="2000" dirty="0" err="1">
                <a:latin typeface="+mn-lt"/>
              </a:rPr>
              <a:t>within</a:t>
            </a:r>
            <a:r>
              <a:rPr lang="it-IT" sz="2000" dirty="0">
                <a:latin typeface="+mn-lt"/>
              </a:rPr>
              <a:t> a </a:t>
            </a:r>
            <a:r>
              <a:rPr lang="it-IT" sz="2000" b="1" dirty="0">
                <a:solidFill>
                  <a:srgbClr val="0000FF"/>
                </a:solidFill>
                <a:latin typeface="+mn-lt"/>
              </a:rPr>
              <a:t>mixed-</a:t>
            </a:r>
            <a:r>
              <a:rPr lang="it-IT" sz="2000" b="1" dirty="0" err="1">
                <a:solidFill>
                  <a:srgbClr val="0000FF"/>
                </a:solidFill>
                <a:latin typeface="+mn-lt"/>
              </a:rPr>
              <a:t>supervised</a:t>
            </a:r>
            <a:r>
              <a:rPr lang="it-IT" sz="2000" b="1" dirty="0">
                <a:solidFill>
                  <a:srgbClr val="0000FF"/>
                </a:solidFill>
                <a:latin typeface="+mn-lt"/>
              </a:rPr>
              <a:t> </a:t>
            </a:r>
            <a:r>
              <a:rPr lang="it-IT" sz="2000" dirty="0">
                <a:latin typeface="+mn-lt"/>
              </a:rPr>
              <a:t>or a </a:t>
            </a:r>
            <a:r>
              <a:rPr lang="it-IT" sz="2000" b="1" dirty="0" err="1">
                <a:solidFill>
                  <a:srgbClr val="0000FF"/>
                </a:solidFill>
                <a:latin typeface="+mn-lt"/>
              </a:rPr>
              <a:t>fully</a:t>
            </a:r>
            <a:r>
              <a:rPr lang="it-IT" sz="2000" b="1" dirty="0">
                <a:solidFill>
                  <a:srgbClr val="0000FF"/>
                </a:solidFill>
                <a:latin typeface="+mn-lt"/>
              </a:rPr>
              <a:t> </a:t>
            </a:r>
            <a:r>
              <a:rPr lang="it-IT" sz="2000" b="1" dirty="0" err="1">
                <a:solidFill>
                  <a:srgbClr val="0000FF"/>
                </a:solidFill>
                <a:latin typeface="+mn-lt"/>
              </a:rPr>
              <a:t>automated</a:t>
            </a:r>
            <a:r>
              <a:rPr lang="it-IT" sz="2000" b="1" dirty="0">
                <a:solidFill>
                  <a:srgbClr val="0000FF"/>
                </a:solidFill>
                <a:latin typeface="+mn-lt"/>
              </a:rPr>
              <a:t> </a:t>
            </a:r>
            <a:r>
              <a:rPr lang="it-IT" sz="2000" dirty="0">
                <a:latin typeface="+mn-lt"/>
              </a:rPr>
              <a:t>operation model, in </a:t>
            </a:r>
            <a:r>
              <a:rPr lang="it-IT" sz="2000" dirty="0" err="1">
                <a:latin typeface="+mn-lt"/>
              </a:rPr>
              <a:t>several</a:t>
            </a:r>
            <a:r>
              <a:rPr lang="it-IT" sz="2000" dirty="0">
                <a:latin typeface="+mn-lt"/>
              </a:rPr>
              <a:t> </a:t>
            </a:r>
            <a:r>
              <a:rPr lang="it-IT" sz="2000" dirty="0" err="1">
                <a:latin typeface="+mn-lt"/>
              </a:rPr>
              <a:t>areas</a:t>
            </a:r>
            <a:r>
              <a:rPr lang="it-IT" sz="2000" dirty="0">
                <a:latin typeface="+mn-lt"/>
              </a:rPr>
              <a:t>: </a:t>
            </a:r>
          </a:p>
        </p:txBody>
      </p:sp>
      <p:sp>
        <p:nvSpPr>
          <p:cNvPr id="4" name="Rettangolo 3">
            <a:extLst>
              <a:ext uri="{FF2B5EF4-FFF2-40B4-BE49-F238E27FC236}">
                <a16:creationId xmlns:a16="http://schemas.microsoft.com/office/drawing/2014/main" id="{8D399521-9847-4F3F-982B-AE7E0776C4A5}"/>
              </a:ext>
            </a:extLst>
          </p:cNvPr>
          <p:cNvSpPr/>
          <p:nvPr/>
        </p:nvSpPr>
        <p:spPr>
          <a:xfrm>
            <a:off x="636270" y="4646599"/>
            <a:ext cx="7369302" cy="246221"/>
          </a:xfrm>
          <a:prstGeom prst="rect">
            <a:avLst/>
          </a:prstGeom>
        </p:spPr>
        <p:txBody>
          <a:bodyPr wrap="square">
            <a:spAutoFit/>
          </a:bodyPr>
          <a:lstStyle/>
          <a:p>
            <a:r>
              <a:rPr lang="en-US" sz="1000" dirty="0">
                <a:latin typeface="+mj-lt"/>
              </a:rPr>
              <a:t>CADTH ISSUES IN EMERGING HEALTH TECHNOLOGIES: An Overview of Clinical Applications of Artificial Intelligence. Issue 174, 2018</a:t>
            </a:r>
            <a:endParaRPr lang="it-IT" sz="1000" dirty="0">
              <a:latin typeface="+mj-lt"/>
            </a:endParaRPr>
          </a:p>
        </p:txBody>
      </p:sp>
    </p:spTree>
    <p:extLst>
      <p:ext uri="{BB962C8B-B14F-4D97-AF65-F5344CB8AC3E}">
        <p14:creationId xmlns:p14="http://schemas.microsoft.com/office/powerpoint/2010/main" val="1012723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35A9BF36-9CFD-4498-8495-D21363CDB222}"/>
              </a:ext>
            </a:extLst>
          </p:cNvPr>
          <p:cNvSpPr/>
          <p:nvPr/>
        </p:nvSpPr>
        <p:spPr>
          <a:xfrm>
            <a:off x="624062" y="767410"/>
            <a:ext cx="7191722" cy="400110"/>
          </a:xfrm>
          <a:prstGeom prst="rect">
            <a:avLst/>
          </a:prstGeom>
        </p:spPr>
        <p:txBody>
          <a:bodyPr wrap="square">
            <a:spAutoFit/>
          </a:bodyPr>
          <a:lstStyle/>
          <a:p>
            <a:r>
              <a:rPr lang="it-IT" sz="2000" b="1" dirty="0">
                <a:latin typeface="+mn-lt"/>
              </a:rPr>
              <a:t>WHAT IS A HEALTH CARE SYSTEM</a:t>
            </a:r>
          </a:p>
        </p:txBody>
      </p:sp>
      <p:sp>
        <p:nvSpPr>
          <p:cNvPr id="5" name="Rettangolo 4">
            <a:extLst>
              <a:ext uri="{FF2B5EF4-FFF2-40B4-BE49-F238E27FC236}">
                <a16:creationId xmlns:a16="http://schemas.microsoft.com/office/drawing/2014/main" id="{07105AC7-C035-46F1-93DA-400D13C4AD34}"/>
              </a:ext>
            </a:extLst>
          </p:cNvPr>
          <p:cNvSpPr/>
          <p:nvPr/>
        </p:nvSpPr>
        <p:spPr>
          <a:xfrm>
            <a:off x="624062" y="1317485"/>
            <a:ext cx="7998001" cy="2739211"/>
          </a:xfrm>
          <a:prstGeom prst="rect">
            <a:avLst/>
          </a:prstGeom>
        </p:spPr>
        <p:txBody>
          <a:bodyPr wrap="square">
            <a:spAutoFit/>
          </a:bodyPr>
          <a:lstStyle/>
          <a:p>
            <a:pPr>
              <a:spcAft>
                <a:spcPts val="600"/>
              </a:spcAft>
            </a:pPr>
            <a:r>
              <a:rPr lang="it-IT" sz="1800" dirty="0">
                <a:solidFill>
                  <a:srgbClr val="333333"/>
                </a:solidFill>
                <a:effectLst/>
                <a:latin typeface="+mj-lt"/>
                <a:ea typeface="Times New Roman" panose="02020603050405020304" pitchFamily="18" charset="0"/>
              </a:rPr>
              <a:t>The health care system </a:t>
            </a:r>
            <a:r>
              <a:rPr lang="it-IT" sz="1800" dirty="0" err="1">
                <a:solidFill>
                  <a:srgbClr val="333333"/>
                </a:solidFill>
                <a:effectLst/>
                <a:latin typeface="+mj-lt"/>
                <a:ea typeface="Times New Roman" panose="02020603050405020304" pitchFamily="18" charset="0"/>
              </a:rPr>
              <a:t>is</a:t>
            </a:r>
            <a:r>
              <a:rPr lang="it-IT" sz="1800" dirty="0">
                <a:solidFill>
                  <a:srgbClr val="333333"/>
                </a:solidFill>
                <a:effectLst/>
                <a:latin typeface="+mj-lt"/>
                <a:ea typeface="Times New Roman" panose="02020603050405020304" pitchFamily="18" charset="0"/>
              </a:rPr>
              <a:t> just </a:t>
            </a:r>
            <a:r>
              <a:rPr lang="it-IT" sz="1800" dirty="0">
                <a:solidFill>
                  <a:srgbClr val="333333"/>
                </a:solidFill>
                <a:latin typeface="+mj-lt"/>
                <a:ea typeface="Times New Roman" panose="02020603050405020304" pitchFamily="18" charset="0"/>
              </a:rPr>
              <a:t>one </a:t>
            </a:r>
            <a:r>
              <a:rPr lang="it-IT" sz="1800" dirty="0" err="1">
                <a:solidFill>
                  <a:srgbClr val="333333"/>
                </a:solidFill>
                <a:latin typeface="+mj-lt"/>
                <a:ea typeface="Times New Roman" panose="02020603050405020304" pitchFamily="18" charset="0"/>
              </a:rPr>
              <a:t>piece</a:t>
            </a:r>
            <a:r>
              <a:rPr lang="it-IT" sz="1800" dirty="0">
                <a:solidFill>
                  <a:srgbClr val="333333"/>
                </a:solidFill>
                <a:latin typeface="+mj-lt"/>
                <a:ea typeface="Times New Roman" panose="02020603050405020304" pitchFamily="18" charset="0"/>
              </a:rPr>
              <a:t> </a:t>
            </a:r>
            <a:r>
              <a:rPr lang="it-IT" sz="1800" dirty="0">
                <a:solidFill>
                  <a:srgbClr val="333333"/>
                </a:solidFill>
                <a:effectLst/>
                <a:latin typeface="+mj-lt"/>
                <a:ea typeface="Times New Roman" panose="02020603050405020304" pitchFamily="18" charset="0"/>
              </a:rPr>
              <a:t>of the more </a:t>
            </a:r>
            <a:r>
              <a:rPr lang="it-IT" sz="1800" dirty="0" err="1">
                <a:solidFill>
                  <a:srgbClr val="333333"/>
                </a:solidFill>
                <a:effectLst/>
                <a:latin typeface="+mj-lt"/>
                <a:ea typeface="Times New Roman" panose="02020603050405020304" pitchFamily="18" charset="0"/>
              </a:rPr>
              <a:t>comprehensive</a:t>
            </a:r>
            <a:r>
              <a:rPr lang="it-IT" sz="1800" dirty="0">
                <a:solidFill>
                  <a:srgbClr val="333333"/>
                </a:solidFill>
                <a:effectLst/>
                <a:latin typeface="+mj-lt"/>
                <a:ea typeface="Times New Roman" panose="02020603050405020304" pitchFamily="18" charset="0"/>
              </a:rPr>
              <a:t> </a:t>
            </a:r>
            <a:br>
              <a:rPr lang="it-IT" sz="1800" dirty="0">
                <a:solidFill>
                  <a:srgbClr val="333333"/>
                </a:solidFill>
                <a:effectLst/>
                <a:latin typeface="+mj-lt"/>
                <a:ea typeface="Times New Roman" panose="02020603050405020304" pitchFamily="18" charset="0"/>
              </a:rPr>
            </a:br>
            <a:r>
              <a:rPr lang="it-IT" sz="1800" b="1" dirty="0">
                <a:solidFill>
                  <a:srgbClr val="333333"/>
                </a:solidFill>
                <a:effectLst/>
                <a:latin typeface="+mj-lt"/>
                <a:ea typeface="Times New Roman" panose="02020603050405020304" pitchFamily="18" charset="0"/>
              </a:rPr>
              <a:t>welfare syste</a:t>
            </a:r>
            <a:r>
              <a:rPr lang="it-IT" sz="1800" b="1" dirty="0">
                <a:solidFill>
                  <a:srgbClr val="333333"/>
                </a:solidFill>
                <a:latin typeface="+mj-lt"/>
                <a:ea typeface="Times New Roman" panose="02020603050405020304" pitchFamily="18" charset="0"/>
              </a:rPr>
              <a:t>m</a:t>
            </a:r>
            <a:r>
              <a:rPr lang="it-IT" sz="1800" dirty="0">
                <a:solidFill>
                  <a:srgbClr val="333333"/>
                </a:solidFill>
                <a:latin typeface="+mj-lt"/>
                <a:ea typeface="Times New Roman" panose="02020603050405020304" pitchFamily="18" charset="0"/>
              </a:rPr>
              <a:t>, </a:t>
            </a:r>
            <a:r>
              <a:rPr lang="it-IT" sz="1800" dirty="0" err="1">
                <a:solidFill>
                  <a:srgbClr val="333333"/>
                </a:solidFill>
                <a:latin typeface="+mj-lt"/>
                <a:ea typeface="Times New Roman" panose="02020603050405020304" pitchFamily="18" charset="0"/>
              </a:rPr>
              <a:t>whose</a:t>
            </a:r>
            <a:r>
              <a:rPr lang="it-IT" sz="1800" dirty="0">
                <a:solidFill>
                  <a:srgbClr val="333333"/>
                </a:solidFill>
                <a:latin typeface="+mj-lt"/>
                <a:ea typeface="Times New Roman" panose="02020603050405020304" pitchFamily="18" charset="0"/>
              </a:rPr>
              <a:t> </a:t>
            </a:r>
            <a:r>
              <a:rPr lang="it-IT" sz="1800" dirty="0" err="1">
                <a:solidFill>
                  <a:srgbClr val="333333"/>
                </a:solidFill>
                <a:latin typeface="+mj-lt"/>
                <a:ea typeface="Times New Roman" panose="02020603050405020304" pitchFamily="18" charset="0"/>
              </a:rPr>
              <a:t>other</a:t>
            </a:r>
            <a:r>
              <a:rPr lang="it-IT" sz="1800" dirty="0">
                <a:solidFill>
                  <a:srgbClr val="333333"/>
                </a:solidFill>
                <a:latin typeface="+mj-lt"/>
                <a:ea typeface="Times New Roman" panose="02020603050405020304" pitchFamily="18" charset="0"/>
              </a:rPr>
              <a:t> parts are: social services, work access and </a:t>
            </a:r>
            <a:r>
              <a:rPr lang="it-IT" sz="1800" dirty="0" err="1">
                <a:solidFill>
                  <a:srgbClr val="333333"/>
                </a:solidFill>
                <a:latin typeface="+mj-lt"/>
                <a:ea typeface="Times New Roman" panose="02020603050405020304" pitchFamily="18" charset="0"/>
              </a:rPr>
              <a:t>protection</a:t>
            </a:r>
            <a:r>
              <a:rPr lang="it-IT" sz="1800" dirty="0">
                <a:solidFill>
                  <a:srgbClr val="333333"/>
                </a:solidFill>
                <a:latin typeface="+mj-lt"/>
                <a:ea typeface="Times New Roman" panose="02020603050405020304" pitchFamily="18" charset="0"/>
              </a:rPr>
              <a:t> systems, </a:t>
            </a:r>
            <a:r>
              <a:rPr lang="it-IT" sz="1800" dirty="0" err="1">
                <a:solidFill>
                  <a:srgbClr val="333333"/>
                </a:solidFill>
                <a:latin typeface="+mj-lt"/>
                <a:ea typeface="Times New Roman" panose="02020603050405020304" pitchFamily="18" charset="0"/>
              </a:rPr>
              <a:t>pension</a:t>
            </a:r>
            <a:r>
              <a:rPr lang="it-IT" sz="1800" dirty="0">
                <a:solidFill>
                  <a:srgbClr val="333333"/>
                </a:solidFill>
                <a:latin typeface="+mj-lt"/>
                <a:ea typeface="Times New Roman" panose="02020603050405020304" pitchFamily="18" charset="0"/>
              </a:rPr>
              <a:t> system. </a:t>
            </a:r>
            <a:endParaRPr lang="it-IT" sz="1800" dirty="0">
              <a:solidFill>
                <a:srgbClr val="333333"/>
              </a:solidFill>
              <a:effectLst/>
              <a:latin typeface="+mj-lt"/>
              <a:ea typeface="Times New Roman" panose="02020603050405020304" pitchFamily="18" charset="0"/>
            </a:endParaRPr>
          </a:p>
          <a:p>
            <a:pPr>
              <a:spcAft>
                <a:spcPts val="600"/>
              </a:spcAft>
            </a:pPr>
            <a:r>
              <a:rPr lang="en-US" sz="1800" dirty="0">
                <a:solidFill>
                  <a:srgbClr val="333333"/>
                </a:solidFill>
                <a:latin typeface="+mj-lt"/>
                <a:ea typeface="Times New Roman" panose="02020603050405020304" pitchFamily="18" charset="0"/>
              </a:rPr>
              <a:t>The need for public intervention in the field of health is linked to the definition of the good of </a:t>
            </a:r>
            <a:r>
              <a:rPr lang="en-US" sz="1800" b="1" dirty="0">
                <a:solidFill>
                  <a:srgbClr val="333333"/>
                </a:solidFill>
                <a:latin typeface="+mj-lt"/>
                <a:ea typeface="Times New Roman" panose="02020603050405020304" pitchFamily="18" charset="0"/>
              </a:rPr>
              <a:t>health as a merit good </a:t>
            </a:r>
            <a:r>
              <a:rPr lang="en-US" sz="1800" dirty="0">
                <a:solidFill>
                  <a:srgbClr val="333333"/>
                </a:solidFill>
                <a:latin typeface="+mj-lt"/>
                <a:ea typeface="Times New Roman" panose="02020603050405020304" pitchFamily="18" charset="0"/>
              </a:rPr>
              <a:t>and also to some peculiarities of the health sector compared to other economic sectors. </a:t>
            </a:r>
          </a:p>
          <a:p>
            <a:pPr>
              <a:spcAft>
                <a:spcPts val="600"/>
              </a:spcAft>
            </a:pPr>
            <a:r>
              <a:rPr lang="en-US" sz="1800" dirty="0">
                <a:solidFill>
                  <a:srgbClr val="333333"/>
                </a:solidFill>
                <a:latin typeface="+mj-lt"/>
                <a:ea typeface="Times New Roman" panose="02020603050405020304" pitchFamily="18" charset="0"/>
              </a:rPr>
              <a:t>These peculiarities concern the presence in the health sector of: </a:t>
            </a:r>
            <a:r>
              <a:rPr lang="en-US" sz="1800" b="1" dirty="0">
                <a:solidFill>
                  <a:srgbClr val="333333"/>
                </a:solidFill>
                <a:latin typeface="+mj-lt"/>
                <a:ea typeface="Times New Roman" panose="02020603050405020304" pitchFamily="18" charset="0"/>
              </a:rPr>
              <a:t>externality phenomena, monopolistic forms in the supply system, information asymmetry between patient and doctor / health facility, significant economies of scale</a:t>
            </a:r>
            <a:r>
              <a:rPr lang="it-IT" sz="1800" dirty="0">
                <a:solidFill>
                  <a:srgbClr val="333333"/>
                </a:solidFill>
                <a:effectLst/>
                <a:latin typeface="+mj-lt"/>
                <a:ea typeface="Times New Roman" panose="02020603050405020304" pitchFamily="18" charset="0"/>
              </a:rPr>
              <a:t>.</a:t>
            </a:r>
            <a:endParaRPr lang="it-IT" sz="1800" dirty="0">
              <a:latin typeface="+mj-lt"/>
            </a:endParaRPr>
          </a:p>
        </p:txBody>
      </p:sp>
      <p:sp>
        <p:nvSpPr>
          <p:cNvPr id="7" name="Rettangolo 6">
            <a:extLst>
              <a:ext uri="{FF2B5EF4-FFF2-40B4-BE49-F238E27FC236}">
                <a16:creationId xmlns:a16="http://schemas.microsoft.com/office/drawing/2014/main" id="{4498724A-2B37-4316-A076-A769D2A46DBB}"/>
              </a:ext>
            </a:extLst>
          </p:cNvPr>
          <p:cNvSpPr/>
          <p:nvPr/>
        </p:nvSpPr>
        <p:spPr>
          <a:xfrm>
            <a:off x="296889" y="4647088"/>
            <a:ext cx="8550221" cy="369332"/>
          </a:xfrm>
          <a:prstGeom prst="rect">
            <a:avLst/>
          </a:prstGeom>
        </p:spPr>
        <p:txBody>
          <a:bodyPr wrap="square">
            <a:spAutoFit/>
          </a:bodyPr>
          <a:lstStyle/>
          <a:p>
            <a:r>
              <a:rPr lang="it-IT" sz="900" i="1" dirty="0"/>
              <a:t>Reprinted, from: Il contesto europeo del nuovo Patto per la salute. Adeguamenti, riforme e sistemi di classificazione dei sistemi sanitari in Europa. Filippo Palumbo. Quotidiano Sanità 27.03.2019. </a:t>
            </a:r>
          </a:p>
        </p:txBody>
      </p:sp>
    </p:spTree>
    <p:extLst>
      <p:ext uri="{BB962C8B-B14F-4D97-AF65-F5344CB8AC3E}">
        <p14:creationId xmlns:p14="http://schemas.microsoft.com/office/powerpoint/2010/main" val="7559167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783E9F73-CA6D-C2B2-C525-9F1547C91F04}"/>
              </a:ext>
            </a:extLst>
          </p:cNvPr>
          <p:cNvSpPr/>
          <p:nvPr/>
        </p:nvSpPr>
        <p:spPr>
          <a:xfrm>
            <a:off x="636270" y="4646599"/>
            <a:ext cx="7369302" cy="246221"/>
          </a:xfrm>
          <a:prstGeom prst="rect">
            <a:avLst/>
          </a:prstGeom>
        </p:spPr>
        <p:txBody>
          <a:bodyPr wrap="square">
            <a:spAutoFit/>
          </a:bodyPr>
          <a:lstStyle/>
          <a:p>
            <a:r>
              <a:rPr lang="en-US" sz="1000" dirty="0">
                <a:latin typeface="+mj-lt"/>
              </a:rPr>
              <a:t>CADTH ISSUES IN EMERGING HEALTH TECHNOLOGIES: An Overview of Clinical Applications of Artificial Intelligence. Issue 174, 2018</a:t>
            </a:r>
            <a:endParaRPr lang="it-IT" sz="1000" dirty="0">
              <a:latin typeface="+mj-lt"/>
            </a:endParaRPr>
          </a:p>
        </p:txBody>
      </p:sp>
      <p:sp>
        <p:nvSpPr>
          <p:cNvPr id="3" name="Rettangolo 2">
            <a:extLst>
              <a:ext uri="{FF2B5EF4-FFF2-40B4-BE49-F238E27FC236}">
                <a16:creationId xmlns:a16="http://schemas.microsoft.com/office/drawing/2014/main" id="{4CE63F64-80A9-8AC1-5669-AC2B66119E5A}"/>
              </a:ext>
            </a:extLst>
          </p:cNvPr>
          <p:cNvSpPr/>
          <p:nvPr/>
        </p:nvSpPr>
        <p:spPr>
          <a:xfrm>
            <a:off x="668222" y="861968"/>
            <a:ext cx="6955588" cy="923330"/>
          </a:xfrm>
          <a:prstGeom prst="rect">
            <a:avLst/>
          </a:prstGeom>
        </p:spPr>
        <p:txBody>
          <a:bodyPr wrap="square">
            <a:spAutoFit/>
          </a:bodyPr>
          <a:lstStyle/>
          <a:p>
            <a:pPr defTabSz="342900">
              <a:buClrTx/>
            </a:pPr>
            <a:r>
              <a:rPr lang="it-IT" sz="1800" b="1" kern="1200" dirty="0">
                <a:solidFill>
                  <a:schemeClr val="tx1"/>
                </a:solidFill>
                <a:latin typeface="+mn-lt"/>
                <a:ea typeface="+mn-ea"/>
                <a:cs typeface="+mn-cs"/>
              </a:rPr>
              <a:t>AREAS OF NOT-CLINICAL APPLICATION</a:t>
            </a:r>
            <a:endParaRPr lang="it-IT" sz="1800" kern="1200" dirty="0">
              <a:solidFill>
                <a:schemeClr val="tx1"/>
              </a:solidFill>
              <a:latin typeface="+mn-lt"/>
              <a:ea typeface="+mn-ea"/>
              <a:cs typeface="+mn-cs"/>
            </a:endParaRPr>
          </a:p>
          <a:p>
            <a:pPr defTabSz="342900">
              <a:buClrTx/>
            </a:pPr>
            <a:r>
              <a:rPr lang="it-IT" sz="1800" kern="1200" dirty="0">
                <a:solidFill>
                  <a:prstClr val="black"/>
                </a:solidFill>
                <a:latin typeface="+mn-lt"/>
                <a:ea typeface="+mn-ea"/>
                <a:cs typeface="+mn-cs"/>
              </a:rPr>
              <a:t>- Health Research</a:t>
            </a:r>
          </a:p>
          <a:p>
            <a:pPr defTabSz="342900">
              <a:buClrTx/>
            </a:pPr>
            <a:r>
              <a:rPr lang="it-IT" sz="1800" kern="1200" dirty="0">
                <a:solidFill>
                  <a:prstClr val="black"/>
                </a:solidFill>
                <a:latin typeface="+mn-lt"/>
                <a:ea typeface="+mn-ea"/>
                <a:cs typeface="+mn-cs"/>
              </a:rPr>
              <a:t>- </a:t>
            </a:r>
            <a:r>
              <a:rPr lang="it-IT" sz="1800" kern="1200" dirty="0" err="1">
                <a:solidFill>
                  <a:prstClr val="black"/>
                </a:solidFill>
                <a:latin typeface="+mn-lt"/>
                <a:ea typeface="+mn-ea"/>
                <a:cs typeface="+mn-cs"/>
              </a:rPr>
              <a:t>Drug</a:t>
            </a:r>
            <a:r>
              <a:rPr lang="it-IT" sz="1800" kern="1200" dirty="0">
                <a:solidFill>
                  <a:prstClr val="black"/>
                </a:solidFill>
                <a:latin typeface="+mn-lt"/>
                <a:ea typeface="+mn-ea"/>
                <a:cs typeface="+mn-cs"/>
              </a:rPr>
              <a:t> Discovery and Development</a:t>
            </a:r>
          </a:p>
        </p:txBody>
      </p:sp>
      <p:sp>
        <p:nvSpPr>
          <p:cNvPr id="4" name="Rettangolo 3">
            <a:extLst>
              <a:ext uri="{FF2B5EF4-FFF2-40B4-BE49-F238E27FC236}">
                <a16:creationId xmlns:a16="http://schemas.microsoft.com/office/drawing/2014/main" id="{D8843264-A920-C064-60DC-F7253DFEE43A}"/>
              </a:ext>
            </a:extLst>
          </p:cNvPr>
          <p:cNvSpPr/>
          <p:nvPr/>
        </p:nvSpPr>
        <p:spPr>
          <a:xfrm>
            <a:off x="668222" y="1964293"/>
            <a:ext cx="6290870" cy="2308324"/>
          </a:xfrm>
          <a:prstGeom prst="rect">
            <a:avLst/>
          </a:prstGeom>
        </p:spPr>
        <p:txBody>
          <a:bodyPr wrap="square">
            <a:spAutoFit/>
          </a:bodyPr>
          <a:lstStyle/>
          <a:p>
            <a:pPr defTabSz="342900">
              <a:buClrTx/>
            </a:pPr>
            <a:r>
              <a:rPr lang="it-IT" sz="1800" i="1" kern="1200" dirty="0">
                <a:solidFill>
                  <a:prstClr val="black"/>
                </a:solidFill>
                <a:latin typeface="+mn-lt"/>
                <a:ea typeface="+mn-ea"/>
                <a:cs typeface="+mn-cs"/>
              </a:rPr>
              <a:t>Some </a:t>
            </a:r>
            <a:r>
              <a:rPr lang="it-IT" sz="1800" i="1" kern="1200" dirty="0" err="1">
                <a:solidFill>
                  <a:prstClr val="black"/>
                </a:solidFill>
                <a:latin typeface="+mn-lt"/>
                <a:ea typeface="+mn-ea"/>
                <a:cs typeface="+mn-cs"/>
              </a:rPr>
              <a:t>pitfalls</a:t>
            </a:r>
            <a:r>
              <a:rPr lang="it-IT" sz="1800" i="1" kern="1200" dirty="0">
                <a:solidFill>
                  <a:prstClr val="black"/>
                </a:solidFill>
                <a:latin typeface="+mn-lt"/>
                <a:ea typeface="+mn-ea"/>
                <a:cs typeface="+mn-cs"/>
              </a:rPr>
              <a:t>, </a:t>
            </a:r>
            <a:r>
              <a:rPr lang="it-IT" sz="1800" i="1" kern="1200" dirty="0" err="1">
                <a:solidFill>
                  <a:prstClr val="black"/>
                </a:solidFill>
                <a:latin typeface="+mn-lt"/>
                <a:ea typeface="+mn-ea"/>
                <a:cs typeface="+mn-cs"/>
              </a:rPr>
              <a:t>too</a:t>
            </a:r>
            <a:r>
              <a:rPr lang="it-IT" sz="1800" i="1" kern="1200" dirty="0">
                <a:solidFill>
                  <a:prstClr val="black"/>
                </a:solidFill>
                <a:latin typeface="+mn-lt"/>
                <a:ea typeface="+mn-ea"/>
                <a:cs typeface="+mn-cs"/>
              </a:rPr>
              <a:t> …</a:t>
            </a:r>
          </a:p>
          <a:p>
            <a:pPr defTabSz="342900">
              <a:buClrTx/>
            </a:pPr>
            <a:r>
              <a:rPr lang="it-IT" sz="1800" kern="1200" dirty="0">
                <a:solidFill>
                  <a:prstClr val="black"/>
                </a:solidFill>
                <a:latin typeface="+mn-lt"/>
                <a:ea typeface="+mn-ea"/>
                <a:cs typeface="+mn-cs"/>
              </a:rPr>
              <a:t>«The Public Health Agency of </a:t>
            </a:r>
            <a:r>
              <a:rPr lang="it-IT" sz="1800" kern="1200" dirty="0" err="1">
                <a:solidFill>
                  <a:prstClr val="black"/>
                </a:solidFill>
                <a:latin typeface="+mn-lt"/>
                <a:ea typeface="+mn-ea"/>
                <a:cs typeface="+mn-cs"/>
              </a:rPr>
              <a:t>Canada’s</a:t>
            </a:r>
            <a:r>
              <a:rPr lang="it-IT" sz="1800" kern="1200" dirty="0">
                <a:solidFill>
                  <a:prstClr val="black"/>
                </a:solidFill>
                <a:latin typeface="+mn-lt"/>
                <a:ea typeface="+mn-ea"/>
                <a:cs typeface="+mn-cs"/>
              </a:rPr>
              <a:t> Global Public Health Intelligence Network </a:t>
            </a:r>
            <a:r>
              <a:rPr lang="it-IT" sz="1800" kern="1200" dirty="0" err="1">
                <a:solidFill>
                  <a:prstClr val="black"/>
                </a:solidFill>
                <a:latin typeface="+mn-lt"/>
                <a:ea typeface="+mn-ea"/>
                <a:cs typeface="+mn-cs"/>
              </a:rPr>
              <a:t>is</a:t>
            </a:r>
            <a:r>
              <a:rPr lang="it-IT" sz="1800" kern="1200" dirty="0">
                <a:solidFill>
                  <a:prstClr val="black"/>
                </a:solidFill>
                <a:latin typeface="+mn-lt"/>
                <a:ea typeface="+mn-ea"/>
                <a:cs typeface="+mn-cs"/>
              </a:rPr>
              <a:t> an </a:t>
            </a:r>
            <a:r>
              <a:rPr lang="it-IT" sz="1800" kern="1200" dirty="0" err="1">
                <a:solidFill>
                  <a:prstClr val="black"/>
                </a:solidFill>
                <a:latin typeface="+mn-lt"/>
                <a:ea typeface="+mn-ea"/>
                <a:cs typeface="+mn-cs"/>
              </a:rPr>
              <a:t>example</a:t>
            </a:r>
            <a:r>
              <a:rPr lang="it-IT" sz="1800" kern="1200" dirty="0">
                <a:solidFill>
                  <a:prstClr val="black"/>
                </a:solidFill>
                <a:latin typeface="+mn-lt"/>
                <a:ea typeface="+mn-ea"/>
                <a:cs typeface="+mn-cs"/>
              </a:rPr>
              <a:t> of an early (and </a:t>
            </a:r>
            <a:r>
              <a:rPr lang="it-IT" sz="1800" kern="1200" dirty="0" err="1">
                <a:solidFill>
                  <a:prstClr val="black"/>
                </a:solidFill>
                <a:latin typeface="+mn-lt"/>
                <a:ea typeface="+mn-ea"/>
                <a:cs typeface="+mn-cs"/>
              </a:rPr>
              <a:t>still</a:t>
            </a:r>
            <a:r>
              <a:rPr lang="it-IT" sz="1800" kern="1200" dirty="0">
                <a:solidFill>
                  <a:prstClr val="black"/>
                </a:solidFill>
                <a:latin typeface="+mn-lt"/>
                <a:ea typeface="+mn-ea"/>
                <a:cs typeface="+mn-cs"/>
              </a:rPr>
              <a:t> </a:t>
            </a:r>
            <a:r>
              <a:rPr lang="it-IT" sz="1800" kern="1200" dirty="0" err="1">
                <a:solidFill>
                  <a:prstClr val="black"/>
                </a:solidFill>
                <a:latin typeface="+mn-lt"/>
                <a:ea typeface="+mn-ea"/>
                <a:cs typeface="+mn-cs"/>
              </a:rPr>
              <a:t>evolving</a:t>
            </a:r>
            <a:r>
              <a:rPr lang="it-IT" sz="1800" kern="1200" dirty="0">
                <a:solidFill>
                  <a:prstClr val="black"/>
                </a:solidFill>
                <a:latin typeface="+mn-lt"/>
                <a:ea typeface="+mn-ea"/>
                <a:cs typeface="+mn-cs"/>
              </a:rPr>
              <a:t>) </a:t>
            </a:r>
            <a:r>
              <a:rPr lang="it-IT" sz="1800" b="1" kern="1200" dirty="0">
                <a:solidFill>
                  <a:prstClr val="black"/>
                </a:solidFill>
                <a:latin typeface="+mn-lt"/>
                <a:ea typeface="+mn-ea"/>
                <a:cs typeface="+mn-cs"/>
              </a:rPr>
              <a:t>AI-</a:t>
            </a:r>
            <a:r>
              <a:rPr lang="it-IT" sz="1800" b="1" kern="1200" dirty="0" err="1">
                <a:solidFill>
                  <a:prstClr val="black"/>
                </a:solidFill>
                <a:latin typeface="+mn-lt"/>
                <a:ea typeface="+mn-ea"/>
                <a:cs typeface="+mn-cs"/>
              </a:rPr>
              <a:t>based</a:t>
            </a:r>
            <a:r>
              <a:rPr lang="it-IT" sz="1800" b="1" kern="1200" dirty="0">
                <a:solidFill>
                  <a:prstClr val="black"/>
                </a:solidFill>
                <a:latin typeface="+mn-lt"/>
                <a:ea typeface="+mn-ea"/>
                <a:cs typeface="+mn-cs"/>
              </a:rPr>
              <a:t> </a:t>
            </a:r>
            <a:r>
              <a:rPr lang="it-IT" sz="1800" b="1" kern="1200" dirty="0" err="1">
                <a:solidFill>
                  <a:prstClr val="black"/>
                </a:solidFill>
                <a:latin typeface="+mn-lt"/>
                <a:ea typeface="+mn-ea"/>
                <a:cs typeface="+mn-cs"/>
              </a:rPr>
              <a:t>surveillance</a:t>
            </a:r>
            <a:r>
              <a:rPr lang="it-IT" sz="1800" b="1" kern="1200" dirty="0">
                <a:solidFill>
                  <a:prstClr val="black"/>
                </a:solidFill>
                <a:latin typeface="+mn-lt"/>
                <a:ea typeface="+mn-ea"/>
                <a:cs typeface="+mn-cs"/>
              </a:rPr>
              <a:t> system </a:t>
            </a:r>
            <a:r>
              <a:rPr lang="it-IT" sz="1800" kern="1200" dirty="0" err="1">
                <a:solidFill>
                  <a:prstClr val="black"/>
                </a:solidFill>
                <a:latin typeface="+mn-lt"/>
                <a:ea typeface="+mn-ea"/>
                <a:cs typeface="+mn-cs"/>
              </a:rPr>
              <a:t>that</a:t>
            </a:r>
            <a:r>
              <a:rPr lang="it-IT" sz="1800" kern="1200" dirty="0">
                <a:solidFill>
                  <a:prstClr val="black"/>
                </a:solidFill>
                <a:latin typeface="+mn-lt"/>
                <a:ea typeface="+mn-ea"/>
                <a:cs typeface="+mn-cs"/>
              </a:rPr>
              <a:t> </a:t>
            </a:r>
            <a:r>
              <a:rPr lang="it-IT" sz="1800" kern="1200" dirty="0" err="1">
                <a:solidFill>
                  <a:prstClr val="black"/>
                </a:solidFill>
                <a:latin typeface="+mn-lt"/>
                <a:ea typeface="+mn-ea"/>
                <a:cs typeface="+mn-cs"/>
              </a:rPr>
              <a:t>has</a:t>
            </a:r>
            <a:r>
              <a:rPr lang="it-IT" sz="1800" kern="1200" dirty="0">
                <a:solidFill>
                  <a:prstClr val="black"/>
                </a:solidFill>
                <a:latin typeface="+mn-lt"/>
                <a:ea typeface="+mn-ea"/>
                <a:cs typeface="+mn-cs"/>
              </a:rPr>
              <a:t> </a:t>
            </a:r>
            <a:r>
              <a:rPr lang="it-IT" sz="1800" kern="1200" dirty="0" err="1">
                <a:solidFill>
                  <a:prstClr val="black"/>
                </a:solidFill>
                <a:latin typeface="+mn-lt"/>
                <a:ea typeface="+mn-ea"/>
                <a:cs typeface="+mn-cs"/>
              </a:rPr>
              <a:t>detected</a:t>
            </a:r>
            <a:r>
              <a:rPr lang="it-IT" sz="1800" kern="1200" dirty="0">
                <a:solidFill>
                  <a:prstClr val="black"/>
                </a:solidFill>
                <a:latin typeface="+mn-lt"/>
                <a:ea typeface="+mn-ea"/>
                <a:cs typeface="+mn-cs"/>
              </a:rPr>
              <a:t> early </a:t>
            </a:r>
            <a:r>
              <a:rPr lang="it-IT" sz="1800" kern="1200" dirty="0" err="1">
                <a:solidFill>
                  <a:prstClr val="black"/>
                </a:solidFill>
                <a:latin typeface="+mn-lt"/>
                <a:ea typeface="+mn-ea"/>
                <a:cs typeface="+mn-cs"/>
              </a:rPr>
              <a:t>signals</a:t>
            </a:r>
            <a:r>
              <a:rPr lang="it-IT" sz="1800" kern="1200" dirty="0">
                <a:solidFill>
                  <a:prstClr val="black"/>
                </a:solidFill>
                <a:latin typeface="+mn-lt"/>
                <a:ea typeface="+mn-ea"/>
                <a:cs typeface="+mn-cs"/>
              </a:rPr>
              <a:t> for severe acute </a:t>
            </a:r>
            <a:r>
              <a:rPr lang="it-IT" sz="1800" kern="1200" dirty="0" err="1">
                <a:solidFill>
                  <a:prstClr val="black"/>
                </a:solidFill>
                <a:latin typeface="+mn-lt"/>
                <a:ea typeface="+mn-ea"/>
                <a:cs typeface="+mn-cs"/>
              </a:rPr>
              <a:t>respiratory</a:t>
            </a:r>
            <a:r>
              <a:rPr lang="it-IT" sz="1800" kern="1200" dirty="0">
                <a:solidFill>
                  <a:prstClr val="black"/>
                </a:solidFill>
                <a:latin typeface="+mn-lt"/>
                <a:ea typeface="+mn-ea"/>
                <a:cs typeface="+mn-cs"/>
              </a:rPr>
              <a:t> </a:t>
            </a:r>
            <a:r>
              <a:rPr lang="it-IT" sz="1800" kern="1200" dirty="0" err="1">
                <a:solidFill>
                  <a:prstClr val="black"/>
                </a:solidFill>
                <a:latin typeface="+mn-lt"/>
                <a:ea typeface="+mn-ea"/>
                <a:cs typeface="+mn-cs"/>
              </a:rPr>
              <a:t>syndrome</a:t>
            </a:r>
            <a:r>
              <a:rPr lang="it-IT" sz="1800" kern="1200" dirty="0">
                <a:solidFill>
                  <a:prstClr val="black"/>
                </a:solidFill>
                <a:latin typeface="+mn-lt"/>
                <a:ea typeface="+mn-ea"/>
                <a:cs typeface="+mn-cs"/>
              </a:rPr>
              <a:t> in 2003 and Middle East </a:t>
            </a:r>
            <a:r>
              <a:rPr lang="it-IT" sz="1800" kern="1200" dirty="0" err="1">
                <a:solidFill>
                  <a:prstClr val="black"/>
                </a:solidFill>
                <a:latin typeface="+mn-lt"/>
                <a:ea typeface="+mn-ea"/>
                <a:cs typeface="+mn-cs"/>
              </a:rPr>
              <a:t>respiratory</a:t>
            </a:r>
            <a:r>
              <a:rPr lang="it-IT" sz="1800" kern="1200" dirty="0">
                <a:solidFill>
                  <a:prstClr val="black"/>
                </a:solidFill>
                <a:latin typeface="+mn-lt"/>
                <a:ea typeface="+mn-ea"/>
                <a:cs typeface="+mn-cs"/>
              </a:rPr>
              <a:t> </a:t>
            </a:r>
            <a:r>
              <a:rPr lang="it-IT" sz="1800" kern="1200" dirty="0" err="1">
                <a:solidFill>
                  <a:prstClr val="black"/>
                </a:solidFill>
                <a:latin typeface="+mn-lt"/>
                <a:ea typeface="+mn-ea"/>
                <a:cs typeface="+mn-cs"/>
              </a:rPr>
              <a:t>syndrome</a:t>
            </a:r>
            <a:r>
              <a:rPr lang="it-IT" sz="1800" kern="1200" dirty="0">
                <a:solidFill>
                  <a:prstClr val="black"/>
                </a:solidFill>
                <a:latin typeface="+mn-lt"/>
                <a:ea typeface="+mn-ea"/>
                <a:cs typeface="+mn-cs"/>
              </a:rPr>
              <a:t> coronavirus in 2012, </a:t>
            </a:r>
            <a:r>
              <a:rPr lang="it-IT" sz="1800" kern="1200" dirty="0" err="1">
                <a:solidFill>
                  <a:prstClr val="black"/>
                </a:solidFill>
                <a:latin typeface="+mn-lt"/>
                <a:ea typeface="+mn-ea"/>
                <a:cs typeface="+mn-cs"/>
              </a:rPr>
              <a:t>as</a:t>
            </a:r>
            <a:r>
              <a:rPr lang="it-IT" sz="1800" kern="1200" dirty="0">
                <a:solidFill>
                  <a:prstClr val="black"/>
                </a:solidFill>
                <a:latin typeface="+mn-lt"/>
                <a:ea typeface="+mn-ea"/>
                <a:cs typeface="+mn-cs"/>
              </a:rPr>
              <a:t> just </a:t>
            </a:r>
            <a:r>
              <a:rPr lang="it-IT" sz="1800" kern="1200" dirty="0" err="1">
                <a:solidFill>
                  <a:prstClr val="black"/>
                </a:solidFill>
                <a:latin typeface="+mn-lt"/>
                <a:ea typeface="+mn-ea"/>
                <a:cs typeface="+mn-cs"/>
              </a:rPr>
              <a:t>two</a:t>
            </a:r>
            <a:r>
              <a:rPr lang="it-IT" sz="1800" kern="1200" dirty="0">
                <a:solidFill>
                  <a:prstClr val="black"/>
                </a:solidFill>
                <a:latin typeface="+mn-lt"/>
                <a:ea typeface="+mn-ea"/>
                <a:cs typeface="+mn-cs"/>
              </a:rPr>
              <a:t> </a:t>
            </a:r>
            <a:r>
              <a:rPr lang="it-IT" sz="1800" kern="1200" dirty="0" err="1">
                <a:solidFill>
                  <a:prstClr val="black"/>
                </a:solidFill>
                <a:latin typeface="+mn-lt"/>
                <a:ea typeface="+mn-ea"/>
                <a:cs typeface="+mn-cs"/>
              </a:rPr>
              <a:t>examples</a:t>
            </a:r>
            <a:r>
              <a:rPr lang="it-IT" sz="1800" kern="1200" dirty="0">
                <a:solidFill>
                  <a:prstClr val="black"/>
                </a:solidFill>
                <a:latin typeface="+mn-lt"/>
                <a:ea typeface="+mn-ea"/>
                <a:cs typeface="+mn-cs"/>
              </a:rPr>
              <a:t> of </a:t>
            </a:r>
            <a:r>
              <a:rPr lang="it-IT" sz="1800" kern="1200" dirty="0" err="1">
                <a:solidFill>
                  <a:prstClr val="black"/>
                </a:solidFill>
                <a:latin typeface="+mn-lt"/>
                <a:ea typeface="+mn-ea"/>
                <a:cs typeface="+mn-cs"/>
              </a:rPr>
              <a:t>its</a:t>
            </a:r>
            <a:r>
              <a:rPr lang="it-IT" sz="1800" kern="1200" dirty="0">
                <a:solidFill>
                  <a:prstClr val="black"/>
                </a:solidFill>
                <a:latin typeface="+mn-lt"/>
                <a:ea typeface="+mn-ea"/>
                <a:cs typeface="+mn-cs"/>
              </a:rPr>
              <a:t> successes» </a:t>
            </a:r>
          </a:p>
          <a:p>
            <a:pPr defTabSz="342900">
              <a:buClrTx/>
            </a:pPr>
            <a:r>
              <a:rPr lang="it-IT" sz="1800" b="1" kern="1200" dirty="0">
                <a:solidFill>
                  <a:srgbClr val="FF0000"/>
                </a:solidFill>
                <a:latin typeface="+mn-lt"/>
                <a:ea typeface="+mn-ea"/>
                <a:cs typeface="+mn-cs"/>
              </a:rPr>
              <a:t>BUT IT DID NOT WORK FOR COVID-19</a:t>
            </a:r>
          </a:p>
        </p:txBody>
      </p:sp>
    </p:spTree>
    <p:extLst>
      <p:ext uri="{BB962C8B-B14F-4D97-AF65-F5344CB8AC3E}">
        <p14:creationId xmlns:p14="http://schemas.microsoft.com/office/powerpoint/2010/main" val="3631142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6CC586BB-72A1-4191-BAC8-B839EE2D8796}"/>
              </a:ext>
            </a:extLst>
          </p:cNvPr>
          <p:cNvSpPr/>
          <p:nvPr/>
        </p:nvSpPr>
        <p:spPr>
          <a:xfrm>
            <a:off x="602673" y="1174523"/>
            <a:ext cx="7675418" cy="1615827"/>
          </a:xfrm>
          <a:prstGeom prst="rect">
            <a:avLst/>
          </a:prstGeom>
        </p:spPr>
        <p:txBody>
          <a:bodyPr wrap="square">
            <a:spAutoFit/>
          </a:bodyPr>
          <a:lstStyle/>
          <a:p>
            <a:pPr>
              <a:spcAft>
                <a:spcPts val="600"/>
              </a:spcAft>
            </a:pPr>
            <a:r>
              <a:rPr lang="en-US" sz="2400" b="1" dirty="0">
                <a:latin typeface="+mn-lt"/>
                <a:ea typeface="Segoe UI" panose="020B0502040204020203" pitchFamily="34" charset="0"/>
                <a:cs typeface="Calibri" panose="020F0502020204030204" pitchFamily="34" charset="0"/>
              </a:rPr>
              <a:t>Three phases of scaling AI in healthcare</a:t>
            </a:r>
            <a:endParaRPr lang="it-IT" sz="2400" b="1" dirty="0">
              <a:latin typeface="+mn-lt"/>
              <a:ea typeface="Segoe UI" panose="020B0502040204020203" pitchFamily="34" charset="0"/>
              <a:cs typeface="Calibri" panose="020F0502020204030204" pitchFamily="34" charset="0"/>
            </a:endParaRPr>
          </a:p>
          <a:p>
            <a:pPr marL="342900" indent="-342900">
              <a:spcAft>
                <a:spcPts val="600"/>
              </a:spcAft>
              <a:buFont typeface="Wingdings" panose="05000000000000000000" pitchFamily="2" charset="2"/>
              <a:buChar char="ü"/>
            </a:pPr>
            <a:r>
              <a:rPr lang="en-US" sz="2000" dirty="0">
                <a:latin typeface="+mn-lt"/>
                <a:ea typeface="Segoe UI" panose="020B0502040204020203" pitchFamily="34" charset="0"/>
                <a:cs typeface="Calibri" panose="020F0502020204030204" pitchFamily="34" charset="0"/>
              </a:rPr>
              <a:t>Automating routine, repetitive and largely administrative tasks</a:t>
            </a:r>
          </a:p>
          <a:p>
            <a:pPr marL="342900" indent="-342900">
              <a:spcAft>
                <a:spcPts val="600"/>
              </a:spcAft>
              <a:buFont typeface="Wingdings" panose="05000000000000000000" pitchFamily="2" charset="2"/>
              <a:buChar char="ü"/>
            </a:pPr>
            <a:r>
              <a:rPr lang="en-US" sz="2000" dirty="0">
                <a:latin typeface="+mn-lt"/>
                <a:ea typeface="Segoe UI" panose="020B0502040204020203" pitchFamily="34" charset="0"/>
                <a:cs typeface="Calibri" panose="020F0502020204030204" pitchFamily="34" charset="0"/>
              </a:rPr>
              <a:t>Support the shift from hospital-based to home-based care</a:t>
            </a:r>
          </a:p>
          <a:p>
            <a:pPr marL="342900" indent="-342900">
              <a:spcAft>
                <a:spcPts val="600"/>
              </a:spcAft>
              <a:buFont typeface="Wingdings" panose="05000000000000000000" pitchFamily="2" charset="2"/>
              <a:buChar char="ü"/>
            </a:pPr>
            <a:r>
              <a:rPr lang="en-US" sz="2000" dirty="0">
                <a:latin typeface="+mn-lt"/>
                <a:ea typeface="Segoe UI" panose="020B0502040204020203" pitchFamily="34" charset="0"/>
                <a:cs typeface="Calibri" panose="020F0502020204030204" pitchFamily="34" charset="0"/>
              </a:rPr>
              <a:t>AI solutions in clinical practice - based on evidence from clinical trials</a:t>
            </a:r>
            <a:endParaRPr lang="it-IT" sz="2000" dirty="0">
              <a:latin typeface="+mn-lt"/>
              <a:ea typeface="Segoe UI" panose="020B0502040204020203" pitchFamily="34" charset="0"/>
              <a:cs typeface="Calibri" panose="020F0502020204030204" pitchFamily="34" charset="0"/>
            </a:endParaRPr>
          </a:p>
        </p:txBody>
      </p:sp>
      <p:sp>
        <p:nvSpPr>
          <p:cNvPr id="6" name="Rettangolo 5">
            <a:extLst>
              <a:ext uri="{FF2B5EF4-FFF2-40B4-BE49-F238E27FC236}">
                <a16:creationId xmlns:a16="http://schemas.microsoft.com/office/drawing/2014/main" id="{3818C9B6-3DC2-44FA-9F7E-1F8253C12E13}"/>
              </a:ext>
            </a:extLst>
          </p:cNvPr>
          <p:cNvSpPr/>
          <p:nvPr/>
        </p:nvSpPr>
        <p:spPr>
          <a:xfrm>
            <a:off x="602673" y="4646743"/>
            <a:ext cx="7474528" cy="246221"/>
          </a:xfrm>
          <a:prstGeom prst="rect">
            <a:avLst/>
          </a:prstGeom>
        </p:spPr>
        <p:txBody>
          <a:bodyPr wrap="square">
            <a:spAutoFit/>
          </a:bodyPr>
          <a:lstStyle/>
          <a:p>
            <a:r>
              <a:rPr lang="it-IT" sz="1000" i="1" dirty="0" err="1">
                <a:latin typeface="+mn-lt"/>
              </a:rPr>
              <a:t>Adapted</a:t>
            </a:r>
            <a:r>
              <a:rPr lang="it-IT" sz="1000" i="1" dirty="0">
                <a:latin typeface="+mn-lt"/>
              </a:rPr>
              <a:t>, from: EIT Health, McKinsey &amp;Co: </a:t>
            </a:r>
            <a:r>
              <a:rPr lang="it-IT" sz="1000" i="1" dirty="0" err="1">
                <a:latin typeface="+mn-lt"/>
              </a:rPr>
              <a:t>Transforming</a:t>
            </a:r>
            <a:r>
              <a:rPr lang="it-IT" sz="1000" i="1" dirty="0">
                <a:latin typeface="+mn-lt"/>
              </a:rPr>
              <a:t> healthcare with AI - The impact on the </a:t>
            </a:r>
            <a:r>
              <a:rPr lang="it-IT" sz="1000" i="1" dirty="0" err="1">
                <a:latin typeface="+mn-lt"/>
              </a:rPr>
              <a:t>workforce</a:t>
            </a:r>
            <a:r>
              <a:rPr lang="it-IT" sz="1000" i="1" dirty="0">
                <a:latin typeface="+mn-lt"/>
              </a:rPr>
              <a:t> and </a:t>
            </a:r>
            <a:r>
              <a:rPr lang="it-IT" sz="1000" i="1" dirty="0" err="1">
                <a:latin typeface="+mn-lt"/>
              </a:rPr>
              <a:t>organisations</a:t>
            </a:r>
            <a:r>
              <a:rPr lang="it-IT" sz="1000" i="1" dirty="0">
                <a:latin typeface="+mn-lt"/>
              </a:rPr>
              <a:t>. March 2020</a:t>
            </a:r>
          </a:p>
        </p:txBody>
      </p:sp>
    </p:spTree>
    <p:extLst>
      <p:ext uri="{BB962C8B-B14F-4D97-AF65-F5344CB8AC3E}">
        <p14:creationId xmlns:p14="http://schemas.microsoft.com/office/powerpoint/2010/main" val="1441790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Immagine 135">
            <a:extLst>
              <a:ext uri="{FF2B5EF4-FFF2-40B4-BE49-F238E27FC236}">
                <a16:creationId xmlns:a16="http://schemas.microsoft.com/office/drawing/2014/main" id="{2D41851F-22A4-F69E-611C-BD46A25CB1EF}"/>
              </a:ext>
            </a:extLst>
          </p:cNvPr>
          <p:cNvPicPr>
            <a:picLocks noChangeAspect="1"/>
          </p:cNvPicPr>
          <p:nvPr/>
        </p:nvPicPr>
        <p:blipFill>
          <a:blip r:embed="rId2"/>
          <a:stretch>
            <a:fillRect/>
          </a:stretch>
        </p:blipFill>
        <p:spPr>
          <a:xfrm>
            <a:off x="0" y="19840"/>
            <a:ext cx="9144000" cy="5103820"/>
          </a:xfrm>
          <a:prstGeom prst="rect">
            <a:avLst/>
          </a:prstGeom>
        </p:spPr>
      </p:pic>
    </p:spTree>
    <p:extLst>
      <p:ext uri="{BB962C8B-B14F-4D97-AF65-F5344CB8AC3E}">
        <p14:creationId xmlns:p14="http://schemas.microsoft.com/office/powerpoint/2010/main" val="13095532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A9004310-D605-7688-C88D-D500827154C1}"/>
              </a:ext>
            </a:extLst>
          </p:cNvPr>
          <p:cNvPicPr>
            <a:picLocks noChangeAspect="1"/>
          </p:cNvPicPr>
          <p:nvPr/>
        </p:nvPicPr>
        <p:blipFill>
          <a:blip r:embed="rId2"/>
          <a:stretch>
            <a:fillRect/>
          </a:stretch>
        </p:blipFill>
        <p:spPr>
          <a:xfrm>
            <a:off x="0" y="37046"/>
            <a:ext cx="9144000" cy="5069407"/>
          </a:xfrm>
          <a:prstGeom prst="rect">
            <a:avLst/>
          </a:prstGeom>
        </p:spPr>
      </p:pic>
    </p:spTree>
    <p:extLst>
      <p:ext uri="{BB962C8B-B14F-4D97-AF65-F5344CB8AC3E}">
        <p14:creationId xmlns:p14="http://schemas.microsoft.com/office/powerpoint/2010/main" val="27559551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a:extLst>
              <a:ext uri="{FF2B5EF4-FFF2-40B4-BE49-F238E27FC236}">
                <a16:creationId xmlns:a16="http://schemas.microsoft.com/office/drawing/2014/main" id="{42207BB8-3CC6-99AE-3219-915D9722B16E}"/>
              </a:ext>
            </a:extLst>
          </p:cNvPr>
          <p:cNvSpPr/>
          <p:nvPr/>
        </p:nvSpPr>
        <p:spPr>
          <a:xfrm>
            <a:off x="3175776" y="2063184"/>
            <a:ext cx="803924" cy="646331"/>
          </a:xfrm>
          <a:prstGeom prst="rect">
            <a:avLst/>
          </a:prstGeom>
          <a:solidFill>
            <a:srgbClr val="ED7D31">
              <a:lumMod val="60000"/>
              <a:lumOff val="40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mj-lt"/>
                <a:ea typeface="+mn-ea"/>
                <a:cs typeface="+mn-cs"/>
              </a:rPr>
              <a:t>Trust issues</a:t>
            </a:r>
          </a:p>
        </p:txBody>
      </p:sp>
      <p:sp>
        <p:nvSpPr>
          <p:cNvPr id="16" name="Rettangolo 15">
            <a:extLst>
              <a:ext uri="{FF2B5EF4-FFF2-40B4-BE49-F238E27FC236}">
                <a16:creationId xmlns:a16="http://schemas.microsoft.com/office/drawing/2014/main" id="{90AA6EC4-4422-C5BA-DED0-BACA523C3F3C}"/>
              </a:ext>
            </a:extLst>
          </p:cNvPr>
          <p:cNvSpPr/>
          <p:nvPr/>
        </p:nvSpPr>
        <p:spPr>
          <a:xfrm>
            <a:off x="4513342" y="2168123"/>
            <a:ext cx="1325061" cy="369332"/>
          </a:xfrm>
          <a:prstGeom prst="rect">
            <a:avLst/>
          </a:prstGeom>
          <a:solidFill>
            <a:srgbClr val="5B9BD5">
              <a:lumMod val="20000"/>
              <a:lumOff val="80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Outcomes</a:t>
            </a:r>
            <a:endParaRPr kumimoji="0" lang="it-IT" sz="1800" b="0" i="0" u="none" strike="noStrike" kern="1200" cap="none" spc="0" normalizeH="0" baseline="0" noProof="0" dirty="0">
              <a:ln>
                <a:noFill/>
              </a:ln>
              <a:solidFill>
                <a:prstClr val="black"/>
              </a:solidFill>
              <a:effectLst/>
              <a:uLnTx/>
              <a:uFillTx/>
              <a:latin typeface="+mn-lt"/>
              <a:ea typeface="+mn-ea"/>
              <a:cs typeface="+mn-cs"/>
            </a:endParaRPr>
          </a:p>
        </p:txBody>
      </p:sp>
      <p:sp>
        <p:nvSpPr>
          <p:cNvPr id="17" name="Rettangolo 16">
            <a:extLst>
              <a:ext uri="{FF2B5EF4-FFF2-40B4-BE49-F238E27FC236}">
                <a16:creationId xmlns:a16="http://schemas.microsoft.com/office/drawing/2014/main" id="{E7F910E2-4DF2-C9FD-C6A9-B35118D116F4}"/>
              </a:ext>
            </a:extLst>
          </p:cNvPr>
          <p:cNvSpPr/>
          <p:nvPr/>
        </p:nvSpPr>
        <p:spPr>
          <a:xfrm>
            <a:off x="6113703" y="2778467"/>
            <a:ext cx="1749198" cy="369332"/>
          </a:xfrm>
          <a:prstGeom prst="rect">
            <a:avLst/>
          </a:prstGeom>
          <a:solidFill>
            <a:srgbClr val="5B9BD5">
              <a:lumMod val="20000"/>
              <a:lumOff val="80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Clinical validity</a:t>
            </a:r>
          </a:p>
        </p:txBody>
      </p:sp>
      <p:sp>
        <p:nvSpPr>
          <p:cNvPr id="18" name="Rettangolo 17">
            <a:extLst>
              <a:ext uri="{FF2B5EF4-FFF2-40B4-BE49-F238E27FC236}">
                <a16:creationId xmlns:a16="http://schemas.microsoft.com/office/drawing/2014/main" id="{E67DF5FD-A177-C206-A7AC-7D9B2283A3AD}"/>
              </a:ext>
            </a:extLst>
          </p:cNvPr>
          <p:cNvSpPr/>
          <p:nvPr/>
        </p:nvSpPr>
        <p:spPr>
          <a:xfrm>
            <a:off x="6113702" y="3211656"/>
            <a:ext cx="1607107" cy="369332"/>
          </a:xfrm>
          <a:prstGeom prst="rect">
            <a:avLst/>
          </a:prstGeom>
          <a:solidFill>
            <a:srgbClr val="5B9BD5">
              <a:lumMod val="20000"/>
              <a:lumOff val="80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Clinical utility</a:t>
            </a:r>
          </a:p>
        </p:txBody>
      </p:sp>
      <p:cxnSp>
        <p:nvCxnSpPr>
          <p:cNvPr id="19" name="Connettore curvo 18">
            <a:extLst>
              <a:ext uri="{FF2B5EF4-FFF2-40B4-BE49-F238E27FC236}">
                <a16:creationId xmlns:a16="http://schemas.microsoft.com/office/drawing/2014/main" id="{5370AF9D-4EA8-73B0-2A70-702B509CA4EE}"/>
              </a:ext>
            </a:extLst>
          </p:cNvPr>
          <p:cNvCxnSpPr>
            <a:cxnSpLocks/>
            <a:stCxn id="16" idx="2"/>
            <a:endCxn id="17" idx="1"/>
          </p:cNvCxnSpPr>
          <p:nvPr/>
        </p:nvCxnSpPr>
        <p:spPr>
          <a:xfrm rot="16200000" flipH="1">
            <a:off x="5431949" y="2281379"/>
            <a:ext cx="425678" cy="937830"/>
          </a:xfrm>
          <a:prstGeom prst="curvedConnector2">
            <a:avLst/>
          </a:prstGeom>
          <a:noFill/>
          <a:ln w="6350" cap="flat" cmpd="sng" algn="ctr">
            <a:solidFill>
              <a:srgbClr val="4472C4"/>
            </a:solidFill>
            <a:prstDash val="solid"/>
            <a:miter lim="800000"/>
            <a:tailEnd type="triangle"/>
          </a:ln>
          <a:effectLst/>
        </p:spPr>
      </p:cxnSp>
      <p:cxnSp>
        <p:nvCxnSpPr>
          <p:cNvPr id="20" name="Connettore curvo 19">
            <a:extLst>
              <a:ext uri="{FF2B5EF4-FFF2-40B4-BE49-F238E27FC236}">
                <a16:creationId xmlns:a16="http://schemas.microsoft.com/office/drawing/2014/main" id="{C45D26F7-FE8A-60CE-9690-E6177904E56D}"/>
              </a:ext>
            </a:extLst>
          </p:cNvPr>
          <p:cNvCxnSpPr>
            <a:cxnSpLocks/>
            <a:stCxn id="16" idx="2"/>
            <a:endCxn id="18" idx="1"/>
          </p:cNvCxnSpPr>
          <p:nvPr/>
        </p:nvCxnSpPr>
        <p:spPr>
          <a:xfrm rot="16200000" flipH="1">
            <a:off x="5215354" y="2497973"/>
            <a:ext cx="858867" cy="937829"/>
          </a:xfrm>
          <a:prstGeom prst="curvedConnector2">
            <a:avLst/>
          </a:prstGeom>
          <a:noFill/>
          <a:ln w="6350" cap="flat" cmpd="sng" algn="ctr">
            <a:solidFill>
              <a:srgbClr val="4472C4"/>
            </a:solidFill>
            <a:prstDash val="solid"/>
            <a:miter lim="800000"/>
            <a:tailEnd type="triangle"/>
          </a:ln>
          <a:effectLst/>
        </p:spPr>
      </p:cxnSp>
      <p:cxnSp>
        <p:nvCxnSpPr>
          <p:cNvPr id="21" name="Connettore curvo 20">
            <a:extLst>
              <a:ext uri="{FF2B5EF4-FFF2-40B4-BE49-F238E27FC236}">
                <a16:creationId xmlns:a16="http://schemas.microsoft.com/office/drawing/2014/main" id="{67C41D81-DB46-AE44-F0CF-7D4CDC0A3E88}"/>
              </a:ext>
            </a:extLst>
          </p:cNvPr>
          <p:cNvCxnSpPr>
            <a:cxnSpLocks/>
            <a:stCxn id="15" idx="3"/>
            <a:endCxn id="16" idx="1"/>
          </p:cNvCxnSpPr>
          <p:nvPr/>
        </p:nvCxnSpPr>
        <p:spPr>
          <a:xfrm flipV="1">
            <a:off x="3979700" y="2352789"/>
            <a:ext cx="533642" cy="33561"/>
          </a:xfrm>
          <a:prstGeom prst="curvedConnector3">
            <a:avLst>
              <a:gd name="adj1" fmla="val 50000"/>
            </a:avLst>
          </a:prstGeom>
          <a:noFill/>
          <a:ln w="6350" cap="flat" cmpd="sng" algn="ctr">
            <a:solidFill>
              <a:srgbClr val="4472C4"/>
            </a:solidFill>
            <a:prstDash val="solid"/>
            <a:miter lim="800000"/>
            <a:tailEnd type="triangle"/>
          </a:ln>
          <a:effectLst/>
        </p:spPr>
      </p:cxnSp>
      <p:sp>
        <p:nvSpPr>
          <p:cNvPr id="22" name="Rettangolo 21">
            <a:extLst>
              <a:ext uri="{FF2B5EF4-FFF2-40B4-BE49-F238E27FC236}">
                <a16:creationId xmlns:a16="http://schemas.microsoft.com/office/drawing/2014/main" id="{7ADE8284-2E4C-38AE-AF62-440669C56DA1}"/>
              </a:ext>
            </a:extLst>
          </p:cNvPr>
          <p:cNvSpPr/>
          <p:nvPr/>
        </p:nvSpPr>
        <p:spPr>
          <a:xfrm>
            <a:off x="495367" y="1168148"/>
            <a:ext cx="1491316" cy="707886"/>
          </a:xfrm>
          <a:prstGeom prst="rect">
            <a:avLst/>
          </a:prstGeom>
          <a:solidFill>
            <a:srgbClr val="FFC000">
              <a:lumMod val="60000"/>
              <a:lumOff val="4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mj-lt"/>
                <a:ea typeface="+mn-ea"/>
                <a:cs typeface="+mn-cs"/>
              </a:rPr>
              <a:t>AI in Healthcare</a:t>
            </a:r>
          </a:p>
        </p:txBody>
      </p:sp>
      <p:cxnSp>
        <p:nvCxnSpPr>
          <p:cNvPr id="23" name="Connettore curvo 22">
            <a:extLst>
              <a:ext uri="{FF2B5EF4-FFF2-40B4-BE49-F238E27FC236}">
                <a16:creationId xmlns:a16="http://schemas.microsoft.com/office/drawing/2014/main" id="{6EA879B9-47E7-F3D5-7224-C2AE655DAAAC}"/>
              </a:ext>
            </a:extLst>
          </p:cNvPr>
          <p:cNvCxnSpPr>
            <a:cxnSpLocks/>
            <a:stCxn id="22" idx="3"/>
            <a:endCxn id="15" idx="1"/>
          </p:cNvCxnSpPr>
          <p:nvPr/>
        </p:nvCxnSpPr>
        <p:spPr>
          <a:xfrm>
            <a:off x="1986683" y="1522091"/>
            <a:ext cx="1189093" cy="864259"/>
          </a:xfrm>
          <a:prstGeom prst="curvedConnector3">
            <a:avLst>
              <a:gd name="adj1" fmla="val 50000"/>
            </a:avLst>
          </a:prstGeom>
          <a:noFill/>
          <a:ln w="34925" cap="flat" cmpd="sng" algn="ctr">
            <a:solidFill>
              <a:srgbClr val="4472C4"/>
            </a:solidFill>
            <a:prstDash val="solid"/>
            <a:miter lim="800000"/>
            <a:tailEnd type="triangle" w="lg" len="lg"/>
          </a:ln>
          <a:effectLst/>
        </p:spPr>
      </p:cxnSp>
      <p:sp>
        <p:nvSpPr>
          <p:cNvPr id="24" name="Ritardo 23">
            <a:extLst>
              <a:ext uri="{FF2B5EF4-FFF2-40B4-BE49-F238E27FC236}">
                <a16:creationId xmlns:a16="http://schemas.microsoft.com/office/drawing/2014/main" id="{16BB4E0A-2941-BBA1-66B1-60B982E27113}"/>
              </a:ext>
            </a:extLst>
          </p:cNvPr>
          <p:cNvSpPr/>
          <p:nvPr/>
        </p:nvSpPr>
        <p:spPr>
          <a:xfrm rot="10800000">
            <a:off x="2674084" y="930583"/>
            <a:ext cx="5974549" cy="3340861"/>
          </a:xfrm>
          <a:prstGeom prst="flowChartDelay">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ttangolo 24">
            <a:extLst>
              <a:ext uri="{FF2B5EF4-FFF2-40B4-BE49-F238E27FC236}">
                <a16:creationId xmlns:a16="http://schemas.microsoft.com/office/drawing/2014/main" id="{AC060CD9-F5BC-AA31-9BA5-0C54C57A8E15}"/>
              </a:ext>
            </a:extLst>
          </p:cNvPr>
          <p:cNvSpPr/>
          <p:nvPr/>
        </p:nvSpPr>
        <p:spPr>
          <a:xfrm>
            <a:off x="6113702" y="3652724"/>
            <a:ext cx="2249417" cy="369332"/>
          </a:xfrm>
          <a:prstGeom prst="rect">
            <a:avLst/>
          </a:prstGeom>
          <a:solidFill>
            <a:srgbClr val="5B9BD5">
              <a:lumMod val="20000"/>
              <a:lumOff val="80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Clinical actionability</a:t>
            </a:r>
          </a:p>
        </p:txBody>
      </p:sp>
      <p:cxnSp>
        <p:nvCxnSpPr>
          <p:cNvPr id="26" name="Connettore curvo 25">
            <a:extLst>
              <a:ext uri="{FF2B5EF4-FFF2-40B4-BE49-F238E27FC236}">
                <a16:creationId xmlns:a16="http://schemas.microsoft.com/office/drawing/2014/main" id="{469D2E8B-03D2-9F54-7186-54AFC9288C5C}"/>
              </a:ext>
            </a:extLst>
          </p:cNvPr>
          <p:cNvCxnSpPr>
            <a:cxnSpLocks/>
            <a:stCxn id="16" idx="2"/>
            <a:endCxn id="25" idx="1"/>
          </p:cNvCxnSpPr>
          <p:nvPr/>
        </p:nvCxnSpPr>
        <p:spPr>
          <a:xfrm rot="16200000" flipH="1">
            <a:off x="4994820" y="2718507"/>
            <a:ext cx="1299935" cy="937829"/>
          </a:xfrm>
          <a:prstGeom prst="curvedConnector2">
            <a:avLst/>
          </a:prstGeom>
          <a:noFill/>
          <a:ln w="6350" cap="flat" cmpd="sng" algn="ctr">
            <a:solidFill>
              <a:srgbClr val="4472C4"/>
            </a:solidFill>
            <a:prstDash val="solid"/>
            <a:miter lim="800000"/>
            <a:tailEnd type="triangle"/>
          </a:ln>
          <a:effectLst/>
        </p:spPr>
      </p:cxnSp>
    </p:spTree>
    <p:extLst>
      <p:ext uri="{BB962C8B-B14F-4D97-AF65-F5344CB8AC3E}">
        <p14:creationId xmlns:p14="http://schemas.microsoft.com/office/powerpoint/2010/main" val="6053526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33A647F6-27A5-405F-930A-DC4D648AB8AF}"/>
              </a:ext>
            </a:extLst>
          </p:cNvPr>
          <p:cNvSpPr>
            <a:spLocks noChangeArrowheads="1"/>
          </p:cNvSpPr>
          <p:nvPr/>
        </p:nvSpPr>
        <p:spPr bwMode="auto">
          <a:xfrm>
            <a:off x="1633895" y="964119"/>
            <a:ext cx="5876209" cy="1054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tabLst>
                <a:tab pos="269875" algn="l"/>
              </a:tabLst>
              <a:defRPr>
                <a:solidFill>
                  <a:schemeClr val="tx1"/>
                </a:solidFill>
                <a:latin typeface="Arial" panose="020B0604020202020204" pitchFamily="34" charset="0"/>
              </a:defRPr>
            </a:lvl1pPr>
            <a:lvl2pPr eaLnBrk="0" fontAlgn="base" hangingPunct="0">
              <a:spcBef>
                <a:spcPct val="0"/>
              </a:spcBef>
              <a:spcAft>
                <a:spcPct val="0"/>
              </a:spcAft>
              <a:tabLst>
                <a:tab pos="269875" algn="l"/>
              </a:tabLst>
              <a:defRPr>
                <a:solidFill>
                  <a:schemeClr val="tx1"/>
                </a:solidFill>
                <a:latin typeface="Arial" panose="020B0604020202020204" pitchFamily="34" charset="0"/>
              </a:defRPr>
            </a:lvl2pPr>
            <a:lvl3pPr eaLnBrk="0" fontAlgn="base" hangingPunct="0">
              <a:spcBef>
                <a:spcPct val="0"/>
              </a:spcBef>
              <a:spcAft>
                <a:spcPct val="0"/>
              </a:spcAft>
              <a:tabLst>
                <a:tab pos="269875" algn="l"/>
              </a:tabLst>
              <a:defRPr>
                <a:solidFill>
                  <a:schemeClr val="tx1"/>
                </a:solidFill>
                <a:latin typeface="Arial" panose="020B0604020202020204" pitchFamily="34" charset="0"/>
              </a:defRPr>
            </a:lvl3pPr>
            <a:lvl4pPr eaLnBrk="0" fontAlgn="base" hangingPunct="0">
              <a:spcBef>
                <a:spcPct val="0"/>
              </a:spcBef>
              <a:spcAft>
                <a:spcPct val="0"/>
              </a:spcAft>
              <a:tabLst>
                <a:tab pos="269875" algn="l"/>
              </a:tabLst>
              <a:defRPr>
                <a:solidFill>
                  <a:schemeClr val="tx1"/>
                </a:solidFill>
                <a:latin typeface="Arial" panose="020B0604020202020204" pitchFamily="34" charset="0"/>
              </a:defRPr>
            </a:lvl4pPr>
            <a:lvl5pPr eaLnBrk="0" fontAlgn="base" hangingPunct="0">
              <a:spcBef>
                <a:spcPct val="0"/>
              </a:spcBef>
              <a:spcAft>
                <a:spcPct val="0"/>
              </a:spcAft>
              <a:tabLst>
                <a:tab pos="269875" algn="l"/>
              </a:tabLst>
              <a:defRPr>
                <a:solidFill>
                  <a:schemeClr val="tx1"/>
                </a:solidFill>
                <a:latin typeface="Arial" panose="020B0604020202020204" pitchFamily="34" charset="0"/>
              </a:defRPr>
            </a:lvl5pPr>
            <a:lvl6pPr eaLnBrk="0" fontAlgn="base" hangingPunct="0">
              <a:spcBef>
                <a:spcPct val="0"/>
              </a:spcBef>
              <a:spcAft>
                <a:spcPct val="0"/>
              </a:spcAft>
              <a:tabLst>
                <a:tab pos="269875" algn="l"/>
              </a:tabLst>
              <a:defRPr>
                <a:solidFill>
                  <a:schemeClr val="tx1"/>
                </a:solidFill>
                <a:latin typeface="Arial" panose="020B0604020202020204" pitchFamily="34" charset="0"/>
              </a:defRPr>
            </a:lvl6pPr>
            <a:lvl7pPr eaLnBrk="0" fontAlgn="base" hangingPunct="0">
              <a:spcBef>
                <a:spcPct val="0"/>
              </a:spcBef>
              <a:spcAft>
                <a:spcPct val="0"/>
              </a:spcAft>
              <a:tabLst>
                <a:tab pos="269875" algn="l"/>
              </a:tabLst>
              <a:defRPr>
                <a:solidFill>
                  <a:schemeClr val="tx1"/>
                </a:solidFill>
                <a:latin typeface="Arial" panose="020B0604020202020204" pitchFamily="34" charset="0"/>
              </a:defRPr>
            </a:lvl7pPr>
            <a:lvl8pPr eaLnBrk="0" fontAlgn="base" hangingPunct="0">
              <a:spcBef>
                <a:spcPct val="0"/>
              </a:spcBef>
              <a:spcAft>
                <a:spcPct val="0"/>
              </a:spcAft>
              <a:tabLst>
                <a:tab pos="269875" algn="l"/>
              </a:tabLst>
              <a:defRPr>
                <a:solidFill>
                  <a:schemeClr val="tx1"/>
                </a:solidFill>
                <a:latin typeface="Arial" panose="020B0604020202020204" pitchFamily="34" charset="0"/>
              </a:defRPr>
            </a:lvl8pPr>
            <a:lvl9pPr eaLnBrk="0" fontAlgn="base" hangingPunct="0">
              <a:spcBef>
                <a:spcPct val="0"/>
              </a:spcBef>
              <a:spcAft>
                <a:spcPct val="0"/>
              </a:spcAft>
              <a:tabLst>
                <a:tab pos="269875" algn="l"/>
              </a:tabLs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mj-lt"/>
                <a:ea typeface="+mn-ea"/>
                <a:cs typeface="+mn-cs"/>
              </a:rPr>
              <a:t>AI in a Healthcare Application (product, service, system)</a:t>
            </a:r>
          </a:p>
        </p:txBody>
      </p:sp>
      <p:sp>
        <p:nvSpPr>
          <p:cNvPr id="4" name="CasellaDiTesto 3">
            <a:extLst>
              <a:ext uri="{FF2B5EF4-FFF2-40B4-BE49-F238E27FC236}">
                <a16:creationId xmlns:a16="http://schemas.microsoft.com/office/drawing/2014/main" id="{65759A20-DF70-4EC5-BBE4-74F38362FB86}"/>
              </a:ext>
            </a:extLst>
          </p:cNvPr>
          <p:cNvSpPr txBox="1"/>
          <p:nvPr/>
        </p:nvSpPr>
        <p:spPr>
          <a:xfrm>
            <a:off x="1530426" y="2439623"/>
            <a:ext cx="5999086" cy="2262158"/>
          </a:xfrm>
          <a:prstGeom prst="rect">
            <a:avLst/>
          </a:prstGeom>
          <a:noFill/>
        </p:spPr>
        <p:txBody>
          <a:bodyPr wrap="square">
            <a:spAutoFit/>
          </a:bodyPr>
          <a:lstStyle/>
          <a:p>
            <a:pPr algn="ctr"/>
            <a:r>
              <a:rPr lang="it-IT" sz="2700" b="1" dirty="0" err="1">
                <a:solidFill>
                  <a:srgbClr val="3333FF"/>
                </a:solidFill>
                <a:latin typeface="+mj-lt"/>
              </a:rPr>
              <a:t>Analytic</a:t>
            </a:r>
            <a:r>
              <a:rPr lang="it-IT" sz="2700" b="1" dirty="0">
                <a:solidFill>
                  <a:srgbClr val="3333FF"/>
                </a:solidFill>
                <a:latin typeface="+mj-lt"/>
              </a:rPr>
              <a:t> Validity </a:t>
            </a:r>
            <a:r>
              <a:rPr lang="it-IT" sz="2700" b="1" dirty="0">
                <a:solidFill>
                  <a:srgbClr val="3333FF"/>
                </a:solidFill>
                <a:latin typeface="+mj-lt"/>
                <a:sym typeface="Wingdings 2" panose="05020102010507070707" pitchFamily="18" charset="2"/>
              </a:rPr>
              <a:t></a:t>
            </a:r>
            <a:endParaRPr lang="it-IT" sz="2700" b="1" dirty="0">
              <a:solidFill>
                <a:srgbClr val="3333FF"/>
              </a:solidFill>
              <a:latin typeface="+mj-lt"/>
            </a:endParaRPr>
          </a:p>
          <a:p>
            <a:pPr algn="ctr"/>
            <a:r>
              <a:rPr lang="it-IT" sz="2700" b="1" dirty="0">
                <a:solidFill>
                  <a:srgbClr val="6699FF"/>
                </a:solidFill>
                <a:latin typeface="+mj-lt"/>
              </a:rPr>
              <a:t>Clinical Validity </a:t>
            </a:r>
            <a:r>
              <a:rPr lang="it-IT" sz="2700" b="1" dirty="0">
                <a:solidFill>
                  <a:srgbClr val="3333FF"/>
                </a:solidFill>
                <a:latin typeface="+mj-lt"/>
                <a:sym typeface="Wingdings 2" panose="05020102010507070707" pitchFamily="18" charset="2"/>
              </a:rPr>
              <a:t></a:t>
            </a:r>
            <a:endParaRPr lang="it-IT" sz="2700" b="1" dirty="0">
              <a:solidFill>
                <a:srgbClr val="6699FF"/>
              </a:solidFill>
              <a:latin typeface="+mj-lt"/>
            </a:endParaRPr>
          </a:p>
          <a:p>
            <a:pPr algn="ctr"/>
            <a:r>
              <a:rPr lang="it-IT" sz="2700" b="1" dirty="0">
                <a:solidFill>
                  <a:srgbClr val="CC99FF"/>
                </a:solidFill>
                <a:latin typeface="+mj-lt"/>
              </a:rPr>
              <a:t>Clinical Utility </a:t>
            </a:r>
            <a:r>
              <a:rPr lang="it-IT" sz="2700" b="1" dirty="0">
                <a:solidFill>
                  <a:srgbClr val="3333FF"/>
                </a:solidFill>
                <a:latin typeface="+mj-lt"/>
                <a:sym typeface="Wingdings 2" panose="05020102010507070707" pitchFamily="18" charset="2"/>
              </a:rPr>
              <a:t></a:t>
            </a:r>
            <a:endParaRPr lang="it-IT" sz="2700" b="1" dirty="0">
              <a:solidFill>
                <a:srgbClr val="CC99FF"/>
              </a:solidFill>
              <a:latin typeface="+mj-lt"/>
            </a:endParaRPr>
          </a:p>
          <a:p>
            <a:pPr algn="ctr"/>
            <a:endParaRPr lang="it-IT" sz="2700" b="1" dirty="0">
              <a:solidFill>
                <a:srgbClr val="CC99FF"/>
              </a:solidFill>
              <a:latin typeface="+mj-lt"/>
            </a:endParaRPr>
          </a:p>
          <a:p>
            <a:pPr algn="ctr"/>
            <a:r>
              <a:rPr lang="it-IT" sz="3300" b="1" dirty="0">
                <a:solidFill>
                  <a:srgbClr val="3333FF"/>
                </a:solidFill>
                <a:latin typeface="+mj-lt"/>
              </a:rPr>
              <a:t>Clinical Actionability</a:t>
            </a:r>
            <a:endParaRPr lang="it-IT" sz="1500" b="1" dirty="0">
              <a:solidFill>
                <a:srgbClr val="3333FF"/>
              </a:solidFill>
              <a:latin typeface="+mj-lt"/>
            </a:endParaRPr>
          </a:p>
        </p:txBody>
      </p:sp>
      <p:sp>
        <p:nvSpPr>
          <p:cNvPr id="6" name="Freccia in giù 5">
            <a:extLst>
              <a:ext uri="{FF2B5EF4-FFF2-40B4-BE49-F238E27FC236}">
                <a16:creationId xmlns:a16="http://schemas.microsoft.com/office/drawing/2014/main" id="{8874BAD3-A31A-4F2A-8A0D-3BE3A93FE79A}"/>
              </a:ext>
            </a:extLst>
          </p:cNvPr>
          <p:cNvSpPr/>
          <p:nvPr/>
        </p:nvSpPr>
        <p:spPr>
          <a:xfrm>
            <a:off x="4397842" y="3724712"/>
            <a:ext cx="264254" cy="358629"/>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sz="1050"/>
          </a:p>
        </p:txBody>
      </p:sp>
    </p:spTree>
    <p:extLst>
      <p:ext uri="{BB962C8B-B14F-4D97-AF65-F5344CB8AC3E}">
        <p14:creationId xmlns:p14="http://schemas.microsoft.com/office/powerpoint/2010/main" val="39054483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33A647F6-27A5-405F-930A-DC4D648AB8AF}"/>
              </a:ext>
            </a:extLst>
          </p:cNvPr>
          <p:cNvSpPr>
            <a:spLocks noChangeArrowheads="1"/>
          </p:cNvSpPr>
          <p:nvPr/>
        </p:nvSpPr>
        <p:spPr bwMode="auto">
          <a:xfrm>
            <a:off x="1064930" y="795255"/>
            <a:ext cx="6822098" cy="53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tabLst>
                <a:tab pos="269875" algn="l"/>
              </a:tabLst>
              <a:defRPr>
                <a:solidFill>
                  <a:schemeClr val="tx1"/>
                </a:solidFill>
                <a:latin typeface="Arial" panose="020B0604020202020204" pitchFamily="34" charset="0"/>
              </a:defRPr>
            </a:lvl1pPr>
            <a:lvl2pPr eaLnBrk="0" fontAlgn="base" hangingPunct="0">
              <a:spcBef>
                <a:spcPct val="0"/>
              </a:spcBef>
              <a:spcAft>
                <a:spcPct val="0"/>
              </a:spcAft>
              <a:tabLst>
                <a:tab pos="269875" algn="l"/>
              </a:tabLst>
              <a:defRPr>
                <a:solidFill>
                  <a:schemeClr val="tx1"/>
                </a:solidFill>
                <a:latin typeface="Arial" panose="020B0604020202020204" pitchFamily="34" charset="0"/>
              </a:defRPr>
            </a:lvl2pPr>
            <a:lvl3pPr eaLnBrk="0" fontAlgn="base" hangingPunct="0">
              <a:spcBef>
                <a:spcPct val="0"/>
              </a:spcBef>
              <a:spcAft>
                <a:spcPct val="0"/>
              </a:spcAft>
              <a:tabLst>
                <a:tab pos="269875" algn="l"/>
              </a:tabLst>
              <a:defRPr>
                <a:solidFill>
                  <a:schemeClr val="tx1"/>
                </a:solidFill>
                <a:latin typeface="Arial" panose="020B0604020202020204" pitchFamily="34" charset="0"/>
              </a:defRPr>
            </a:lvl3pPr>
            <a:lvl4pPr eaLnBrk="0" fontAlgn="base" hangingPunct="0">
              <a:spcBef>
                <a:spcPct val="0"/>
              </a:spcBef>
              <a:spcAft>
                <a:spcPct val="0"/>
              </a:spcAft>
              <a:tabLst>
                <a:tab pos="269875" algn="l"/>
              </a:tabLst>
              <a:defRPr>
                <a:solidFill>
                  <a:schemeClr val="tx1"/>
                </a:solidFill>
                <a:latin typeface="Arial" panose="020B0604020202020204" pitchFamily="34" charset="0"/>
              </a:defRPr>
            </a:lvl4pPr>
            <a:lvl5pPr eaLnBrk="0" fontAlgn="base" hangingPunct="0">
              <a:spcBef>
                <a:spcPct val="0"/>
              </a:spcBef>
              <a:spcAft>
                <a:spcPct val="0"/>
              </a:spcAft>
              <a:tabLst>
                <a:tab pos="269875" algn="l"/>
              </a:tabLst>
              <a:defRPr>
                <a:solidFill>
                  <a:schemeClr val="tx1"/>
                </a:solidFill>
                <a:latin typeface="Arial" panose="020B0604020202020204" pitchFamily="34" charset="0"/>
              </a:defRPr>
            </a:lvl5pPr>
            <a:lvl6pPr eaLnBrk="0" fontAlgn="base" hangingPunct="0">
              <a:spcBef>
                <a:spcPct val="0"/>
              </a:spcBef>
              <a:spcAft>
                <a:spcPct val="0"/>
              </a:spcAft>
              <a:tabLst>
                <a:tab pos="269875" algn="l"/>
              </a:tabLst>
              <a:defRPr>
                <a:solidFill>
                  <a:schemeClr val="tx1"/>
                </a:solidFill>
                <a:latin typeface="Arial" panose="020B0604020202020204" pitchFamily="34" charset="0"/>
              </a:defRPr>
            </a:lvl6pPr>
            <a:lvl7pPr eaLnBrk="0" fontAlgn="base" hangingPunct="0">
              <a:spcBef>
                <a:spcPct val="0"/>
              </a:spcBef>
              <a:spcAft>
                <a:spcPct val="0"/>
              </a:spcAft>
              <a:tabLst>
                <a:tab pos="269875" algn="l"/>
              </a:tabLst>
              <a:defRPr>
                <a:solidFill>
                  <a:schemeClr val="tx1"/>
                </a:solidFill>
                <a:latin typeface="Arial" panose="020B0604020202020204" pitchFamily="34" charset="0"/>
              </a:defRPr>
            </a:lvl7pPr>
            <a:lvl8pPr eaLnBrk="0" fontAlgn="base" hangingPunct="0">
              <a:spcBef>
                <a:spcPct val="0"/>
              </a:spcBef>
              <a:spcAft>
                <a:spcPct val="0"/>
              </a:spcAft>
              <a:tabLst>
                <a:tab pos="269875" algn="l"/>
              </a:tabLst>
              <a:defRPr>
                <a:solidFill>
                  <a:schemeClr val="tx1"/>
                </a:solidFill>
                <a:latin typeface="Arial" panose="020B0604020202020204" pitchFamily="34" charset="0"/>
              </a:defRPr>
            </a:lvl8pPr>
            <a:lvl9pPr eaLnBrk="0" fontAlgn="base" hangingPunct="0">
              <a:spcBef>
                <a:spcPct val="0"/>
              </a:spcBef>
              <a:spcAft>
                <a:spcPct val="0"/>
              </a:spcAft>
              <a:tabLst>
                <a:tab pos="269875" algn="l"/>
              </a:tabLst>
              <a:defRPr>
                <a:solidFill>
                  <a:schemeClr val="tx1"/>
                </a:solidFill>
                <a:latin typeface="Arial" panose="020B0604020202020204" pitchFamily="34" charset="0"/>
              </a:defRPr>
            </a:lvl9pPr>
          </a:lstStyle>
          <a:p>
            <a:pPr algn="ctr" defTabSz="685800"/>
            <a:r>
              <a:rPr lang="en-US" altLang="it-IT" sz="3000" b="1" dirty="0">
                <a:solidFill>
                  <a:srgbClr val="2E74B5"/>
                </a:solidFill>
                <a:latin typeface="+mn-lt"/>
                <a:ea typeface="SimSun" panose="02010600030101010101" pitchFamily="2" charset="-122"/>
                <a:cs typeface="Times New Roman" panose="02020603050405020304" pitchFamily="18" charset="0"/>
              </a:rPr>
              <a:t>Clinical Actionability of AI applications</a:t>
            </a:r>
          </a:p>
        </p:txBody>
      </p:sp>
      <p:sp>
        <p:nvSpPr>
          <p:cNvPr id="4" name="CasellaDiTesto 3">
            <a:extLst>
              <a:ext uri="{FF2B5EF4-FFF2-40B4-BE49-F238E27FC236}">
                <a16:creationId xmlns:a16="http://schemas.microsoft.com/office/drawing/2014/main" id="{65759A20-DF70-4EC5-BBE4-74F38362FB86}"/>
              </a:ext>
            </a:extLst>
          </p:cNvPr>
          <p:cNvSpPr txBox="1"/>
          <p:nvPr/>
        </p:nvSpPr>
        <p:spPr>
          <a:xfrm>
            <a:off x="370211" y="1537487"/>
            <a:ext cx="8403578" cy="3185487"/>
          </a:xfrm>
          <a:prstGeom prst="rect">
            <a:avLst/>
          </a:prstGeom>
          <a:noFill/>
        </p:spPr>
        <p:txBody>
          <a:bodyPr wrap="square">
            <a:spAutoFit/>
          </a:bodyPr>
          <a:lstStyle/>
          <a:p>
            <a:pPr algn="just">
              <a:spcAft>
                <a:spcPts val="600"/>
              </a:spcAft>
            </a:pPr>
            <a:r>
              <a:rPr lang="en-US" sz="1800" dirty="0">
                <a:latin typeface="+mj-lt"/>
              </a:rPr>
              <a:t>Actionability includes a broad spectrum of actions that can benefit a person, a family, and society. There is no general agreement on how to define actionability, medical viability, or clinical utility, and documentation of efficacy in advanced areas of medicine, including AI, is often of relatively poor quality compared to evidence in other areas. These factors will lead to substantial changes in access to and reimbursement of diagnostic and care services supported by AI applications. 
Systematic, standardized, and authoritative assessment of clinical actionability is an important step toward improving population health outcomes.</a:t>
            </a:r>
            <a:r>
              <a:rPr lang="it-IT" sz="1800" dirty="0">
                <a:latin typeface="+mj-lt"/>
              </a:rPr>
              <a:t>
</a:t>
            </a:r>
          </a:p>
          <a:p>
            <a:pPr algn="just">
              <a:spcAft>
                <a:spcPts val="600"/>
              </a:spcAft>
            </a:pPr>
            <a:r>
              <a:rPr lang="it-IT" sz="1200" dirty="0" err="1">
                <a:latin typeface="+mj-lt"/>
              </a:rPr>
              <a:t>Adapted</a:t>
            </a:r>
            <a:r>
              <a:rPr lang="it-IT" sz="1200" dirty="0">
                <a:latin typeface="+mj-lt"/>
              </a:rPr>
              <a:t>, from Goddard KAB et al: </a:t>
            </a:r>
            <a:r>
              <a:rPr lang="it-IT" sz="1200" dirty="0" err="1">
                <a:latin typeface="+mj-lt"/>
              </a:rPr>
              <a:t>Establishing</a:t>
            </a:r>
            <a:r>
              <a:rPr lang="it-IT" sz="1200" dirty="0">
                <a:latin typeface="+mj-lt"/>
              </a:rPr>
              <a:t> the </a:t>
            </a:r>
            <a:r>
              <a:rPr lang="it-IT" sz="1200" dirty="0" err="1">
                <a:latin typeface="+mj-lt"/>
              </a:rPr>
              <a:t>Medical</a:t>
            </a:r>
            <a:r>
              <a:rPr lang="it-IT" sz="1200" dirty="0">
                <a:latin typeface="+mj-lt"/>
              </a:rPr>
              <a:t> Actionability of </a:t>
            </a:r>
            <a:r>
              <a:rPr lang="it-IT" sz="1200" dirty="0" err="1">
                <a:latin typeface="+mj-lt"/>
              </a:rPr>
              <a:t>Genomic</a:t>
            </a:r>
            <a:r>
              <a:rPr lang="it-IT" sz="1200" dirty="0">
                <a:latin typeface="+mj-lt"/>
              </a:rPr>
              <a:t> </a:t>
            </a:r>
            <a:r>
              <a:rPr lang="it-IT" sz="1200" dirty="0" err="1">
                <a:latin typeface="+mj-lt"/>
              </a:rPr>
              <a:t>Variants</a:t>
            </a:r>
            <a:r>
              <a:rPr lang="it-IT" sz="1200" dirty="0">
                <a:latin typeface="+mj-lt"/>
              </a:rPr>
              <a:t>. </a:t>
            </a:r>
            <a:r>
              <a:rPr lang="it-IT" sz="1200" dirty="0" err="1">
                <a:latin typeface="+mj-lt"/>
              </a:rPr>
              <a:t>Annu</a:t>
            </a:r>
            <a:r>
              <a:rPr lang="it-IT" sz="1200" dirty="0">
                <a:latin typeface="+mj-lt"/>
              </a:rPr>
              <a:t> </a:t>
            </a:r>
            <a:r>
              <a:rPr lang="it-IT" sz="1200" dirty="0" err="1">
                <a:latin typeface="+mj-lt"/>
              </a:rPr>
              <a:t>Rev</a:t>
            </a:r>
            <a:r>
              <a:rPr lang="it-IT" sz="1200" dirty="0">
                <a:latin typeface="+mj-lt"/>
              </a:rPr>
              <a:t> Genomics </a:t>
            </a:r>
            <a:r>
              <a:rPr lang="it-IT" sz="1200" dirty="0" err="1">
                <a:latin typeface="+mj-lt"/>
              </a:rPr>
              <a:t>Hum</a:t>
            </a:r>
            <a:r>
              <a:rPr lang="it-IT" sz="1200" dirty="0">
                <a:latin typeface="+mj-lt"/>
              </a:rPr>
              <a:t> Genet. 2022 </a:t>
            </a:r>
            <a:r>
              <a:rPr lang="it-IT" sz="1200" dirty="0" err="1">
                <a:latin typeface="+mj-lt"/>
              </a:rPr>
              <a:t>Aug</a:t>
            </a:r>
            <a:r>
              <a:rPr lang="it-IT" sz="1200" dirty="0">
                <a:latin typeface="+mj-lt"/>
              </a:rPr>
              <a:t> 31;23:173-192. </a:t>
            </a:r>
            <a:r>
              <a:rPr lang="it-IT" sz="1200" dirty="0" err="1">
                <a:latin typeface="+mj-lt"/>
              </a:rPr>
              <a:t>doi</a:t>
            </a:r>
            <a:r>
              <a:rPr lang="it-IT" sz="1200" dirty="0">
                <a:latin typeface="+mj-lt"/>
              </a:rPr>
              <a:t>: 10.1146/annurev-genom-111021-032401</a:t>
            </a:r>
            <a:endParaRPr lang="it-IT" sz="1800" dirty="0">
              <a:latin typeface="+mj-lt"/>
            </a:endParaRPr>
          </a:p>
        </p:txBody>
      </p:sp>
    </p:spTree>
    <p:extLst>
      <p:ext uri="{BB962C8B-B14F-4D97-AF65-F5344CB8AC3E}">
        <p14:creationId xmlns:p14="http://schemas.microsoft.com/office/powerpoint/2010/main" val="37662037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BD3F7742-B27D-4014-98F8-6422C3F76994}"/>
              </a:ext>
            </a:extLst>
          </p:cNvPr>
          <p:cNvSpPr/>
          <p:nvPr/>
        </p:nvSpPr>
        <p:spPr>
          <a:xfrm>
            <a:off x="207629" y="1533298"/>
            <a:ext cx="5668860" cy="2862322"/>
          </a:xfrm>
          <a:prstGeom prst="rect">
            <a:avLst/>
          </a:prstGeom>
        </p:spPr>
        <p:txBody>
          <a:bodyPr wrap="square">
            <a:spAutoFit/>
          </a:bodyPr>
          <a:lstStyle/>
          <a:p>
            <a:pPr marL="342900" indent="-342900">
              <a:buFont typeface="+mj-lt"/>
              <a:buAutoNum type="arabicPeriod"/>
              <a:defRPr/>
            </a:pPr>
            <a:r>
              <a:rPr lang="en-US" sz="1500" dirty="0">
                <a:solidFill>
                  <a:prstClr val="black"/>
                </a:solidFill>
                <a:latin typeface="+mj-lt"/>
                <a:cs typeface="Arial" panose="020B0604020202020204" pitchFamily="34" charset="0"/>
              </a:rPr>
              <a:t> relate to </a:t>
            </a:r>
            <a:r>
              <a:rPr lang="en-US" sz="1500" b="1" dirty="0">
                <a:solidFill>
                  <a:prstClr val="black"/>
                </a:solidFill>
                <a:latin typeface="+mj-lt"/>
                <a:cs typeface="Arial" panose="020B0604020202020204" pitchFamily="34" charset="0"/>
              </a:rPr>
              <a:t>Severe Diseases </a:t>
            </a:r>
            <a:r>
              <a:rPr lang="en-US" sz="1500" dirty="0">
                <a:solidFill>
                  <a:prstClr val="black"/>
                </a:solidFill>
                <a:latin typeface="+mj-lt"/>
                <a:cs typeface="Arial" panose="020B0604020202020204" pitchFamily="34" charset="0"/>
              </a:rPr>
              <a:t>and/or </a:t>
            </a:r>
            <a:r>
              <a:rPr lang="en-US" sz="1500" b="1" dirty="0">
                <a:solidFill>
                  <a:prstClr val="black"/>
                </a:solidFill>
                <a:latin typeface="+mj-lt"/>
                <a:cs typeface="Arial" panose="020B0604020202020204" pitchFamily="34" charset="0"/>
              </a:rPr>
              <a:t>Common Conditions</a:t>
            </a:r>
            <a:r>
              <a:rPr lang="it-IT" sz="1500" dirty="0">
                <a:solidFill>
                  <a:prstClr val="black"/>
                </a:solidFill>
                <a:latin typeface="+mj-lt"/>
                <a:cs typeface="Arial" panose="020B0604020202020204" pitchFamily="34" charset="0"/>
              </a:rPr>
              <a:t>,</a:t>
            </a:r>
          </a:p>
          <a:p>
            <a:pPr marL="342900" indent="-342900">
              <a:buFont typeface="+mj-lt"/>
              <a:buAutoNum type="arabicPeriod"/>
              <a:defRPr/>
            </a:pPr>
            <a:r>
              <a:rPr lang="it-IT" sz="1500" dirty="0">
                <a:solidFill>
                  <a:prstClr val="black"/>
                </a:solidFill>
                <a:latin typeface="+mj-lt"/>
                <a:cs typeface="Arial" panose="020B0604020202020204" pitchFamily="34" charset="0"/>
              </a:rPr>
              <a:t> with </a:t>
            </a:r>
            <a:r>
              <a:rPr lang="it-IT" sz="1500" dirty="0" err="1">
                <a:solidFill>
                  <a:prstClr val="black"/>
                </a:solidFill>
                <a:latin typeface="+mj-lt"/>
                <a:cs typeface="Arial" panose="020B0604020202020204" pitchFamily="34" charset="0"/>
              </a:rPr>
              <a:t>numerous</a:t>
            </a:r>
            <a:r>
              <a:rPr lang="it-IT" sz="1500" dirty="0">
                <a:solidFill>
                  <a:prstClr val="black"/>
                </a:solidFill>
                <a:latin typeface="+mj-lt"/>
                <a:cs typeface="Arial" panose="020B0604020202020204" pitchFamily="34" charset="0"/>
              </a:rPr>
              <a:t> </a:t>
            </a:r>
            <a:r>
              <a:rPr lang="it-IT" sz="1500" b="1" dirty="0" err="1">
                <a:solidFill>
                  <a:prstClr val="black"/>
                </a:solidFill>
                <a:latin typeface="+mj-lt"/>
                <a:cs typeface="Arial" panose="020B0604020202020204" pitchFamily="34" charset="0"/>
              </a:rPr>
              <a:t>Unmet</a:t>
            </a:r>
            <a:r>
              <a:rPr lang="it-IT" sz="1500" b="1" dirty="0">
                <a:solidFill>
                  <a:prstClr val="black"/>
                </a:solidFill>
                <a:latin typeface="+mj-lt"/>
                <a:cs typeface="Arial" panose="020B0604020202020204" pitchFamily="34" charset="0"/>
              </a:rPr>
              <a:t> </a:t>
            </a:r>
            <a:r>
              <a:rPr lang="it-IT" sz="1500" b="1" dirty="0" err="1">
                <a:solidFill>
                  <a:prstClr val="black"/>
                </a:solidFill>
                <a:latin typeface="+mj-lt"/>
                <a:cs typeface="Arial" panose="020B0604020202020204" pitchFamily="34" charset="0"/>
              </a:rPr>
              <a:t>Needs</a:t>
            </a:r>
            <a:r>
              <a:rPr lang="it-IT" sz="1500" dirty="0">
                <a:solidFill>
                  <a:prstClr val="black"/>
                </a:solidFill>
                <a:latin typeface="+mj-lt"/>
                <a:cs typeface="Arial" panose="020B0604020202020204" pitchFamily="34" charset="0"/>
              </a:rPr>
              <a:t>,</a:t>
            </a:r>
            <a:endParaRPr lang="it-IT" sz="1500" b="1" dirty="0">
              <a:solidFill>
                <a:prstClr val="black"/>
              </a:solidFill>
              <a:latin typeface="+mj-lt"/>
              <a:cs typeface="Arial" panose="020B0604020202020204" pitchFamily="34" charset="0"/>
            </a:endParaRPr>
          </a:p>
          <a:p>
            <a:pPr marL="342900" indent="-342900">
              <a:buFont typeface="+mj-lt"/>
              <a:buAutoNum type="arabicPeriod"/>
              <a:defRPr/>
            </a:pPr>
            <a:r>
              <a:rPr lang="en-US" sz="1500" dirty="0">
                <a:solidFill>
                  <a:prstClr val="black"/>
                </a:solidFill>
                <a:latin typeface="+mj-lt"/>
                <a:cs typeface="Arial" panose="020B0604020202020204" pitchFamily="34" charset="0"/>
              </a:rPr>
              <a:t> are supported by excellent </a:t>
            </a:r>
            <a:r>
              <a:rPr lang="en-US" sz="1500" b="1" dirty="0">
                <a:solidFill>
                  <a:prstClr val="black"/>
                </a:solidFill>
                <a:latin typeface="+mj-lt"/>
                <a:cs typeface="Arial" panose="020B0604020202020204" pitchFamily="34" charset="0"/>
              </a:rPr>
              <a:t>Efficacy Documentation</a:t>
            </a:r>
            <a:r>
              <a:rPr lang="it-IT" sz="1500" dirty="0">
                <a:solidFill>
                  <a:prstClr val="black"/>
                </a:solidFill>
                <a:latin typeface="+mj-lt"/>
                <a:cs typeface="Arial" panose="020B0604020202020204" pitchFamily="34" charset="0"/>
              </a:rPr>
              <a:t>,</a:t>
            </a:r>
            <a:endParaRPr lang="en-US" sz="1500" dirty="0">
              <a:solidFill>
                <a:prstClr val="black"/>
              </a:solidFill>
              <a:latin typeface="+mj-lt"/>
              <a:cs typeface="Arial" panose="020B0604020202020204" pitchFamily="34" charset="0"/>
            </a:endParaRPr>
          </a:p>
          <a:p>
            <a:pPr marL="342900" indent="-342900">
              <a:buFont typeface="+mj-lt"/>
              <a:buAutoNum type="arabicPeriod"/>
              <a:defRPr/>
            </a:pPr>
            <a:r>
              <a:rPr lang="en-US" sz="1500" dirty="0">
                <a:solidFill>
                  <a:prstClr val="black"/>
                </a:solidFill>
                <a:latin typeface="+mj-lt"/>
                <a:cs typeface="Arial" panose="020B0604020202020204" pitchFamily="34" charset="0"/>
              </a:rPr>
              <a:t> are recommended in the </a:t>
            </a:r>
            <a:r>
              <a:rPr lang="en-US" sz="1500" b="1" dirty="0">
                <a:solidFill>
                  <a:prstClr val="black"/>
                </a:solidFill>
                <a:latin typeface="+mj-lt"/>
                <a:cs typeface="Arial" panose="020B0604020202020204" pitchFamily="34" charset="0"/>
              </a:rPr>
              <a:t>Clinical Guidelines</a:t>
            </a:r>
            <a:r>
              <a:rPr lang="it-IT" sz="1500" dirty="0">
                <a:solidFill>
                  <a:prstClr val="black"/>
                </a:solidFill>
                <a:latin typeface="+mj-lt"/>
                <a:cs typeface="Arial" panose="020B0604020202020204" pitchFamily="34" charset="0"/>
              </a:rPr>
              <a:t>,</a:t>
            </a:r>
            <a:endParaRPr lang="it-IT" sz="1500" b="1" dirty="0">
              <a:solidFill>
                <a:prstClr val="black"/>
              </a:solidFill>
              <a:latin typeface="+mj-lt"/>
              <a:cs typeface="Arial" panose="020B0604020202020204" pitchFamily="34" charset="0"/>
            </a:endParaRPr>
          </a:p>
          <a:p>
            <a:pPr>
              <a:defRPr/>
            </a:pPr>
            <a:r>
              <a:rPr lang="it-IT" sz="1500" i="1" dirty="0" err="1">
                <a:solidFill>
                  <a:prstClr val="black"/>
                </a:solidFill>
                <a:latin typeface="+mj-lt"/>
                <a:cs typeface="Arial" panose="020B0604020202020204" pitchFamily="34" charset="0"/>
              </a:rPr>
              <a:t>while</a:t>
            </a:r>
            <a:r>
              <a:rPr lang="it-IT" sz="1500" i="1" dirty="0">
                <a:solidFill>
                  <a:prstClr val="black"/>
                </a:solidFill>
                <a:latin typeface="+mj-lt"/>
                <a:cs typeface="Arial" panose="020B0604020202020204" pitchFamily="34" charset="0"/>
              </a:rPr>
              <a:t> </a:t>
            </a:r>
            <a:r>
              <a:rPr lang="it-IT" sz="1500" i="1" dirty="0" err="1">
                <a:solidFill>
                  <a:prstClr val="black"/>
                </a:solidFill>
                <a:latin typeface="+mj-lt"/>
                <a:cs typeface="Arial" panose="020B0604020202020204" pitchFamily="34" charset="0"/>
              </a:rPr>
              <a:t>assuring</a:t>
            </a:r>
            <a:r>
              <a:rPr lang="it-IT" sz="1500" i="1" dirty="0">
                <a:solidFill>
                  <a:prstClr val="black"/>
                </a:solidFill>
                <a:latin typeface="+mj-lt"/>
                <a:cs typeface="Arial" panose="020B0604020202020204" pitchFamily="34" charset="0"/>
              </a:rPr>
              <a:t> some </a:t>
            </a:r>
            <a:r>
              <a:rPr lang="it-IT" sz="1500" i="1" dirty="0" err="1">
                <a:solidFill>
                  <a:prstClr val="black"/>
                </a:solidFill>
                <a:latin typeface="+mj-lt"/>
                <a:cs typeface="Arial" panose="020B0604020202020204" pitchFamily="34" charset="0"/>
              </a:rPr>
              <a:t>comparatively</a:t>
            </a:r>
            <a:r>
              <a:rPr lang="it-IT" sz="1500" i="1" dirty="0">
                <a:solidFill>
                  <a:prstClr val="black"/>
                </a:solidFill>
                <a:latin typeface="+mj-lt"/>
                <a:cs typeface="Arial" panose="020B0604020202020204" pitchFamily="34" charset="0"/>
              </a:rPr>
              <a:t> </a:t>
            </a:r>
            <a:r>
              <a:rPr lang="it-IT" sz="1500" i="1" dirty="0" err="1">
                <a:solidFill>
                  <a:prstClr val="black"/>
                </a:solidFill>
                <a:latin typeface="+mj-lt"/>
                <a:cs typeface="Arial" panose="020B0604020202020204" pitchFamily="34" charset="0"/>
              </a:rPr>
              <a:t>better</a:t>
            </a:r>
            <a:r>
              <a:rPr lang="it-IT" sz="1500" i="1" dirty="0">
                <a:solidFill>
                  <a:prstClr val="black"/>
                </a:solidFill>
                <a:latin typeface="+mj-lt"/>
                <a:cs typeface="Arial" panose="020B0604020202020204" pitchFamily="34" charset="0"/>
              </a:rPr>
              <a:t>:  </a:t>
            </a:r>
          </a:p>
          <a:p>
            <a:pPr marL="342900" indent="-342900">
              <a:buFont typeface="+mj-lt"/>
              <a:buAutoNum type="arabicPeriod" startAt="5"/>
              <a:defRPr/>
            </a:pPr>
            <a:r>
              <a:rPr lang="en-US" sz="1500" dirty="0">
                <a:solidFill>
                  <a:prstClr val="black"/>
                </a:solidFill>
                <a:latin typeface="+mj-lt"/>
                <a:cs typeface="Arial" panose="020B0604020202020204" pitchFamily="34" charset="0"/>
              </a:rPr>
              <a:t> </a:t>
            </a:r>
            <a:r>
              <a:rPr lang="en-US" sz="1500" b="1" dirty="0">
                <a:solidFill>
                  <a:prstClr val="black"/>
                </a:solidFill>
                <a:latin typeface="+mj-lt"/>
                <a:cs typeface="Arial" panose="020B0604020202020204" pitchFamily="34" charset="0"/>
              </a:rPr>
              <a:t>Health outcomes of real interest to patients</a:t>
            </a:r>
            <a:r>
              <a:rPr lang="it-IT" sz="1500" dirty="0">
                <a:solidFill>
                  <a:prstClr val="black"/>
                </a:solidFill>
                <a:latin typeface="+mj-lt"/>
                <a:cs typeface="Arial" panose="020B0604020202020204" pitchFamily="34" charset="0"/>
              </a:rPr>
              <a:t>,</a:t>
            </a:r>
          </a:p>
          <a:p>
            <a:pPr marL="342900" indent="-342900">
              <a:buFont typeface="+mj-lt"/>
              <a:buAutoNum type="arabicPeriod" startAt="5"/>
              <a:defRPr/>
            </a:pPr>
            <a:r>
              <a:rPr lang="en-US" sz="1500" dirty="0">
                <a:solidFill>
                  <a:prstClr val="black"/>
                </a:solidFill>
                <a:latin typeface="+mj-lt"/>
                <a:cs typeface="Arial" panose="020B0604020202020204" pitchFamily="34" charset="0"/>
              </a:rPr>
              <a:t> </a:t>
            </a:r>
            <a:r>
              <a:rPr lang="en-US" sz="1500" b="1" dirty="0">
                <a:solidFill>
                  <a:prstClr val="black"/>
                </a:solidFill>
                <a:latin typeface="+mj-lt"/>
                <a:cs typeface="Arial" panose="020B0604020202020204" pitchFamily="34" charset="0"/>
              </a:rPr>
              <a:t>Efficacy</a:t>
            </a:r>
            <a:r>
              <a:rPr lang="en-US" sz="1500" dirty="0">
                <a:solidFill>
                  <a:prstClr val="black"/>
                </a:solidFill>
                <a:latin typeface="+mj-lt"/>
                <a:cs typeface="Arial" panose="020B0604020202020204" pitchFamily="34" charset="0"/>
              </a:rPr>
              <a:t> and </a:t>
            </a:r>
            <a:r>
              <a:rPr lang="en-US" sz="1500" b="1" dirty="0">
                <a:solidFill>
                  <a:prstClr val="black"/>
                </a:solidFill>
                <a:latin typeface="+mj-lt"/>
                <a:cs typeface="Arial" panose="020B0604020202020204" pitchFamily="34" charset="0"/>
              </a:rPr>
              <a:t>Safety/Tolerability </a:t>
            </a:r>
            <a:r>
              <a:rPr lang="en-US" sz="1500" dirty="0">
                <a:solidFill>
                  <a:prstClr val="black"/>
                </a:solidFill>
                <a:latin typeface="+mj-lt"/>
                <a:cs typeface="Arial" panose="020B0604020202020204" pitchFamily="34" charset="0"/>
              </a:rPr>
              <a:t>of treatments</a:t>
            </a:r>
            <a:r>
              <a:rPr lang="it-IT" sz="1500" dirty="0">
                <a:solidFill>
                  <a:prstClr val="black"/>
                </a:solidFill>
                <a:latin typeface="+mj-lt"/>
                <a:cs typeface="Arial" panose="020B0604020202020204" pitchFamily="34" charset="0"/>
              </a:rPr>
              <a:t>,</a:t>
            </a:r>
          </a:p>
          <a:p>
            <a:pPr marL="342900" indent="-342900">
              <a:buFont typeface="+mj-lt"/>
              <a:buAutoNum type="arabicPeriod" startAt="5"/>
              <a:defRPr/>
            </a:pPr>
            <a:r>
              <a:rPr lang="en-US" sz="1500" dirty="0">
                <a:solidFill>
                  <a:prstClr val="black"/>
                </a:solidFill>
                <a:latin typeface="+mj-lt"/>
                <a:cs typeface="Arial" panose="020B0604020202020204" pitchFamily="34" charset="0"/>
              </a:rPr>
              <a:t> Risk reductions and </a:t>
            </a:r>
            <a:r>
              <a:rPr lang="en-US" sz="1500" b="1" dirty="0">
                <a:solidFill>
                  <a:prstClr val="black"/>
                </a:solidFill>
                <a:latin typeface="+mj-lt"/>
                <a:cs typeface="Arial" panose="020B0604020202020204" pitchFamily="34" charset="0"/>
              </a:rPr>
              <a:t>Public Health gains</a:t>
            </a:r>
            <a:r>
              <a:rPr lang="it-IT" sz="1500" dirty="0">
                <a:solidFill>
                  <a:prstClr val="black"/>
                </a:solidFill>
                <a:latin typeface="+mj-lt"/>
                <a:cs typeface="Arial" panose="020B0604020202020204" pitchFamily="34" charset="0"/>
              </a:rPr>
              <a:t>,</a:t>
            </a:r>
          </a:p>
          <a:p>
            <a:pPr marL="342900" indent="-342900">
              <a:buFont typeface="+mj-lt"/>
              <a:buAutoNum type="arabicPeriod" startAt="5"/>
              <a:defRPr/>
            </a:pPr>
            <a:r>
              <a:rPr lang="it-IT" sz="1500" dirty="0">
                <a:solidFill>
                  <a:prstClr val="black"/>
                </a:solidFill>
                <a:latin typeface="+mj-lt"/>
                <a:cs typeface="Arial" panose="020B0604020202020204" pitchFamily="34" charset="0"/>
              </a:rPr>
              <a:t> </a:t>
            </a:r>
            <a:r>
              <a:rPr lang="it-IT" sz="1500" b="1" dirty="0" err="1">
                <a:solidFill>
                  <a:prstClr val="black"/>
                </a:solidFill>
                <a:latin typeface="+mj-lt"/>
                <a:cs typeface="Arial" panose="020B0604020202020204" pitchFamily="34" charset="0"/>
              </a:rPr>
              <a:t>Symptom</a:t>
            </a:r>
            <a:r>
              <a:rPr lang="it-IT" sz="1500" b="1" dirty="0">
                <a:solidFill>
                  <a:prstClr val="black"/>
                </a:solidFill>
                <a:latin typeface="+mj-lt"/>
                <a:cs typeface="Arial" panose="020B0604020202020204" pitchFamily="34" charset="0"/>
              </a:rPr>
              <a:t> </a:t>
            </a:r>
            <a:r>
              <a:rPr lang="it-IT" sz="1500" b="1" dirty="0" err="1">
                <a:solidFill>
                  <a:prstClr val="black"/>
                </a:solidFill>
                <a:latin typeface="+mj-lt"/>
                <a:cs typeface="Arial" panose="020B0604020202020204" pitchFamily="34" charset="0"/>
              </a:rPr>
              <a:t>relief</a:t>
            </a:r>
            <a:r>
              <a:rPr lang="it-IT" sz="1500" dirty="0">
                <a:solidFill>
                  <a:prstClr val="black"/>
                </a:solidFill>
                <a:latin typeface="+mj-lt"/>
                <a:cs typeface="Arial" panose="020B0604020202020204" pitchFamily="34" charset="0"/>
              </a:rPr>
              <a:t>,</a:t>
            </a:r>
          </a:p>
          <a:p>
            <a:pPr>
              <a:defRPr/>
            </a:pPr>
            <a:r>
              <a:rPr lang="it-IT" sz="1500" i="1" dirty="0">
                <a:solidFill>
                  <a:prstClr val="black"/>
                </a:solidFill>
                <a:latin typeface="+mj-lt"/>
                <a:cs typeface="Arial" panose="020B0604020202020204" pitchFamily="34" charset="0"/>
              </a:rPr>
              <a:t>and </a:t>
            </a:r>
            <a:r>
              <a:rPr lang="it-IT" sz="1500" i="1" dirty="0" err="1">
                <a:solidFill>
                  <a:prstClr val="black"/>
                </a:solidFill>
                <a:latin typeface="+mj-lt"/>
                <a:cs typeface="Arial" panose="020B0604020202020204" pitchFamily="34" charset="0"/>
              </a:rPr>
              <a:t>generating</a:t>
            </a:r>
            <a:r>
              <a:rPr lang="it-IT" sz="1500" i="1" dirty="0">
                <a:solidFill>
                  <a:prstClr val="black"/>
                </a:solidFill>
                <a:latin typeface="+mj-lt"/>
                <a:cs typeface="Arial" panose="020B0604020202020204" pitchFamily="34" charset="0"/>
              </a:rPr>
              <a:t>:</a:t>
            </a:r>
          </a:p>
          <a:p>
            <a:pPr marL="342900" indent="-342900">
              <a:buFont typeface="+mj-lt"/>
              <a:buAutoNum type="arabicPeriod" startAt="9"/>
              <a:defRPr/>
            </a:pPr>
            <a:r>
              <a:rPr lang="it-IT" sz="1500" dirty="0">
                <a:solidFill>
                  <a:prstClr val="black"/>
                </a:solidFill>
                <a:latin typeface="+mj-lt"/>
                <a:cs typeface="Arial" panose="020B0604020202020204" pitchFamily="34" charset="0"/>
              </a:rPr>
              <a:t> </a:t>
            </a:r>
            <a:r>
              <a:rPr lang="it-IT" sz="1500" dirty="0" err="1">
                <a:solidFill>
                  <a:prstClr val="black"/>
                </a:solidFill>
                <a:latin typeface="+mj-lt"/>
                <a:cs typeface="Arial" panose="020B0604020202020204" pitchFamily="34" charset="0"/>
              </a:rPr>
              <a:t>savings</a:t>
            </a:r>
            <a:r>
              <a:rPr lang="it-IT" sz="1500" dirty="0">
                <a:solidFill>
                  <a:prstClr val="black"/>
                </a:solidFill>
                <a:latin typeface="+mj-lt"/>
                <a:cs typeface="Arial" panose="020B0604020202020204" pitchFamily="34" charset="0"/>
              </a:rPr>
              <a:t> in </a:t>
            </a:r>
            <a:r>
              <a:rPr lang="it-IT" sz="1500" b="1" dirty="0" err="1">
                <a:solidFill>
                  <a:prstClr val="black"/>
                </a:solidFill>
                <a:latin typeface="+mj-lt"/>
                <a:cs typeface="Arial" panose="020B0604020202020204" pitchFamily="34" charset="0"/>
              </a:rPr>
              <a:t>direct</a:t>
            </a:r>
            <a:r>
              <a:rPr lang="it-IT" sz="1500" b="1" dirty="0">
                <a:solidFill>
                  <a:prstClr val="black"/>
                </a:solidFill>
                <a:latin typeface="+mj-lt"/>
                <a:cs typeface="Arial" panose="020B0604020202020204" pitchFamily="34" charset="0"/>
              </a:rPr>
              <a:t> health care </a:t>
            </a:r>
            <a:r>
              <a:rPr lang="it-IT" sz="1500" b="1" dirty="0" err="1">
                <a:solidFill>
                  <a:prstClr val="black"/>
                </a:solidFill>
                <a:latin typeface="+mj-lt"/>
                <a:cs typeface="Arial" panose="020B0604020202020204" pitchFamily="34" charset="0"/>
              </a:rPr>
              <a:t>expenses</a:t>
            </a:r>
            <a:r>
              <a:rPr lang="it-IT" sz="1500" dirty="0">
                <a:solidFill>
                  <a:prstClr val="black"/>
                </a:solidFill>
                <a:latin typeface="+mj-lt"/>
                <a:cs typeface="Arial" panose="020B0604020202020204" pitchFamily="34" charset="0"/>
              </a:rPr>
              <a:t>, </a:t>
            </a:r>
          </a:p>
          <a:p>
            <a:pPr marL="342900" indent="-342900">
              <a:buFont typeface="+mj-lt"/>
              <a:buAutoNum type="arabicPeriod" startAt="9"/>
              <a:defRPr/>
            </a:pPr>
            <a:r>
              <a:rPr lang="en-US" sz="1500" dirty="0">
                <a:solidFill>
                  <a:prstClr val="black"/>
                </a:solidFill>
                <a:latin typeface="+mj-lt"/>
                <a:cs typeface="Arial" panose="020B0604020202020204" pitchFamily="34" charset="0"/>
              </a:rPr>
              <a:t> a good level of </a:t>
            </a:r>
            <a:r>
              <a:rPr lang="en-US" sz="1500" b="1" dirty="0">
                <a:solidFill>
                  <a:prstClr val="black"/>
                </a:solidFill>
                <a:latin typeface="+mj-lt"/>
                <a:cs typeface="Arial" panose="020B0604020202020204" pitchFamily="34" charset="0"/>
              </a:rPr>
              <a:t>cost-effectiveness</a:t>
            </a:r>
            <a:r>
              <a:rPr lang="it-IT" sz="1500" dirty="0">
                <a:solidFill>
                  <a:prstClr val="black"/>
                </a:solidFill>
                <a:latin typeface="+mj-lt"/>
                <a:cs typeface="Arial" panose="020B0604020202020204" pitchFamily="34" charset="0"/>
              </a:rPr>
              <a:t>.</a:t>
            </a:r>
          </a:p>
        </p:txBody>
      </p:sp>
      <p:sp>
        <p:nvSpPr>
          <p:cNvPr id="12" name="Title 1">
            <a:extLst>
              <a:ext uri="{FF2B5EF4-FFF2-40B4-BE49-F238E27FC236}">
                <a16:creationId xmlns:a16="http://schemas.microsoft.com/office/drawing/2014/main" id="{1BC4AD23-33E8-4868-923A-1B3915AAF052}"/>
              </a:ext>
            </a:extLst>
          </p:cNvPr>
          <p:cNvSpPr txBox="1">
            <a:spLocks/>
          </p:cNvSpPr>
          <p:nvPr/>
        </p:nvSpPr>
        <p:spPr bwMode="auto">
          <a:xfrm>
            <a:off x="207629" y="854372"/>
            <a:ext cx="5291354" cy="561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it-IT" altLang="it-IT" sz="1800" b="1" dirty="0">
                <a:solidFill>
                  <a:srgbClr val="2E74B5"/>
                </a:solidFill>
                <a:ea typeface="ＭＳ Ｐゴシック" pitchFamily="34" charset="-128"/>
                <a:cs typeface="Arial" panose="020B0604020202020204" pitchFamily="34" charset="0"/>
              </a:rPr>
              <a:t>AI-</a:t>
            </a:r>
            <a:r>
              <a:rPr lang="it-IT" altLang="it-IT" sz="1800" b="1" dirty="0" err="1">
                <a:solidFill>
                  <a:srgbClr val="2E74B5"/>
                </a:solidFill>
                <a:ea typeface="ＭＳ Ｐゴシック" pitchFamily="34" charset="-128"/>
                <a:cs typeface="Arial" panose="020B0604020202020204" pitchFamily="34" charset="0"/>
              </a:rPr>
              <a:t>enhanced</a:t>
            </a:r>
            <a:r>
              <a:rPr lang="it-IT" altLang="it-IT" sz="1800" b="1" dirty="0">
                <a:solidFill>
                  <a:srgbClr val="2E74B5"/>
                </a:solidFill>
                <a:ea typeface="ＭＳ Ｐゴシック" pitchFamily="34" charset="-128"/>
                <a:cs typeface="Arial" panose="020B0604020202020204" pitchFamily="34" charset="0"/>
              </a:rPr>
              <a:t> health care products </a:t>
            </a:r>
            <a:r>
              <a:rPr lang="it-IT" altLang="it-IT" sz="1800" b="1" dirty="0" err="1">
                <a:solidFill>
                  <a:srgbClr val="2E74B5"/>
                </a:solidFill>
                <a:ea typeface="ＭＳ Ｐゴシック" pitchFamily="34" charset="-128"/>
                <a:cs typeface="Arial" panose="020B0604020202020204" pitchFamily="34" charset="0"/>
              </a:rPr>
              <a:t>will</a:t>
            </a:r>
            <a:r>
              <a:rPr lang="it-IT" altLang="it-IT" sz="1800" b="1" dirty="0">
                <a:solidFill>
                  <a:srgbClr val="2E74B5"/>
                </a:solidFill>
                <a:ea typeface="ＭＳ Ｐゴシック" pitchFamily="34" charset="-128"/>
                <a:cs typeface="Arial" panose="020B0604020202020204" pitchFamily="34" charset="0"/>
              </a:rPr>
              <a:t> be </a:t>
            </a:r>
            <a:r>
              <a:rPr lang="it-IT" altLang="it-IT" sz="1800" b="1" dirty="0" err="1">
                <a:solidFill>
                  <a:srgbClr val="2E74B5"/>
                </a:solidFill>
                <a:ea typeface="ＭＳ Ｐゴシック" pitchFamily="34" charset="-128"/>
                <a:cs typeface="Arial" panose="020B0604020202020204" pitchFamily="34" charset="0"/>
              </a:rPr>
              <a:t>properly</a:t>
            </a:r>
            <a:r>
              <a:rPr lang="it-IT" altLang="it-IT" sz="1800" b="1" dirty="0">
                <a:solidFill>
                  <a:srgbClr val="2E74B5"/>
                </a:solidFill>
                <a:ea typeface="ＭＳ Ｐゴシック" pitchFamily="34" charset="-128"/>
                <a:cs typeface="Arial" panose="020B0604020202020204" pitchFamily="34" charset="0"/>
              </a:rPr>
              <a:t> </a:t>
            </a:r>
            <a:r>
              <a:rPr lang="it-IT" altLang="it-IT" sz="1800" b="1" dirty="0" err="1">
                <a:solidFill>
                  <a:srgbClr val="2E74B5"/>
                </a:solidFill>
                <a:ea typeface="ＭＳ Ｐゴシック" pitchFamily="34" charset="-128"/>
                <a:cs typeface="Arial" panose="020B0604020202020204" pitchFamily="34" charset="0"/>
              </a:rPr>
              <a:t>reimbursed</a:t>
            </a:r>
            <a:r>
              <a:rPr lang="it-IT" altLang="it-IT" sz="1800" b="1" dirty="0">
                <a:solidFill>
                  <a:srgbClr val="2E74B5"/>
                </a:solidFill>
                <a:ea typeface="ＭＳ Ｐゴシック" pitchFamily="34" charset="-128"/>
                <a:cs typeface="Arial" panose="020B0604020202020204" pitchFamily="34" charset="0"/>
              </a:rPr>
              <a:t> </a:t>
            </a:r>
            <a:r>
              <a:rPr lang="it-IT" altLang="it-IT" sz="1800" b="1" dirty="0" err="1">
                <a:solidFill>
                  <a:srgbClr val="2E74B5"/>
                </a:solidFill>
                <a:ea typeface="ＭＳ Ｐゴシック" pitchFamily="34" charset="-128"/>
                <a:cs typeface="Arial" panose="020B0604020202020204" pitchFamily="34" charset="0"/>
              </a:rPr>
              <a:t>when</a:t>
            </a:r>
            <a:r>
              <a:rPr lang="it-IT" altLang="it-IT" sz="1800" b="1" dirty="0">
                <a:solidFill>
                  <a:srgbClr val="2E74B5"/>
                </a:solidFill>
                <a:ea typeface="ＭＳ Ｐゴシック" pitchFamily="34" charset="-128"/>
                <a:cs typeface="Arial" panose="020B0604020202020204" pitchFamily="34" charset="0"/>
              </a:rPr>
              <a:t> and </a:t>
            </a:r>
            <a:r>
              <a:rPr lang="it-IT" altLang="it-IT" sz="1800" b="1" dirty="0" err="1">
                <a:solidFill>
                  <a:srgbClr val="2E74B5"/>
                </a:solidFill>
                <a:ea typeface="ＭＳ Ｐゴシック" pitchFamily="34" charset="-128"/>
                <a:cs typeface="Arial" panose="020B0604020202020204" pitchFamily="34" charset="0"/>
              </a:rPr>
              <a:t>if</a:t>
            </a:r>
            <a:r>
              <a:rPr lang="it-IT" altLang="it-IT" sz="1800" b="1" dirty="0">
                <a:solidFill>
                  <a:srgbClr val="2E74B5"/>
                </a:solidFill>
                <a:ea typeface="ＭＳ Ｐゴシック" pitchFamily="34" charset="-128"/>
                <a:cs typeface="Arial" panose="020B0604020202020204" pitchFamily="34" charset="0"/>
              </a:rPr>
              <a:t> </a:t>
            </a:r>
            <a:r>
              <a:rPr lang="it-IT" altLang="it-IT" sz="1800" b="1" dirty="0" err="1">
                <a:solidFill>
                  <a:srgbClr val="2E74B5"/>
                </a:solidFill>
                <a:ea typeface="ＭＳ Ｐゴシック" pitchFamily="34" charset="-128"/>
                <a:cs typeface="Arial" panose="020B0604020202020204" pitchFamily="34" charset="0"/>
              </a:rPr>
              <a:t>they</a:t>
            </a:r>
            <a:r>
              <a:rPr lang="it-IT" altLang="it-IT" sz="1800" b="1" dirty="0">
                <a:solidFill>
                  <a:srgbClr val="2E74B5"/>
                </a:solidFill>
                <a:ea typeface="ＭＳ Ｐゴシック" pitchFamily="34" charset="-128"/>
                <a:cs typeface="Arial" panose="020B0604020202020204" pitchFamily="34" charset="0"/>
              </a:rPr>
              <a:t>:</a:t>
            </a:r>
          </a:p>
        </p:txBody>
      </p:sp>
      <p:sp>
        <p:nvSpPr>
          <p:cNvPr id="2" name="Rettangolo 1">
            <a:extLst>
              <a:ext uri="{FF2B5EF4-FFF2-40B4-BE49-F238E27FC236}">
                <a16:creationId xmlns:a16="http://schemas.microsoft.com/office/drawing/2014/main" id="{9E584C2F-9315-4014-A17A-5ED6898CAF2E}"/>
              </a:ext>
            </a:extLst>
          </p:cNvPr>
          <p:cNvSpPr/>
          <p:nvPr/>
        </p:nvSpPr>
        <p:spPr>
          <a:xfrm>
            <a:off x="6068385" y="1057945"/>
            <a:ext cx="2683430" cy="480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dirty="0" err="1">
                <a:latin typeface="+mj-lt"/>
                <a:cs typeface="Arial" panose="020B0604020202020204" pitchFamily="34" charset="0"/>
              </a:rPr>
              <a:t>Prevalence</a:t>
            </a:r>
            <a:r>
              <a:rPr lang="it-IT" sz="1500" dirty="0">
                <a:latin typeface="+mj-lt"/>
                <a:cs typeface="Arial" panose="020B0604020202020204" pitchFamily="34" charset="0"/>
              </a:rPr>
              <a:t>, </a:t>
            </a:r>
            <a:r>
              <a:rPr lang="it-IT" sz="1500" dirty="0" err="1">
                <a:latin typeface="+mj-lt"/>
                <a:cs typeface="Arial" panose="020B0604020202020204" pitchFamily="34" charset="0"/>
              </a:rPr>
              <a:t>Incidence</a:t>
            </a:r>
            <a:r>
              <a:rPr lang="it-IT" sz="1500" dirty="0">
                <a:latin typeface="+mj-lt"/>
                <a:cs typeface="Arial" panose="020B0604020202020204" pitchFamily="34" charset="0"/>
              </a:rPr>
              <a:t>, Resource </a:t>
            </a:r>
            <a:r>
              <a:rPr lang="it-IT" sz="1500" dirty="0" err="1">
                <a:latin typeface="+mj-lt"/>
                <a:cs typeface="Arial" panose="020B0604020202020204" pitchFamily="34" charset="0"/>
              </a:rPr>
              <a:t>Absorption</a:t>
            </a:r>
            <a:endParaRPr lang="it-IT" sz="1500" dirty="0">
              <a:latin typeface="+mj-lt"/>
              <a:cs typeface="Arial" panose="020B0604020202020204" pitchFamily="34" charset="0"/>
            </a:endParaRPr>
          </a:p>
        </p:txBody>
      </p:sp>
      <p:sp>
        <p:nvSpPr>
          <p:cNvPr id="13" name="Rettangolo 12">
            <a:extLst>
              <a:ext uri="{FF2B5EF4-FFF2-40B4-BE49-F238E27FC236}">
                <a16:creationId xmlns:a16="http://schemas.microsoft.com/office/drawing/2014/main" id="{FACE39D3-621B-47C6-963C-B142BB13D09C}"/>
              </a:ext>
            </a:extLst>
          </p:cNvPr>
          <p:cNvSpPr/>
          <p:nvPr/>
        </p:nvSpPr>
        <p:spPr>
          <a:xfrm>
            <a:off x="6068386" y="1599467"/>
            <a:ext cx="2683428" cy="239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dirty="0">
                <a:latin typeface="+mj-lt"/>
                <a:cs typeface="Arial" panose="020B0604020202020204" pitchFamily="34" charset="0"/>
              </a:rPr>
              <a:t>Burden of Disease (QALY)</a:t>
            </a:r>
          </a:p>
        </p:txBody>
      </p:sp>
      <p:sp>
        <p:nvSpPr>
          <p:cNvPr id="14" name="Rettangolo 13">
            <a:extLst>
              <a:ext uri="{FF2B5EF4-FFF2-40B4-BE49-F238E27FC236}">
                <a16:creationId xmlns:a16="http://schemas.microsoft.com/office/drawing/2014/main" id="{40F6E081-BB73-47A0-9CAA-8E70BA32911C}"/>
              </a:ext>
            </a:extLst>
          </p:cNvPr>
          <p:cNvSpPr/>
          <p:nvPr/>
        </p:nvSpPr>
        <p:spPr>
          <a:xfrm>
            <a:off x="6068388" y="1960510"/>
            <a:ext cx="2683427" cy="2390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sz="1500" dirty="0">
                <a:latin typeface="+mj-lt"/>
                <a:cs typeface="Arial" panose="020B0604020202020204" pitchFamily="34" charset="0"/>
              </a:rPr>
              <a:t>Literature (</a:t>
            </a:r>
            <a:r>
              <a:rPr lang="it-IT" sz="1500" dirty="0" err="1">
                <a:latin typeface="+mj-lt"/>
                <a:cs typeface="Arial" panose="020B0604020202020204" pitchFamily="34" charset="0"/>
              </a:rPr>
              <a:t>critical</a:t>
            </a:r>
            <a:r>
              <a:rPr lang="it-IT" sz="1500" dirty="0">
                <a:latin typeface="+mj-lt"/>
                <a:cs typeface="Arial" panose="020B0604020202020204" pitchFamily="34" charset="0"/>
              </a:rPr>
              <a:t> </a:t>
            </a:r>
            <a:r>
              <a:rPr lang="it-IT" sz="1500" dirty="0" err="1">
                <a:latin typeface="+mj-lt"/>
                <a:cs typeface="Arial" panose="020B0604020202020204" pitchFamily="34" charset="0"/>
              </a:rPr>
              <a:t>analysis</a:t>
            </a:r>
            <a:r>
              <a:rPr lang="it-IT" sz="1500" dirty="0">
                <a:latin typeface="+mj-lt"/>
                <a:cs typeface="Arial" panose="020B0604020202020204" pitchFamily="34" charset="0"/>
              </a:rPr>
              <a:t>)</a:t>
            </a:r>
          </a:p>
        </p:txBody>
      </p:sp>
      <p:sp>
        <p:nvSpPr>
          <p:cNvPr id="15" name="Rettangolo 14">
            <a:extLst>
              <a:ext uri="{FF2B5EF4-FFF2-40B4-BE49-F238E27FC236}">
                <a16:creationId xmlns:a16="http://schemas.microsoft.com/office/drawing/2014/main" id="{EC60F98B-D286-42CB-B3F2-F90CFDA3F76E}"/>
              </a:ext>
            </a:extLst>
          </p:cNvPr>
          <p:cNvSpPr/>
          <p:nvPr/>
        </p:nvSpPr>
        <p:spPr>
          <a:xfrm>
            <a:off x="6068387" y="2347558"/>
            <a:ext cx="2683428" cy="2390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sz="1500" dirty="0">
                <a:latin typeface="+mj-lt"/>
                <a:cs typeface="Arial" panose="020B0604020202020204" pitchFamily="34" charset="0"/>
              </a:rPr>
              <a:t>International Guidelines</a:t>
            </a:r>
          </a:p>
        </p:txBody>
      </p:sp>
      <p:sp>
        <p:nvSpPr>
          <p:cNvPr id="16" name="Rettangolo 15">
            <a:extLst>
              <a:ext uri="{FF2B5EF4-FFF2-40B4-BE49-F238E27FC236}">
                <a16:creationId xmlns:a16="http://schemas.microsoft.com/office/drawing/2014/main" id="{D465231B-CE87-450E-8735-E4080872BF93}"/>
              </a:ext>
            </a:extLst>
          </p:cNvPr>
          <p:cNvSpPr/>
          <p:nvPr/>
        </p:nvSpPr>
        <p:spPr>
          <a:xfrm>
            <a:off x="6068386" y="2700157"/>
            <a:ext cx="2683426" cy="555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dirty="0">
                <a:latin typeface="+mj-lt"/>
                <a:cs typeface="Arial" panose="020B0604020202020204" pitchFamily="34" charset="0"/>
              </a:rPr>
              <a:t>Access, </a:t>
            </a:r>
            <a:r>
              <a:rPr lang="it-IT" sz="1500" dirty="0" err="1">
                <a:latin typeface="+mj-lt"/>
                <a:cs typeface="Arial" panose="020B0604020202020204" pitchFamily="34" charset="0"/>
              </a:rPr>
              <a:t>Mortality</a:t>
            </a:r>
            <a:r>
              <a:rPr lang="it-IT" sz="1500" dirty="0">
                <a:latin typeface="+mj-lt"/>
                <a:cs typeface="Arial" panose="020B0604020202020204" pitchFamily="34" charset="0"/>
              </a:rPr>
              <a:t>, </a:t>
            </a:r>
            <a:r>
              <a:rPr lang="it-IT" sz="1500" dirty="0" err="1">
                <a:latin typeface="+mj-lt"/>
                <a:cs typeface="Arial" panose="020B0604020202020204" pitchFamily="34" charset="0"/>
              </a:rPr>
              <a:t>BoD</a:t>
            </a:r>
            <a:r>
              <a:rPr lang="it-IT" sz="1500" dirty="0">
                <a:latin typeface="+mj-lt"/>
                <a:cs typeface="Arial" panose="020B0604020202020204" pitchFamily="34" charset="0"/>
              </a:rPr>
              <a:t>, </a:t>
            </a:r>
            <a:r>
              <a:rPr lang="it-IT" sz="1500" dirty="0" err="1">
                <a:latin typeface="+mj-lt"/>
                <a:cs typeface="Arial" panose="020B0604020202020204" pitchFamily="34" charset="0"/>
              </a:rPr>
              <a:t>Functions</a:t>
            </a:r>
            <a:r>
              <a:rPr lang="it-IT" sz="1500" dirty="0">
                <a:latin typeface="+mj-lt"/>
                <a:cs typeface="Arial" panose="020B0604020202020204" pitchFamily="34" charset="0"/>
              </a:rPr>
              <a:t>, </a:t>
            </a:r>
            <a:r>
              <a:rPr lang="it-IT" sz="1500" dirty="0" err="1">
                <a:latin typeface="+mj-lt"/>
                <a:cs typeface="Arial" panose="020B0604020202020204" pitchFamily="34" charset="0"/>
              </a:rPr>
              <a:t>Disability</a:t>
            </a:r>
            <a:r>
              <a:rPr lang="it-IT" sz="1500" dirty="0">
                <a:latin typeface="+mj-lt"/>
                <a:cs typeface="Arial" panose="020B0604020202020204" pitchFamily="34" charset="0"/>
              </a:rPr>
              <a:t>, </a:t>
            </a:r>
            <a:r>
              <a:rPr lang="it-IT" sz="1500" dirty="0" err="1">
                <a:latin typeface="+mj-lt"/>
                <a:cs typeface="Arial" panose="020B0604020202020204" pitchFamily="34" charset="0"/>
              </a:rPr>
              <a:t>QoL</a:t>
            </a:r>
            <a:endParaRPr lang="it-IT" sz="1500" dirty="0">
              <a:latin typeface="+mj-lt"/>
              <a:cs typeface="Arial" panose="020B0604020202020204" pitchFamily="34" charset="0"/>
            </a:endParaRPr>
          </a:p>
        </p:txBody>
      </p:sp>
      <p:sp>
        <p:nvSpPr>
          <p:cNvPr id="18" name="Rettangolo 17">
            <a:extLst>
              <a:ext uri="{FF2B5EF4-FFF2-40B4-BE49-F238E27FC236}">
                <a16:creationId xmlns:a16="http://schemas.microsoft.com/office/drawing/2014/main" id="{23ECEB0D-7C82-4DC1-AD15-2179F7D55E1B}"/>
              </a:ext>
            </a:extLst>
          </p:cNvPr>
          <p:cNvSpPr/>
          <p:nvPr/>
        </p:nvSpPr>
        <p:spPr>
          <a:xfrm>
            <a:off x="6068385" y="3727723"/>
            <a:ext cx="2683427" cy="2390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sz="1500" dirty="0">
                <a:latin typeface="+mj-lt"/>
                <a:cs typeface="Arial" panose="020B0604020202020204" pitchFamily="34" charset="0"/>
              </a:rPr>
              <a:t>Literature (</a:t>
            </a:r>
            <a:r>
              <a:rPr lang="it-IT" sz="1500" dirty="0" err="1">
                <a:latin typeface="+mj-lt"/>
                <a:cs typeface="Arial" panose="020B0604020202020204" pitchFamily="34" charset="0"/>
              </a:rPr>
              <a:t>critical</a:t>
            </a:r>
            <a:r>
              <a:rPr lang="it-IT" sz="1500" dirty="0">
                <a:latin typeface="+mj-lt"/>
                <a:cs typeface="Arial" panose="020B0604020202020204" pitchFamily="34" charset="0"/>
              </a:rPr>
              <a:t> </a:t>
            </a:r>
            <a:r>
              <a:rPr lang="it-IT" sz="1500" dirty="0" err="1">
                <a:latin typeface="+mj-lt"/>
                <a:cs typeface="Arial" panose="020B0604020202020204" pitchFamily="34" charset="0"/>
              </a:rPr>
              <a:t>analysis</a:t>
            </a:r>
            <a:r>
              <a:rPr lang="it-IT" sz="1500" dirty="0">
                <a:latin typeface="+mj-lt"/>
                <a:cs typeface="Arial" panose="020B0604020202020204" pitchFamily="34" charset="0"/>
              </a:rPr>
              <a:t>)</a:t>
            </a:r>
          </a:p>
        </p:txBody>
      </p:sp>
      <p:sp>
        <p:nvSpPr>
          <p:cNvPr id="19" name="Rettangolo 18">
            <a:extLst>
              <a:ext uri="{FF2B5EF4-FFF2-40B4-BE49-F238E27FC236}">
                <a16:creationId xmlns:a16="http://schemas.microsoft.com/office/drawing/2014/main" id="{A3EAF1E0-AFFB-4951-A170-52220731D787}"/>
              </a:ext>
            </a:extLst>
          </p:cNvPr>
          <p:cNvSpPr/>
          <p:nvPr/>
        </p:nvSpPr>
        <p:spPr>
          <a:xfrm>
            <a:off x="6068385" y="3372095"/>
            <a:ext cx="2683427" cy="239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dirty="0">
                <a:latin typeface="+mj-lt"/>
                <a:cs typeface="Arial" panose="020B0604020202020204" pitchFamily="34" charset="0"/>
              </a:rPr>
              <a:t>Risk </a:t>
            </a:r>
            <a:r>
              <a:rPr lang="it-IT" sz="1500" dirty="0" err="1">
                <a:latin typeface="+mj-lt"/>
                <a:cs typeface="Arial" panose="020B0604020202020204" pitchFamily="34" charset="0"/>
              </a:rPr>
              <a:t>stratification</a:t>
            </a:r>
            <a:endParaRPr lang="it-IT" sz="1500" dirty="0">
              <a:latin typeface="+mj-lt"/>
              <a:cs typeface="Arial" panose="020B0604020202020204" pitchFamily="34" charset="0"/>
            </a:endParaRPr>
          </a:p>
        </p:txBody>
      </p:sp>
      <p:sp>
        <p:nvSpPr>
          <p:cNvPr id="20" name="Rettangolo 19">
            <a:extLst>
              <a:ext uri="{FF2B5EF4-FFF2-40B4-BE49-F238E27FC236}">
                <a16:creationId xmlns:a16="http://schemas.microsoft.com/office/drawing/2014/main" id="{040B363A-CF38-46AE-9155-28DB90B6EC7C}"/>
              </a:ext>
            </a:extLst>
          </p:cNvPr>
          <p:cNvSpPr/>
          <p:nvPr/>
        </p:nvSpPr>
        <p:spPr>
          <a:xfrm>
            <a:off x="6068386" y="4090614"/>
            <a:ext cx="2683427" cy="239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dirty="0">
                <a:latin typeface="+mj-lt"/>
                <a:cs typeface="Arial" panose="020B0604020202020204" pitchFamily="34" charset="0"/>
              </a:rPr>
              <a:t>Impact on </a:t>
            </a:r>
            <a:r>
              <a:rPr lang="it-IT" sz="1500" dirty="0" err="1">
                <a:latin typeface="+mj-lt"/>
                <a:cs typeface="Arial" panose="020B0604020202020204" pitchFamily="34" charset="0"/>
              </a:rPr>
              <a:t>resource</a:t>
            </a:r>
            <a:r>
              <a:rPr lang="it-IT" sz="1500" dirty="0">
                <a:latin typeface="+mj-lt"/>
                <a:cs typeface="Arial" panose="020B0604020202020204" pitchFamily="34" charset="0"/>
              </a:rPr>
              <a:t> </a:t>
            </a:r>
            <a:r>
              <a:rPr lang="it-IT" sz="1500" dirty="0" err="1">
                <a:latin typeface="+mj-lt"/>
                <a:cs typeface="Arial" panose="020B0604020202020204" pitchFamily="34" charset="0"/>
              </a:rPr>
              <a:t>absorption</a:t>
            </a:r>
            <a:endParaRPr lang="it-IT" sz="1500" dirty="0">
              <a:latin typeface="+mj-lt"/>
              <a:cs typeface="Arial" panose="020B0604020202020204" pitchFamily="34" charset="0"/>
            </a:endParaRPr>
          </a:p>
        </p:txBody>
      </p:sp>
      <p:sp>
        <p:nvSpPr>
          <p:cNvPr id="21" name="Rettangolo 20">
            <a:extLst>
              <a:ext uri="{FF2B5EF4-FFF2-40B4-BE49-F238E27FC236}">
                <a16:creationId xmlns:a16="http://schemas.microsoft.com/office/drawing/2014/main" id="{A6D7A394-A6D7-4804-B55E-797AEBFCE5FC}"/>
              </a:ext>
            </a:extLst>
          </p:cNvPr>
          <p:cNvSpPr/>
          <p:nvPr/>
        </p:nvSpPr>
        <p:spPr>
          <a:xfrm>
            <a:off x="6068385" y="4442993"/>
            <a:ext cx="2683427" cy="239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dirty="0">
                <a:latin typeface="+mj-lt"/>
                <a:cs typeface="Arial" panose="020B0604020202020204" pitchFamily="34" charset="0"/>
              </a:rPr>
              <a:t>CUA </a:t>
            </a:r>
            <a:r>
              <a:rPr lang="it-IT" sz="1500" dirty="0" err="1">
                <a:latin typeface="+mj-lt"/>
                <a:cs typeface="Arial" panose="020B0604020202020204" pitchFamily="34" charset="0"/>
              </a:rPr>
              <a:t>modeling</a:t>
            </a:r>
            <a:r>
              <a:rPr lang="it-IT" sz="1500" dirty="0">
                <a:latin typeface="+mj-lt"/>
                <a:cs typeface="Arial" panose="020B0604020202020204" pitchFamily="34" charset="0"/>
              </a:rPr>
              <a:t> etc.</a:t>
            </a:r>
          </a:p>
        </p:txBody>
      </p:sp>
      <p:cxnSp>
        <p:nvCxnSpPr>
          <p:cNvPr id="4" name="Connettore 2 3">
            <a:extLst>
              <a:ext uri="{FF2B5EF4-FFF2-40B4-BE49-F238E27FC236}">
                <a16:creationId xmlns:a16="http://schemas.microsoft.com/office/drawing/2014/main" id="{66F882D0-2CC3-4201-BF2C-FA1E7EE9B87E}"/>
              </a:ext>
            </a:extLst>
          </p:cNvPr>
          <p:cNvCxnSpPr>
            <a:cxnSpLocks/>
            <a:endCxn id="13" idx="1"/>
          </p:cNvCxnSpPr>
          <p:nvPr/>
        </p:nvCxnSpPr>
        <p:spPr>
          <a:xfrm flipV="1">
            <a:off x="3211234" y="1719011"/>
            <a:ext cx="2857152" cy="241499"/>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id="{6BD97C5C-86B2-4AE1-BDB2-103DA9A51DE1}"/>
              </a:ext>
            </a:extLst>
          </p:cNvPr>
          <p:cNvCxnSpPr>
            <a:cxnSpLocks/>
            <a:endCxn id="2" idx="1"/>
          </p:cNvCxnSpPr>
          <p:nvPr/>
        </p:nvCxnSpPr>
        <p:spPr>
          <a:xfrm flipV="1">
            <a:off x="5113706" y="1298217"/>
            <a:ext cx="954679" cy="340288"/>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Connettore 2 26">
            <a:extLst>
              <a:ext uri="{FF2B5EF4-FFF2-40B4-BE49-F238E27FC236}">
                <a16:creationId xmlns:a16="http://schemas.microsoft.com/office/drawing/2014/main" id="{D10A5899-D608-4A43-9ED6-64A8A50E501D}"/>
              </a:ext>
            </a:extLst>
          </p:cNvPr>
          <p:cNvCxnSpPr>
            <a:cxnSpLocks/>
            <a:endCxn id="15" idx="1"/>
          </p:cNvCxnSpPr>
          <p:nvPr/>
        </p:nvCxnSpPr>
        <p:spPr>
          <a:xfrm>
            <a:off x="4337983" y="2412949"/>
            <a:ext cx="1730404" cy="54153"/>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Connettore 2 29">
            <a:extLst>
              <a:ext uri="{FF2B5EF4-FFF2-40B4-BE49-F238E27FC236}">
                <a16:creationId xmlns:a16="http://schemas.microsoft.com/office/drawing/2014/main" id="{86B15CD9-AF1C-4C24-835F-319B0D719C2D}"/>
              </a:ext>
            </a:extLst>
          </p:cNvPr>
          <p:cNvCxnSpPr>
            <a:cxnSpLocks/>
            <a:endCxn id="19" idx="1"/>
          </p:cNvCxnSpPr>
          <p:nvPr/>
        </p:nvCxnSpPr>
        <p:spPr>
          <a:xfrm>
            <a:off x="4034627" y="3301130"/>
            <a:ext cx="2033758" cy="190509"/>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 name="Connettore 2 34">
            <a:extLst>
              <a:ext uri="{FF2B5EF4-FFF2-40B4-BE49-F238E27FC236}">
                <a16:creationId xmlns:a16="http://schemas.microsoft.com/office/drawing/2014/main" id="{FD4DECDC-33A8-49CF-8821-A4E7B6EF8B40}"/>
              </a:ext>
            </a:extLst>
          </p:cNvPr>
          <p:cNvCxnSpPr>
            <a:cxnSpLocks/>
            <a:endCxn id="20" idx="1"/>
          </p:cNvCxnSpPr>
          <p:nvPr/>
        </p:nvCxnSpPr>
        <p:spPr>
          <a:xfrm>
            <a:off x="3882950" y="3996806"/>
            <a:ext cx="2185436" cy="213352"/>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Connettore 2 37">
            <a:extLst>
              <a:ext uri="{FF2B5EF4-FFF2-40B4-BE49-F238E27FC236}">
                <a16:creationId xmlns:a16="http://schemas.microsoft.com/office/drawing/2014/main" id="{55DEE3AD-DF86-453B-ACDA-D3DEC4E439ED}"/>
              </a:ext>
            </a:extLst>
          </p:cNvPr>
          <p:cNvCxnSpPr>
            <a:cxnSpLocks/>
            <a:endCxn id="21" idx="1"/>
          </p:cNvCxnSpPr>
          <p:nvPr/>
        </p:nvCxnSpPr>
        <p:spPr>
          <a:xfrm>
            <a:off x="3557926" y="4210158"/>
            <a:ext cx="2510459" cy="352379"/>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Connettore 2 40">
            <a:extLst>
              <a:ext uri="{FF2B5EF4-FFF2-40B4-BE49-F238E27FC236}">
                <a16:creationId xmlns:a16="http://schemas.microsoft.com/office/drawing/2014/main" id="{720514C9-092A-4958-A86F-2532C7214693}"/>
              </a:ext>
            </a:extLst>
          </p:cNvPr>
          <p:cNvCxnSpPr>
            <a:cxnSpLocks/>
            <a:endCxn id="14" idx="1"/>
          </p:cNvCxnSpPr>
          <p:nvPr/>
        </p:nvCxnSpPr>
        <p:spPr>
          <a:xfrm flipV="1">
            <a:off x="4892690" y="2080054"/>
            <a:ext cx="1175698" cy="41692"/>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Connettore 2 46">
            <a:extLst>
              <a:ext uri="{FF2B5EF4-FFF2-40B4-BE49-F238E27FC236}">
                <a16:creationId xmlns:a16="http://schemas.microsoft.com/office/drawing/2014/main" id="{78905E3B-FA27-4E20-A9B1-C7780D1D8A30}"/>
              </a:ext>
            </a:extLst>
          </p:cNvPr>
          <p:cNvCxnSpPr>
            <a:cxnSpLocks/>
            <a:stCxn id="69" idx="1"/>
            <a:endCxn id="16" idx="1"/>
          </p:cNvCxnSpPr>
          <p:nvPr/>
        </p:nvCxnSpPr>
        <p:spPr>
          <a:xfrm flipV="1">
            <a:off x="4641338" y="2978093"/>
            <a:ext cx="1427048" cy="5950"/>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0" name="Connettore 2 49">
            <a:extLst>
              <a:ext uri="{FF2B5EF4-FFF2-40B4-BE49-F238E27FC236}">
                <a16:creationId xmlns:a16="http://schemas.microsoft.com/office/drawing/2014/main" id="{F2ACB76F-B2DF-4166-8220-E6CC596876E9}"/>
              </a:ext>
            </a:extLst>
          </p:cNvPr>
          <p:cNvCxnSpPr>
            <a:cxnSpLocks/>
            <a:endCxn id="18" idx="1"/>
          </p:cNvCxnSpPr>
          <p:nvPr/>
        </p:nvCxnSpPr>
        <p:spPr>
          <a:xfrm>
            <a:off x="2088819" y="3533965"/>
            <a:ext cx="3979566" cy="313302"/>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9" name="Parentesi graffa chiusa 68">
            <a:extLst>
              <a:ext uri="{FF2B5EF4-FFF2-40B4-BE49-F238E27FC236}">
                <a16:creationId xmlns:a16="http://schemas.microsoft.com/office/drawing/2014/main" id="{9B3C689B-C484-007B-9E82-929D8BC8DA02}"/>
              </a:ext>
            </a:extLst>
          </p:cNvPr>
          <p:cNvSpPr/>
          <p:nvPr/>
        </p:nvSpPr>
        <p:spPr>
          <a:xfrm>
            <a:off x="4446324" y="2786499"/>
            <a:ext cx="195014" cy="395087"/>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15694135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8CD80F1C-0FDA-CF0B-4BFE-75257560B14D}"/>
              </a:ext>
            </a:extLst>
          </p:cNvPr>
          <p:cNvPicPr>
            <a:picLocks noChangeAspect="1"/>
          </p:cNvPicPr>
          <p:nvPr/>
        </p:nvPicPr>
        <p:blipFill>
          <a:blip r:embed="rId2"/>
          <a:stretch>
            <a:fillRect/>
          </a:stretch>
        </p:blipFill>
        <p:spPr>
          <a:xfrm>
            <a:off x="3796408" y="580401"/>
            <a:ext cx="3677163" cy="4391638"/>
          </a:xfrm>
          <a:prstGeom prst="rect">
            <a:avLst/>
          </a:prstGeom>
        </p:spPr>
      </p:pic>
      <p:sp>
        <p:nvSpPr>
          <p:cNvPr id="6" name="CasellaDiTesto 5">
            <a:extLst>
              <a:ext uri="{FF2B5EF4-FFF2-40B4-BE49-F238E27FC236}">
                <a16:creationId xmlns:a16="http://schemas.microsoft.com/office/drawing/2014/main" id="{C3171166-AEBF-BE30-6228-9CC1EB099D4E}"/>
              </a:ext>
            </a:extLst>
          </p:cNvPr>
          <p:cNvSpPr txBox="1"/>
          <p:nvPr/>
        </p:nvSpPr>
        <p:spPr>
          <a:xfrm>
            <a:off x="295487" y="3972408"/>
            <a:ext cx="3415453" cy="738664"/>
          </a:xfrm>
          <a:prstGeom prst="rect">
            <a:avLst/>
          </a:prstGeom>
          <a:noFill/>
        </p:spPr>
        <p:txBody>
          <a:bodyPr wrap="square">
            <a:spAutoFit/>
          </a:bodyPr>
          <a:lstStyle/>
          <a:p>
            <a:r>
              <a:rPr lang="it-IT" sz="1050" dirty="0">
                <a:latin typeface="+mn-lt"/>
              </a:rPr>
              <a:t>Mori Y, Neumann H, </a:t>
            </a:r>
            <a:r>
              <a:rPr lang="it-IT" sz="1050" dirty="0" err="1">
                <a:latin typeface="+mn-lt"/>
              </a:rPr>
              <a:t>Misawa</a:t>
            </a:r>
            <a:r>
              <a:rPr lang="it-IT" sz="1050" dirty="0">
                <a:latin typeface="+mn-lt"/>
              </a:rPr>
              <a:t> M, </a:t>
            </a:r>
            <a:r>
              <a:rPr lang="it-IT" sz="1050" dirty="0" err="1">
                <a:latin typeface="+mn-lt"/>
              </a:rPr>
              <a:t>Kudo</a:t>
            </a:r>
            <a:r>
              <a:rPr lang="it-IT" sz="1050" dirty="0">
                <a:latin typeface="+mn-lt"/>
              </a:rPr>
              <a:t> SE, </a:t>
            </a:r>
            <a:r>
              <a:rPr lang="it-IT" sz="1050" dirty="0" err="1">
                <a:latin typeface="+mn-lt"/>
              </a:rPr>
              <a:t>Bretthauer</a:t>
            </a:r>
            <a:r>
              <a:rPr lang="it-IT" sz="1050" dirty="0">
                <a:latin typeface="+mn-lt"/>
              </a:rPr>
              <a:t> M. </a:t>
            </a:r>
            <a:r>
              <a:rPr lang="it-IT" sz="1050" dirty="0" err="1">
                <a:latin typeface="+mn-lt"/>
              </a:rPr>
              <a:t>Artificial</a:t>
            </a:r>
            <a:r>
              <a:rPr lang="it-IT" sz="1050" dirty="0">
                <a:latin typeface="+mn-lt"/>
              </a:rPr>
              <a:t> intelligence in </a:t>
            </a:r>
            <a:r>
              <a:rPr lang="it-IT" sz="1050" dirty="0" err="1">
                <a:latin typeface="+mn-lt"/>
              </a:rPr>
              <a:t>colonoscopy</a:t>
            </a:r>
            <a:r>
              <a:rPr lang="it-IT" sz="1050" dirty="0">
                <a:latin typeface="+mn-lt"/>
              </a:rPr>
              <a:t> - </a:t>
            </a:r>
            <a:r>
              <a:rPr lang="it-IT" sz="1050" dirty="0" err="1">
                <a:latin typeface="+mn-lt"/>
              </a:rPr>
              <a:t>Now</a:t>
            </a:r>
            <a:r>
              <a:rPr lang="it-IT" sz="1050" dirty="0">
                <a:latin typeface="+mn-lt"/>
              </a:rPr>
              <a:t> on the market. </a:t>
            </a:r>
            <a:r>
              <a:rPr lang="it-IT" sz="1050" dirty="0" err="1">
                <a:latin typeface="+mn-lt"/>
              </a:rPr>
              <a:t>What's</a:t>
            </a:r>
            <a:r>
              <a:rPr lang="it-IT" sz="1050" dirty="0">
                <a:latin typeface="+mn-lt"/>
              </a:rPr>
              <a:t> </a:t>
            </a:r>
            <a:r>
              <a:rPr lang="it-IT" sz="1050" dirty="0" err="1">
                <a:latin typeface="+mn-lt"/>
              </a:rPr>
              <a:t>next</a:t>
            </a:r>
            <a:r>
              <a:rPr lang="it-IT" sz="1050" dirty="0">
                <a:latin typeface="+mn-lt"/>
              </a:rPr>
              <a:t>? J </a:t>
            </a:r>
            <a:r>
              <a:rPr lang="it-IT" sz="1050" dirty="0" err="1">
                <a:latin typeface="+mn-lt"/>
              </a:rPr>
              <a:t>Gastroenterol</a:t>
            </a:r>
            <a:r>
              <a:rPr lang="it-IT" sz="1050" dirty="0">
                <a:latin typeface="+mn-lt"/>
              </a:rPr>
              <a:t> </a:t>
            </a:r>
            <a:r>
              <a:rPr lang="it-IT" sz="1050" dirty="0" err="1">
                <a:latin typeface="+mn-lt"/>
              </a:rPr>
              <a:t>Hepatol</a:t>
            </a:r>
            <a:r>
              <a:rPr lang="it-IT" sz="1050" dirty="0">
                <a:latin typeface="+mn-lt"/>
              </a:rPr>
              <a:t>. 2021 Jan;36(1):7-11. </a:t>
            </a:r>
            <a:r>
              <a:rPr lang="it-IT" sz="1050" dirty="0" err="1">
                <a:latin typeface="+mn-lt"/>
              </a:rPr>
              <a:t>doi</a:t>
            </a:r>
            <a:r>
              <a:rPr lang="it-IT" sz="1050" dirty="0">
                <a:latin typeface="+mn-lt"/>
              </a:rPr>
              <a:t>: 10.1111/jgh.15339. PMID: 33179322.</a:t>
            </a:r>
          </a:p>
        </p:txBody>
      </p:sp>
      <p:sp>
        <p:nvSpPr>
          <p:cNvPr id="2" name="Rectangle 1">
            <a:extLst>
              <a:ext uri="{FF2B5EF4-FFF2-40B4-BE49-F238E27FC236}">
                <a16:creationId xmlns:a16="http://schemas.microsoft.com/office/drawing/2014/main" id="{02BB4BB3-A6E9-19B2-48F4-11A32F0FE3CF}"/>
              </a:ext>
            </a:extLst>
          </p:cNvPr>
          <p:cNvSpPr>
            <a:spLocks noChangeArrowheads="1"/>
          </p:cNvSpPr>
          <p:nvPr/>
        </p:nvSpPr>
        <p:spPr bwMode="auto">
          <a:xfrm>
            <a:off x="253577" y="596764"/>
            <a:ext cx="3171957"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tabLst>
                <a:tab pos="269875" algn="l"/>
              </a:tabLst>
              <a:defRPr>
                <a:solidFill>
                  <a:schemeClr val="tx1"/>
                </a:solidFill>
                <a:latin typeface="Arial" panose="020B0604020202020204" pitchFamily="34" charset="0"/>
              </a:defRPr>
            </a:lvl1pPr>
            <a:lvl2pPr eaLnBrk="0" fontAlgn="base" hangingPunct="0">
              <a:spcBef>
                <a:spcPct val="0"/>
              </a:spcBef>
              <a:spcAft>
                <a:spcPct val="0"/>
              </a:spcAft>
              <a:tabLst>
                <a:tab pos="269875" algn="l"/>
              </a:tabLst>
              <a:defRPr>
                <a:solidFill>
                  <a:schemeClr val="tx1"/>
                </a:solidFill>
                <a:latin typeface="Arial" panose="020B0604020202020204" pitchFamily="34" charset="0"/>
              </a:defRPr>
            </a:lvl2pPr>
            <a:lvl3pPr eaLnBrk="0" fontAlgn="base" hangingPunct="0">
              <a:spcBef>
                <a:spcPct val="0"/>
              </a:spcBef>
              <a:spcAft>
                <a:spcPct val="0"/>
              </a:spcAft>
              <a:tabLst>
                <a:tab pos="269875" algn="l"/>
              </a:tabLst>
              <a:defRPr>
                <a:solidFill>
                  <a:schemeClr val="tx1"/>
                </a:solidFill>
                <a:latin typeface="Arial" panose="020B0604020202020204" pitchFamily="34" charset="0"/>
              </a:defRPr>
            </a:lvl3pPr>
            <a:lvl4pPr eaLnBrk="0" fontAlgn="base" hangingPunct="0">
              <a:spcBef>
                <a:spcPct val="0"/>
              </a:spcBef>
              <a:spcAft>
                <a:spcPct val="0"/>
              </a:spcAft>
              <a:tabLst>
                <a:tab pos="269875" algn="l"/>
              </a:tabLst>
              <a:defRPr>
                <a:solidFill>
                  <a:schemeClr val="tx1"/>
                </a:solidFill>
                <a:latin typeface="Arial" panose="020B0604020202020204" pitchFamily="34" charset="0"/>
              </a:defRPr>
            </a:lvl4pPr>
            <a:lvl5pPr eaLnBrk="0" fontAlgn="base" hangingPunct="0">
              <a:spcBef>
                <a:spcPct val="0"/>
              </a:spcBef>
              <a:spcAft>
                <a:spcPct val="0"/>
              </a:spcAft>
              <a:tabLst>
                <a:tab pos="269875" algn="l"/>
              </a:tabLst>
              <a:defRPr>
                <a:solidFill>
                  <a:schemeClr val="tx1"/>
                </a:solidFill>
                <a:latin typeface="Arial" panose="020B0604020202020204" pitchFamily="34" charset="0"/>
              </a:defRPr>
            </a:lvl5pPr>
            <a:lvl6pPr eaLnBrk="0" fontAlgn="base" hangingPunct="0">
              <a:spcBef>
                <a:spcPct val="0"/>
              </a:spcBef>
              <a:spcAft>
                <a:spcPct val="0"/>
              </a:spcAft>
              <a:tabLst>
                <a:tab pos="269875" algn="l"/>
              </a:tabLst>
              <a:defRPr>
                <a:solidFill>
                  <a:schemeClr val="tx1"/>
                </a:solidFill>
                <a:latin typeface="Arial" panose="020B0604020202020204" pitchFamily="34" charset="0"/>
              </a:defRPr>
            </a:lvl6pPr>
            <a:lvl7pPr eaLnBrk="0" fontAlgn="base" hangingPunct="0">
              <a:spcBef>
                <a:spcPct val="0"/>
              </a:spcBef>
              <a:spcAft>
                <a:spcPct val="0"/>
              </a:spcAft>
              <a:tabLst>
                <a:tab pos="269875" algn="l"/>
              </a:tabLst>
              <a:defRPr>
                <a:solidFill>
                  <a:schemeClr val="tx1"/>
                </a:solidFill>
                <a:latin typeface="Arial" panose="020B0604020202020204" pitchFamily="34" charset="0"/>
              </a:defRPr>
            </a:lvl7pPr>
            <a:lvl8pPr eaLnBrk="0" fontAlgn="base" hangingPunct="0">
              <a:spcBef>
                <a:spcPct val="0"/>
              </a:spcBef>
              <a:spcAft>
                <a:spcPct val="0"/>
              </a:spcAft>
              <a:tabLst>
                <a:tab pos="269875" algn="l"/>
              </a:tabLst>
              <a:defRPr>
                <a:solidFill>
                  <a:schemeClr val="tx1"/>
                </a:solidFill>
                <a:latin typeface="Arial" panose="020B0604020202020204" pitchFamily="34" charset="0"/>
              </a:defRPr>
            </a:lvl8pPr>
            <a:lvl9pPr eaLnBrk="0" fontAlgn="base" hangingPunct="0">
              <a:spcBef>
                <a:spcPct val="0"/>
              </a:spcBef>
              <a:spcAft>
                <a:spcPct val="0"/>
              </a:spcAft>
              <a:tabLst>
                <a:tab pos="269875" algn="l"/>
              </a:tabLst>
              <a:defRPr>
                <a:solidFill>
                  <a:schemeClr val="tx1"/>
                </a:solidFill>
                <a:latin typeface="Arial" panose="020B0604020202020204" pitchFamily="34" charset="0"/>
              </a:defRPr>
            </a:lvl9pPr>
          </a:lstStyle>
          <a:p>
            <a:pPr algn="ctr" defTabSz="685800"/>
            <a:r>
              <a:rPr lang="en-US" altLang="it-IT" b="1" dirty="0">
                <a:solidFill>
                  <a:srgbClr val="2E74B5"/>
                </a:solidFill>
                <a:latin typeface="+mn-lt"/>
                <a:ea typeface="SimSun" panose="02010600030101010101" pitchFamily="2" charset="-122"/>
                <a:cs typeface="Times New Roman" panose="02020603050405020304" pitchFamily="18" charset="0"/>
              </a:rPr>
              <a:t>Clinical Actionability of AI applications </a:t>
            </a:r>
            <a:r>
              <a:rPr lang="en-US" altLang="it-IT" b="1" i="1" dirty="0">
                <a:solidFill>
                  <a:srgbClr val="2E74B5"/>
                </a:solidFill>
                <a:latin typeface="+mn-lt"/>
                <a:ea typeface="SimSun" panose="02010600030101010101" pitchFamily="2" charset="-122"/>
                <a:cs typeface="Times New Roman" panose="02020603050405020304" pitchFamily="18" charset="0"/>
              </a:rPr>
              <a:t>Promising but not yet assessed cases: </a:t>
            </a:r>
          </a:p>
          <a:p>
            <a:pPr algn="ctr" defTabSz="685800"/>
            <a:r>
              <a:rPr lang="en-US" altLang="it-IT" b="1" i="1" dirty="0" err="1">
                <a:solidFill>
                  <a:srgbClr val="2E74B5"/>
                </a:solidFill>
                <a:latin typeface="+mn-lt"/>
                <a:ea typeface="SimSun" panose="02010600030101010101" pitchFamily="2" charset="-122"/>
                <a:cs typeface="Times New Roman" panose="02020603050405020304" pitchFamily="18" charset="0"/>
              </a:rPr>
              <a:t>Gastrontestinal</a:t>
            </a:r>
            <a:r>
              <a:rPr lang="en-US" altLang="it-IT" b="1" i="1" dirty="0">
                <a:solidFill>
                  <a:srgbClr val="2E74B5"/>
                </a:solidFill>
                <a:latin typeface="+mn-lt"/>
                <a:ea typeface="SimSun" panose="02010600030101010101" pitchFamily="2" charset="-122"/>
                <a:cs typeface="Times New Roman" panose="02020603050405020304" pitchFamily="18" charset="0"/>
              </a:rPr>
              <a:t> Endoscopy</a:t>
            </a:r>
          </a:p>
        </p:txBody>
      </p:sp>
    </p:spTree>
    <p:extLst>
      <p:ext uri="{BB962C8B-B14F-4D97-AF65-F5344CB8AC3E}">
        <p14:creationId xmlns:p14="http://schemas.microsoft.com/office/powerpoint/2010/main" val="6669144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0612F6C3-DCD4-4406-89DC-B1E42BF3095D}"/>
              </a:ext>
            </a:extLst>
          </p:cNvPr>
          <p:cNvPicPr>
            <a:picLocks noChangeAspect="1"/>
          </p:cNvPicPr>
          <p:nvPr/>
        </p:nvPicPr>
        <p:blipFill>
          <a:blip r:embed="rId2"/>
          <a:stretch>
            <a:fillRect/>
          </a:stretch>
        </p:blipFill>
        <p:spPr>
          <a:xfrm>
            <a:off x="3425534" y="1307202"/>
            <a:ext cx="5363297" cy="2743249"/>
          </a:xfrm>
          <a:prstGeom prst="rect">
            <a:avLst/>
          </a:prstGeom>
        </p:spPr>
      </p:pic>
      <p:sp>
        <p:nvSpPr>
          <p:cNvPr id="5" name="CasellaDiTesto 4">
            <a:extLst>
              <a:ext uri="{FF2B5EF4-FFF2-40B4-BE49-F238E27FC236}">
                <a16:creationId xmlns:a16="http://schemas.microsoft.com/office/drawing/2014/main" id="{F6F5BF44-191B-4729-8157-3A81F84D4B8C}"/>
              </a:ext>
            </a:extLst>
          </p:cNvPr>
          <p:cNvSpPr txBox="1"/>
          <p:nvPr/>
        </p:nvSpPr>
        <p:spPr>
          <a:xfrm>
            <a:off x="253577" y="4363247"/>
            <a:ext cx="8621651" cy="553998"/>
          </a:xfrm>
          <a:prstGeom prst="rect">
            <a:avLst/>
          </a:prstGeom>
          <a:noFill/>
        </p:spPr>
        <p:txBody>
          <a:bodyPr wrap="square">
            <a:spAutoFit/>
          </a:bodyPr>
          <a:lstStyle/>
          <a:p>
            <a:r>
              <a:rPr lang="it-IT" sz="1000" dirty="0" err="1">
                <a:latin typeface="+mn-lt"/>
              </a:rPr>
              <a:t>Matsuda</a:t>
            </a:r>
            <a:r>
              <a:rPr lang="it-IT" sz="1000" dirty="0">
                <a:latin typeface="+mn-lt"/>
              </a:rPr>
              <a:t> S, </a:t>
            </a:r>
            <a:r>
              <a:rPr lang="it-IT" sz="1000" dirty="0" err="1">
                <a:latin typeface="+mn-lt"/>
              </a:rPr>
              <a:t>Ohtomo</a:t>
            </a:r>
            <a:r>
              <a:rPr lang="it-IT" sz="1000" dirty="0">
                <a:latin typeface="+mn-lt"/>
              </a:rPr>
              <a:t> T, </a:t>
            </a:r>
            <a:r>
              <a:rPr lang="it-IT" sz="1000" dirty="0" err="1">
                <a:latin typeface="+mn-lt"/>
              </a:rPr>
              <a:t>Tomizawa</a:t>
            </a:r>
            <a:r>
              <a:rPr lang="it-IT" sz="1000" dirty="0">
                <a:latin typeface="+mn-lt"/>
              </a:rPr>
              <a:t> S, </a:t>
            </a:r>
            <a:r>
              <a:rPr lang="it-IT" sz="1000" dirty="0" err="1">
                <a:latin typeface="+mn-lt"/>
              </a:rPr>
              <a:t>Miyano</a:t>
            </a:r>
            <a:r>
              <a:rPr lang="it-IT" sz="1000" dirty="0">
                <a:latin typeface="+mn-lt"/>
              </a:rPr>
              <a:t> Y, Mogi M, </a:t>
            </a:r>
            <a:r>
              <a:rPr lang="it-IT" sz="1000" dirty="0" err="1">
                <a:latin typeface="+mn-lt"/>
              </a:rPr>
              <a:t>Kuriki</a:t>
            </a:r>
            <a:r>
              <a:rPr lang="it-IT" sz="1000" dirty="0">
                <a:latin typeface="+mn-lt"/>
              </a:rPr>
              <a:t> H, </a:t>
            </a:r>
            <a:r>
              <a:rPr lang="it-IT" sz="1000" dirty="0" err="1">
                <a:latin typeface="+mn-lt"/>
              </a:rPr>
              <a:t>Nakayama</a:t>
            </a:r>
            <a:r>
              <a:rPr lang="it-IT" sz="1000" dirty="0">
                <a:latin typeface="+mn-lt"/>
              </a:rPr>
              <a:t> T, Watanabe S. </a:t>
            </a:r>
            <a:r>
              <a:rPr lang="it-IT" sz="1000" dirty="0" err="1">
                <a:latin typeface="+mn-lt"/>
              </a:rPr>
              <a:t>Incorporating</a:t>
            </a:r>
            <a:r>
              <a:rPr lang="it-IT" sz="1000" dirty="0">
                <a:latin typeface="+mn-lt"/>
              </a:rPr>
              <a:t> </a:t>
            </a:r>
            <a:r>
              <a:rPr lang="it-IT" sz="1000" dirty="0" err="1">
                <a:latin typeface="+mn-lt"/>
              </a:rPr>
              <a:t>Unstructured</a:t>
            </a:r>
            <a:r>
              <a:rPr lang="it-IT" sz="1000" dirty="0">
                <a:latin typeface="+mn-lt"/>
              </a:rPr>
              <a:t> </a:t>
            </a:r>
            <a:r>
              <a:rPr lang="it-IT" sz="1000" dirty="0" err="1">
                <a:latin typeface="+mn-lt"/>
              </a:rPr>
              <a:t>Patient</a:t>
            </a:r>
            <a:r>
              <a:rPr lang="it-IT" sz="1000" dirty="0">
                <a:latin typeface="+mn-lt"/>
              </a:rPr>
              <a:t> </a:t>
            </a:r>
            <a:r>
              <a:rPr lang="it-IT" sz="1000" dirty="0" err="1">
                <a:latin typeface="+mn-lt"/>
              </a:rPr>
              <a:t>Narratives</a:t>
            </a:r>
            <a:r>
              <a:rPr lang="it-IT" sz="1000" dirty="0">
                <a:latin typeface="+mn-lt"/>
              </a:rPr>
              <a:t> and Health Insurance </a:t>
            </a:r>
            <a:r>
              <a:rPr lang="it-IT" sz="1000" dirty="0" err="1">
                <a:latin typeface="+mn-lt"/>
              </a:rPr>
              <a:t>Claims</a:t>
            </a:r>
            <a:r>
              <a:rPr lang="it-IT" sz="1000" dirty="0">
                <a:latin typeface="+mn-lt"/>
              </a:rPr>
              <a:t> Data in </a:t>
            </a:r>
            <a:r>
              <a:rPr lang="it-IT" sz="1000" dirty="0" err="1">
                <a:latin typeface="+mn-lt"/>
              </a:rPr>
              <a:t>Pharmacovigilance</a:t>
            </a:r>
            <a:r>
              <a:rPr lang="it-IT" sz="1000" dirty="0">
                <a:latin typeface="+mn-lt"/>
              </a:rPr>
              <a:t>: Natural Language Processing Analysis of </a:t>
            </a:r>
            <a:r>
              <a:rPr lang="it-IT" sz="1000" dirty="0" err="1">
                <a:latin typeface="+mn-lt"/>
              </a:rPr>
              <a:t>Patient-Generated</a:t>
            </a:r>
            <a:r>
              <a:rPr lang="it-IT" sz="1000" dirty="0">
                <a:latin typeface="+mn-lt"/>
              </a:rPr>
              <a:t> Texts About </a:t>
            </a:r>
            <a:r>
              <a:rPr lang="it-IT" sz="1000" dirty="0" err="1">
                <a:latin typeface="+mn-lt"/>
              </a:rPr>
              <a:t>Systemic</a:t>
            </a:r>
            <a:r>
              <a:rPr lang="it-IT" sz="1000" dirty="0">
                <a:latin typeface="+mn-lt"/>
              </a:rPr>
              <a:t> Lupus </a:t>
            </a:r>
            <a:r>
              <a:rPr lang="it-IT" sz="1000" dirty="0" err="1">
                <a:latin typeface="+mn-lt"/>
              </a:rPr>
              <a:t>Erythematosus</a:t>
            </a:r>
            <a:r>
              <a:rPr lang="it-IT" sz="1000" dirty="0">
                <a:latin typeface="+mn-lt"/>
              </a:rPr>
              <a:t>. JMIR Public Health </a:t>
            </a:r>
            <a:r>
              <a:rPr lang="it-IT" sz="1000" dirty="0" err="1">
                <a:latin typeface="+mn-lt"/>
              </a:rPr>
              <a:t>Surveill</a:t>
            </a:r>
            <a:r>
              <a:rPr lang="it-IT" sz="1000" dirty="0">
                <a:latin typeface="+mn-lt"/>
              </a:rPr>
              <a:t>. 2021 </a:t>
            </a:r>
            <a:r>
              <a:rPr lang="it-IT" sz="1000" dirty="0" err="1">
                <a:latin typeface="+mn-lt"/>
              </a:rPr>
              <a:t>Jun</a:t>
            </a:r>
            <a:r>
              <a:rPr lang="it-IT" sz="1000" dirty="0">
                <a:latin typeface="+mn-lt"/>
              </a:rPr>
              <a:t> 29;7(6):e29238. </a:t>
            </a:r>
            <a:r>
              <a:rPr lang="it-IT" sz="1000" dirty="0" err="1">
                <a:latin typeface="+mn-lt"/>
              </a:rPr>
              <a:t>doi</a:t>
            </a:r>
            <a:r>
              <a:rPr lang="it-IT" sz="1000" dirty="0">
                <a:latin typeface="+mn-lt"/>
              </a:rPr>
              <a:t>: 10.2196/29238</a:t>
            </a:r>
          </a:p>
        </p:txBody>
      </p:sp>
      <p:sp>
        <p:nvSpPr>
          <p:cNvPr id="7" name="CasellaDiTesto 6">
            <a:extLst>
              <a:ext uri="{FF2B5EF4-FFF2-40B4-BE49-F238E27FC236}">
                <a16:creationId xmlns:a16="http://schemas.microsoft.com/office/drawing/2014/main" id="{A0292095-B98D-436E-9095-5A0C767825D7}"/>
              </a:ext>
            </a:extLst>
          </p:cNvPr>
          <p:cNvSpPr txBox="1"/>
          <p:nvPr/>
        </p:nvSpPr>
        <p:spPr>
          <a:xfrm>
            <a:off x="289333" y="1447721"/>
            <a:ext cx="3013543" cy="2462213"/>
          </a:xfrm>
          <a:prstGeom prst="rect">
            <a:avLst/>
          </a:prstGeom>
          <a:noFill/>
        </p:spPr>
        <p:txBody>
          <a:bodyPr wrap="square">
            <a:spAutoFit/>
          </a:bodyPr>
          <a:lstStyle/>
          <a:p>
            <a:r>
              <a:rPr lang="en-US" dirty="0">
                <a:latin typeface="+mn-lt"/>
              </a:rPr>
              <a:t>A classical medical database represents only a part of a patient's entire treatment experience, and analysis using solely such a database cannot represent patient-level symptoms or patient concerns about treatments. This study showed that analysis of </a:t>
            </a:r>
            <a:r>
              <a:rPr lang="en-US" dirty="0" err="1">
                <a:latin typeface="+mn-lt"/>
              </a:rPr>
              <a:t>tōbyōki</a:t>
            </a:r>
            <a:r>
              <a:rPr lang="en-US" dirty="0">
                <a:latin typeface="+mn-lt"/>
              </a:rPr>
              <a:t> blogs can provide added information on patient-level details, advancing patient-centric pharmacovigilance.</a:t>
            </a:r>
            <a:endParaRPr lang="it-IT" dirty="0">
              <a:latin typeface="+mn-lt"/>
            </a:endParaRPr>
          </a:p>
        </p:txBody>
      </p:sp>
      <p:sp>
        <p:nvSpPr>
          <p:cNvPr id="4" name="Rectangle 1">
            <a:extLst>
              <a:ext uri="{FF2B5EF4-FFF2-40B4-BE49-F238E27FC236}">
                <a16:creationId xmlns:a16="http://schemas.microsoft.com/office/drawing/2014/main" id="{9A122464-3DD3-EAD5-6756-28F49E7CCCE4}"/>
              </a:ext>
            </a:extLst>
          </p:cNvPr>
          <p:cNvSpPr>
            <a:spLocks noChangeArrowheads="1"/>
          </p:cNvSpPr>
          <p:nvPr/>
        </p:nvSpPr>
        <p:spPr bwMode="auto">
          <a:xfrm>
            <a:off x="253577" y="585334"/>
            <a:ext cx="3171957"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tabLst>
                <a:tab pos="269875" algn="l"/>
              </a:tabLst>
              <a:defRPr>
                <a:solidFill>
                  <a:schemeClr val="tx1"/>
                </a:solidFill>
                <a:latin typeface="Arial" panose="020B0604020202020204" pitchFamily="34" charset="0"/>
              </a:defRPr>
            </a:lvl1pPr>
            <a:lvl2pPr eaLnBrk="0" fontAlgn="base" hangingPunct="0">
              <a:spcBef>
                <a:spcPct val="0"/>
              </a:spcBef>
              <a:spcAft>
                <a:spcPct val="0"/>
              </a:spcAft>
              <a:tabLst>
                <a:tab pos="269875" algn="l"/>
              </a:tabLst>
              <a:defRPr>
                <a:solidFill>
                  <a:schemeClr val="tx1"/>
                </a:solidFill>
                <a:latin typeface="Arial" panose="020B0604020202020204" pitchFamily="34" charset="0"/>
              </a:defRPr>
            </a:lvl2pPr>
            <a:lvl3pPr eaLnBrk="0" fontAlgn="base" hangingPunct="0">
              <a:spcBef>
                <a:spcPct val="0"/>
              </a:spcBef>
              <a:spcAft>
                <a:spcPct val="0"/>
              </a:spcAft>
              <a:tabLst>
                <a:tab pos="269875" algn="l"/>
              </a:tabLst>
              <a:defRPr>
                <a:solidFill>
                  <a:schemeClr val="tx1"/>
                </a:solidFill>
                <a:latin typeface="Arial" panose="020B0604020202020204" pitchFamily="34" charset="0"/>
              </a:defRPr>
            </a:lvl3pPr>
            <a:lvl4pPr eaLnBrk="0" fontAlgn="base" hangingPunct="0">
              <a:spcBef>
                <a:spcPct val="0"/>
              </a:spcBef>
              <a:spcAft>
                <a:spcPct val="0"/>
              </a:spcAft>
              <a:tabLst>
                <a:tab pos="269875" algn="l"/>
              </a:tabLst>
              <a:defRPr>
                <a:solidFill>
                  <a:schemeClr val="tx1"/>
                </a:solidFill>
                <a:latin typeface="Arial" panose="020B0604020202020204" pitchFamily="34" charset="0"/>
              </a:defRPr>
            </a:lvl4pPr>
            <a:lvl5pPr eaLnBrk="0" fontAlgn="base" hangingPunct="0">
              <a:spcBef>
                <a:spcPct val="0"/>
              </a:spcBef>
              <a:spcAft>
                <a:spcPct val="0"/>
              </a:spcAft>
              <a:tabLst>
                <a:tab pos="269875" algn="l"/>
              </a:tabLst>
              <a:defRPr>
                <a:solidFill>
                  <a:schemeClr val="tx1"/>
                </a:solidFill>
                <a:latin typeface="Arial" panose="020B0604020202020204" pitchFamily="34" charset="0"/>
              </a:defRPr>
            </a:lvl5pPr>
            <a:lvl6pPr eaLnBrk="0" fontAlgn="base" hangingPunct="0">
              <a:spcBef>
                <a:spcPct val="0"/>
              </a:spcBef>
              <a:spcAft>
                <a:spcPct val="0"/>
              </a:spcAft>
              <a:tabLst>
                <a:tab pos="269875" algn="l"/>
              </a:tabLst>
              <a:defRPr>
                <a:solidFill>
                  <a:schemeClr val="tx1"/>
                </a:solidFill>
                <a:latin typeface="Arial" panose="020B0604020202020204" pitchFamily="34" charset="0"/>
              </a:defRPr>
            </a:lvl6pPr>
            <a:lvl7pPr eaLnBrk="0" fontAlgn="base" hangingPunct="0">
              <a:spcBef>
                <a:spcPct val="0"/>
              </a:spcBef>
              <a:spcAft>
                <a:spcPct val="0"/>
              </a:spcAft>
              <a:tabLst>
                <a:tab pos="269875" algn="l"/>
              </a:tabLst>
              <a:defRPr>
                <a:solidFill>
                  <a:schemeClr val="tx1"/>
                </a:solidFill>
                <a:latin typeface="Arial" panose="020B0604020202020204" pitchFamily="34" charset="0"/>
              </a:defRPr>
            </a:lvl7pPr>
            <a:lvl8pPr eaLnBrk="0" fontAlgn="base" hangingPunct="0">
              <a:spcBef>
                <a:spcPct val="0"/>
              </a:spcBef>
              <a:spcAft>
                <a:spcPct val="0"/>
              </a:spcAft>
              <a:tabLst>
                <a:tab pos="269875" algn="l"/>
              </a:tabLst>
              <a:defRPr>
                <a:solidFill>
                  <a:schemeClr val="tx1"/>
                </a:solidFill>
                <a:latin typeface="Arial" panose="020B0604020202020204" pitchFamily="34" charset="0"/>
              </a:defRPr>
            </a:lvl8pPr>
            <a:lvl9pPr eaLnBrk="0" fontAlgn="base" hangingPunct="0">
              <a:spcBef>
                <a:spcPct val="0"/>
              </a:spcBef>
              <a:spcAft>
                <a:spcPct val="0"/>
              </a:spcAft>
              <a:tabLst>
                <a:tab pos="269875" algn="l"/>
              </a:tabLst>
              <a:defRPr>
                <a:solidFill>
                  <a:schemeClr val="tx1"/>
                </a:solidFill>
                <a:latin typeface="Arial" panose="020B0604020202020204" pitchFamily="34" charset="0"/>
              </a:defRPr>
            </a:lvl9pPr>
          </a:lstStyle>
          <a:p>
            <a:pPr algn="ctr" defTabSz="685800"/>
            <a:r>
              <a:rPr lang="en-US" altLang="it-IT" b="1" dirty="0">
                <a:solidFill>
                  <a:srgbClr val="2E74B5"/>
                </a:solidFill>
                <a:latin typeface="+mn-lt"/>
                <a:ea typeface="SimSun" panose="02010600030101010101" pitchFamily="2" charset="-122"/>
                <a:cs typeface="Times New Roman" panose="02020603050405020304" pitchFamily="18" charset="0"/>
              </a:rPr>
              <a:t>Clinical Actionability of AI applications </a:t>
            </a:r>
            <a:r>
              <a:rPr lang="en-US" altLang="it-IT" b="1" i="1" dirty="0">
                <a:solidFill>
                  <a:srgbClr val="2E74B5"/>
                </a:solidFill>
                <a:latin typeface="+mn-lt"/>
                <a:ea typeface="SimSun" panose="02010600030101010101" pitchFamily="2" charset="-122"/>
                <a:cs typeface="Times New Roman" panose="02020603050405020304" pitchFamily="18" charset="0"/>
              </a:rPr>
              <a:t>Promising but not yet assessed cases:</a:t>
            </a:r>
          </a:p>
          <a:p>
            <a:pPr algn="ctr" defTabSz="685800"/>
            <a:r>
              <a:rPr lang="en-US" altLang="it-IT" b="1" i="1" dirty="0">
                <a:solidFill>
                  <a:srgbClr val="2E74B5"/>
                </a:solidFill>
                <a:latin typeface="+mn-lt"/>
                <a:ea typeface="SimSun" panose="02010600030101010101" pitchFamily="2" charset="-122"/>
                <a:cs typeface="Times New Roman" panose="02020603050405020304" pitchFamily="18" charset="0"/>
              </a:rPr>
              <a:t>Pharmacovigilance</a:t>
            </a:r>
          </a:p>
        </p:txBody>
      </p:sp>
    </p:spTree>
    <p:extLst>
      <p:ext uri="{BB962C8B-B14F-4D97-AF65-F5344CB8AC3E}">
        <p14:creationId xmlns:p14="http://schemas.microsoft.com/office/powerpoint/2010/main" val="2475998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35A9BF36-9CFD-4498-8495-D21363CDB222}"/>
              </a:ext>
            </a:extLst>
          </p:cNvPr>
          <p:cNvSpPr/>
          <p:nvPr/>
        </p:nvSpPr>
        <p:spPr>
          <a:xfrm>
            <a:off x="624062" y="767410"/>
            <a:ext cx="7191722" cy="400110"/>
          </a:xfrm>
          <a:prstGeom prst="rect">
            <a:avLst/>
          </a:prstGeom>
        </p:spPr>
        <p:txBody>
          <a:bodyPr wrap="square">
            <a:spAutoFit/>
          </a:bodyPr>
          <a:lstStyle/>
          <a:p>
            <a:r>
              <a:rPr lang="it-IT" sz="2000" b="1" dirty="0">
                <a:latin typeface="+mn-lt"/>
              </a:rPr>
              <a:t>MERIT GOODS</a:t>
            </a:r>
          </a:p>
        </p:txBody>
      </p:sp>
      <p:sp>
        <p:nvSpPr>
          <p:cNvPr id="5" name="Rettangolo 4">
            <a:extLst>
              <a:ext uri="{FF2B5EF4-FFF2-40B4-BE49-F238E27FC236}">
                <a16:creationId xmlns:a16="http://schemas.microsoft.com/office/drawing/2014/main" id="{07105AC7-C035-46F1-93DA-400D13C4AD34}"/>
              </a:ext>
            </a:extLst>
          </p:cNvPr>
          <p:cNvSpPr/>
          <p:nvPr/>
        </p:nvSpPr>
        <p:spPr>
          <a:xfrm>
            <a:off x="624062" y="1317485"/>
            <a:ext cx="7998001" cy="3200876"/>
          </a:xfrm>
          <a:prstGeom prst="rect">
            <a:avLst/>
          </a:prstGeom>
        </p:spPr>
        <p:txBody>
          <a:bodyPr wrap="square">
            <a:spAutoFit/>
          </a:bodyPr>
          <a:lstStyle/>
          <a:p>
            <a:pPr>
              <a:spcAft>
                <a:spcPts val="600"/>
              </a:spcAft>
            </a:pPr>
            <a:r>
              <a:rPr lang="en-US" sz="1600" dirty="0">
                <a:solidFill>
                  <a:srgbClr val="333333"/>
                </a:solidFill>
                <a:effectLst/>
                <a:latin typeface="+mj-lt"/>
                <a:ea typeface="Times New Roman" panose="02020603050405020304" pitchFamily="18" charset="0"/>
              </a:rPr>
              <a:t>Goods or services whose consumption is believed to confer benefits on society as a whole greater than those reflected in consumers' own preferences for them. A good may be classed as a merit good if it causes positive externalities when it is consumed. Education is typically cited as an example. In the absence of government intervention individual choice will lead to under-consumption of a good causing a positive externality. Such merit goods are therefore sometimes subsidized by the government, or directly provided. A good can also be classed as a merit good through paternalism: the government decides that it is better informed than consumers about what is good for them, and chooses to override consumer sovereignty to ensure consumption. Examples are compulsory primary education and compulsory vaccination of children in many countries.</a:t>
            </a:r>
          </a:p>
          <a:p>
            <a:pPr>
              <a:spcAft>
                <a:spcPts val="600"/>
              </a:spcAft>
            </a:pPr>
            <a:r>
              <a:rPr lang="en-US" sz="1600" dirty="0">
                <a:solidFill>
                  <a:srgbClr val="333333"/>
                </a:solidFill>
                <a:effectLst/>
                <a:latin typeface="+mj-lt"/>
                <a:ea typeface="Times New Roman" panose="02020603050405020304" pitchFamily="18" charset="0"/>
              </a:rPr>
              <a:t>From:  merit goods  in  “A Dictionary of Economics”</a:t>
            </a:r>
          </a:p>
          <a:p>
            <a:pPr>
              <a:spcAft>
                <a:spcPts val="600"/>
              </a:spcAft>
            </a:pPr>
            <a:r>
              <a:rPr lang="en-US" sz="1600" dirty="0">
                <a:solidFill>
                  <a:srgbClr val="333333"/>
                </a:solidFill>
                <a:effectLst/>
                <a:latin typeface="+mj-lt"/>
                <a:ea typeface="Times New Roman" panose="02020603050405020304" pitchFamily="18" charset="0"/>
              </a:rPr>
              <a:t>Subjects: Social sciences — Economics</a:t>
            </a:r>
            <a:endParaRPr lang="it-IT" sz="1600" dirty="0">
              <a:latin typeface="+mj-lt"/>
            </a:endParaRPr>
          </a:p>
        </p:txBody>
      </p:sp>
      <p:sp>
        <p:nvSpPr>
          <p:cNvPr id="7" name="Rettangolo 6">
            <a:extLst>
              <a:ext uri="{FF2B5EF4-FFF2-40B4-BE49-F238E27FC236}">
                <a16:creationId xmlns:a16="http://schemas.microsoft.com/office/drawing/2014/main" id="{4498724A-2B37-4316-A076-A769D2A46DBB}"/>
              </a:ext>
            </a:extLst>
          </p:cNvPr>
          <p:cNvSpPr/>
          <p:nvPr/>
        </p:nvSpPr>
        <p:spPr>
          <a:xfrm>
            <a:off x="296889" y="4647088"/>
            <a:ext cx="8550221" cy="230832"/>
          </a:xfrm>
          <a:prstGeom prst="rect">
            <a:avLst/>
          </a:prstGeom>
        </p:spPr>
        <p:txBody>
          <a:bodyPr wrap="square">
            <a:spAutoFit/>
          </a:bodyPr>
          <a:lstStyle/>
          <a:p>
            <a:r>
              <a:rPr lang="it-IT" sz="900" i="1" dirty="0">
                <a:hlinkClick r:id="rId3"/>
              </a:rPr>
              <a:t>https://www.oxfordreference.com/display/10.1093/oi/authority.20110803100151458</a:t>
            </a:r>
            <a:r>
              <a:rPr lang="it-IT" sz="900" i="1" dirty="0"/>
              <a:t> . </a:t>
            </a:r>
          </a:p>
        </p:txBody>
      </p:sp>
    </p:spTree>
    <p:extLst>
      <p:ext uri="{BB962C8B-B14F-4D97-AF65-F5344CB8AC3E}">
        <p14:creationId xmlns:p14="http://schemas.microsoft.com/office/powerpoint/2010/main" val="38637111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7BCAA6EC-1C2D-482C-96FD-DB3C9AA619BA}"/>
              </a:ext>
            </a:extLst>
          </p:cNvPr>
          <p:cNvPicPr>
            <a:picLocks noChangeAspect="1"/>
          </p:cNvPicPr>
          <p:nvPr/>
        </p:nvPicPr>
        <p:blipFill>
          <a:blip r:embed="rId2"/>
          <a:stretch>
            <a:fillRect/>
          </a:stretch>
        </p:blipFill>
        <p:spPr>
          <a:xfrm>
            <a:off x="2015490" y="1420933"/>
            <a:ext cx="6858000" cy="3419905"/>
          </a:xfrm>
          <a:prstGeom prst="rect">
            <a:avLst/>
          </a:prstGeom>
        </p:spPr>
      </p:pic>
      <p:sp>
        <p:nvSpPr>
          <p:cNvPr id="3" name="Rettangolo 2">
            <a:extLst>
              <a:ext uri="{FF2B5EF4-FFF2-40B4-BE49-F238E27FC236}">
                <a16:creationId xmlns:a16="http://schemas.microsoft.com/office/drawing/2014/main" id="{5DED76E6-178C-4980-B24C-523871A8E693}"/>
              </a:ext>
            </a:extLst>
          </p:cNvPr>
          <p:cNvSpPr/>
          <p:nvPr/>
        </p:nvSpPr>
        <p:spPr>
          <a:xfrm>
            <a:off x="199973" y="2796156"/>
            <a:ext cx="1758367" cy="1954381"/>
          </a:xfrm>
          <a:prstGeom prst="rect">
            <a:avLst/>
          </a:prstGeom>
        </p:spPr>
        <p:txBody>
          <a:bodyPr wrap="square">
            <a:spAutoFit/>
          </a:bodyPr>
          <a:lstStyle/>
          <a:p>
            <a:r>
              <a:rPr lang="en-US" sz="1100" dirty="0">
                <a:latin typeface="+mn-lt"/>
              </a:rPr>
              <a:t>van de Sande, D., van </a:t>
            </a:r>
            <a:r>
              <a:rPr lang="en-US" sz="1100" dirty="0" err="1">
                <a:latin typeface="+mn-lt"/>
              </a:rPr>
              <a:t>Genderen</a:t>
            </a:r>
            <a:r>
              <a:rPr lang="en-US" sz="1100" dirty="0">
                <a:latin typeface="+mn-lt"/>
              </a:rPr>
              <a:t>, M.E., </a:t>
            </a:r>
            <a:r>
              <a:rPr lang="en-US" sz="1100" dirty="0" err="1">
                <a:latin typeface="+mn-lt"/>
              </a:rPr>
              <a:t>Huiskens</a:t>
            </a:r>
            <a:r>
              <a:rPr lang="en-US" sz="1100" dirty="0">
                <a:latin typeface="+mn-lt"/>
              </a:rPr>
              <a:t>, J. et al. Moving from bytes to bedside: a systematic review on the use of artificial intelligence in the intensive care unit. Intensive Care Med 47, 750–760 (2021). https://doi.org/10.1007/s00134-021-06446-7</a:t>
            </a:r>
            <a:endParaRPr lang="it-IT" sz="1100" dirty="0">
              <a:latin typeface="+mn-lt"/>
            </a:endParaRPr>
          </a:p>
        </p:txBody>
      </p:sp>
      <p:sp>
        <p:nvSpPr>
          <p:cNvPr id="5" name="Rectangle 1">
            <a:extLst>
              <a:ext uri="{FF2B5EF4-FFF2-40B4-BE49-F238E27FC236}">
                <a16:creationId xmlns:a16="http://schemas.microsoft.com/office/drawing/2014/main" id="{DBB86F17-F422-E75F-C614-4ABE50B505FF}"/>
              </a:ext>
            </a:extLst>
          </p:cNvPr>
          <p:cNvSpPr>
            <a:spLocks noChangeArrowheads="1"/>
          </p:cNvSpPr>
          <p:nvPr/>
        </p:nvSpPr>
        <p:spPr bwMode="auto">
          <a:xfrm>
            <a:off x="253577" y="596764"/>
            <a:ext cx="3171957"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tabLst>
                <a:tab pos="269875" algn="l"/>
              </a:tabLst>
              <a:defRPr>
                <a:solidFill>
                  <a:schemeClr val="tx1"/>
                </a:solidFill>
                <a:latin typeface="Arial" panose="020B0604020202020204" pitchFamily="34" charset="0"/>
              </a:defRPr>
            </a:lvl1pPr>
            <a:lvl2pPr eaLnBrk="0" fontAlgn="base" hangingPunct="0">
              <a:spcBef>
                <a:spcPct val="0"/>
              </a:spcBef>
              <a:spcAft>
                <a:spcPct val="0"/>
              </a:spcAft>
              <a:tabLst>
                <a:tab pos="269875" algn="l"/>
              </a:tabLst>
              <a:defRPr>
                <a:solidFill>
                  <a:schemeClr val="tx1"/>
                </a:solidFill>
                <a:latin typeface="Arial" panose="020B0604020202020204" pitchFamily="34" charset="0"/>
              </a:defRPr>
            </a:lvl2pPr>
            <a:lvl3pPr eaLnBrk="0" fontAlgn="base" hangingPunct="0">
              <a:spcBef>
                <a:spcPct val="0"/>
              </a:spcBef>
              <a:spcAft>
                <a:spcPct val="0"/>
              </a:spcAft>
              <a:tabLst>
                <a:tab pos="269875" algn="l"/>
              </a:tabLst>
              <a:defRPr>
                <a:solidFill>
                  <a:schemeClr val="tx1"/>
                </a:solidFill>
                <a:latin typeface="Arial" panose="020B0604020202020204" pitchFamily="34" charset="0"/>
              </a:defRPr>
            </a:lvl3pPr>
            <a:lvl4pPr eaLnBrk="0" fontAlgn="base" hangingPunct="0">
              <a:spcBef>
                <a:spcPct val="0"/>
              </a:spcBef>
              <a:spcAft>
                <a:spcPct val="0"/>
              </a:spcAft>
              <a:tabLst>
                <a:tab pos="269875" algn="l"/>
              </a:tabLst>
              <a:defRPr>
                <a:solidFill>
                  <a:schemeClr val="tx1"/>
                </a:solidFill>
                <a:latin typeface="Arial" panose="020B0604020202020204" pitchFamily="34" charset="0"/>
              </a:defRPr>
            </a:lvl4pPr>
            <a:lvl5pPr eaLnBrk="0" fontAlgn="base" hangingPunct="0">
              <a:spcBef>
                <a:spcPct val="0"/>
              </a:spcBef>
              <a:spcAft>
                <a:spcPct val="0"/>
              </a:spcAft>
              <a:tabLst>
                <a:tab pos="269875" algn="l"/>
              </a:tabLst>
              <a:defRPr>
                <a:solidFill>
                  <a:schemeClr val="tx1"/>
                </a:solidFill>
                <a:latin typeface="Arial" panose="020B0604020202020204" pitchFamily="34" charset="0"/>
              </a:defRPr>
            </a:lvl5pPr>
            <a:lvl6pPr eaLnBrk="0" fontAlgn="base" hangingPunct="0">
              <a:spcBef>
                <a:spcPct val="0"/>
              </a:spcBef>
              <a:spcAft>
                <a:spcPct val="0"/>
              </a:spcAft>
              <a:tabLst>
                <a:tab pos="269875" algn="l"/>
              </a:tabLst>
              <a:defRPr>
                <a:solidFill>
                  <a:schemeClr val="tx1"/>
                </a:solidFill>
                <a:latin typeface="Arial" panose="020B0604020202020204" pitchFamily="34" charset="0"/>
              </a:defRPr>
            </a:lvl6pPr>
            <a:lvl7pPr eaLnBrk="0" fontAlgn="base" hangingPunct="0">
              <a:spcBef>
                <a:spcPct val="0"/>
              </a:spcBef>
              <a:spcAft>
                <a:spcPct val="0"/>
              </a:spcAft>
              <a:tabLst>
                <a:tab pos="269875" algn="l"/>
              </a:tabLst>
              <a:defRPr>
                <a:solidFill>
                  <a:schemeClr val="tx1"/>
                </a:solidFill>
                <a:latin typeface="Arial" panose="020B0604020202020204" pitchFamily="34" charset="0"/>
              </a:defRPr>
            </a:lvl7pPr>
            <a:lvl8pPr eaLnBrk="0" fontAlgn="base" hangingPunct="0">
              <a:spcBef>
                <a:spcPct val="0"/>
              </a:spcBef>
              <a:spcAft>
                <a:spcPct val="0"/>
              </a:spcAft>
              <a:tabLst>
                <a:tab pos="269875" algn="l"/>
              </a:tabLst>
              <a:defRPr>
                <a:solidFill>
                  <a:schemeClr val="tx1"/>
                </a:solidFill>
                <a:latin typeface="Arial" panose="020B0604020202020204" pitchFamily="34" charset="0"/>
              </a:defRPr>
            </a:lvl8pPr>
            <a:lvl9pPr eaLnBrk="0" fontAlgn="base" hangingPunct="0">
              <a:spcBef>
                <a:spcPct val="0"/>
              </a:spcBef>
              <a:spcAft>
                <a:spcPct val="0"/>
              </a:spcAft>
              <a:tabLst>
                <a:tab pos="269875" algn="l"/>
              </a:tabLst>
              <a:defRPr>
                <a:solidFill>
                  <a:schemeClr val="tx1"/>
                </a:solidFill>
                <a:latin typeface="Arial" panose="020B0604020202020204" pitchFamily="34" charset="0"/>
              </a:defRPr>
            </a:lvl9pPr>
          </a:lstStyle>
          <a:p>
            <a:pPr algn="ctr" defTabSz="685800"/>
            <a:r>
              <a:rPr lang="en-US" altLang="it-IT" b="1" dirty="0">
                <a:solidFill>
                  <a:srgbClr val="2E74B5"/>
                </a:solidFill>
                <a:latin typeface="+mn-lt"/>
                <a:ea typeface="SimSun" panose="02010600030101010101" pitchFamily="2" charset="-122"/>
                <a:cs typeface="Times New Roman" panose="02020603050405020304" pitchFamily="18" charset="0"/>
              </a:rPr>
              <a:t>Clinical Actionability of AI applications </a:t>
            </a:r>
            <a:r>
              <a:rPr lang="en-US" altLang="it-IT" b="1" i="1" dirty="0">
                <a:solidFill>
                  <a:srgbClr val="2E74B5"/>
                </a:solidFill>
                <a:latin typeface="+mn-lt"/>
                <a:ea typeface="SimSun" panose="02010600030101010101" pitchFamily="2" charset="-122"/>
                <a:cs typeface="Times New Roman" panose="02020603050405020304" pitchFamily="18" charset="0"/>
              </a:rPr>
              <a:t>Promising but not yet assessed cases: </a:t>
            </a:r>
          </a:p>
          <a:p>
            <a:pPr algn="ctr" defTabSz="685800"/>
            <a:r>
              <a:rPr lang="en-US" altLang="it-IT" b="1" i="1" dirty="0">
                <a:solidFill>
                  <a:srgbClr val="2E74B5"/>
                </a:solidFill>
                <a:latin typeface="+mn-lt"/>
                <a:ea typeface="SimSun" panose="02010600030101010101" pitchFamily="2" charset="-122"/>
                <a:cs typeface="Times New Roman" panose="02020603050405020304" pitchFamily="18" charset="0"/>
              </a:rPr>
              <a:t>Intensive Care</a:t>
            </a:r>
          </a:p>
        </p:txBody>
      </p:sp>
    </p:spTree>
    <p:extLst>
      <p:ext uri="{BB962C8B-B14F-4D97-AF65-F5344CB8AC3E}">
        <p14:creationId xmlns:p14="http://schemas.microsoft.com/office/powerpoint/2010/main" val="4635396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7587D37-651E-4220-83EF-0A03F9A17351}"/>
              </a:ext>
            </a:extLst>
          </p:cNvPr>
          <p:cNvSpPr txBox="1"/>
          <p:nvPr/>
        </p:nvSpPr>
        <p:spPr>
          <a:xfrm>
            <a:off x="2428663" y="1584120"/>
            <a:ext cx="6425045" cy="1485791"/>
          </a:xfrm>
          <a:prstGeom prst="rect">
            <a:avLst/>
          </a:prstGeom>
          <a:solidFill>
            <a:schemeClr val="accent2">
              <a:lumMod val="20000"/>
              <a:lumOff val="80000"/>
            </a:schemeClr>
          </a:solidFill>
        </p:spPr>
        <p:txBody>
          <a:bodyPr wrap="square">
            <a:spAutoFit/>
          </a:bodyPr>
          <a:lstStyle/>
          <a:p>
            <a:pPr>
              <a:lnSpc>
                <a:spcPct val="108000"/>
              </a:lnSpc>
              <a:spcAft>
                <a:spcPts val="450"/>
              </a:spcAft>
            </a:pPr>
            <a:r>
              <a:rPr lang="en-US" sz="1350" b="1" dirty="0">
                <a:latin typeface="Segoe UI" panose="020B0502040204020203" pitchFamily="34" charset="0"/>
              </a:rPr>
              <a:t>Reporting of machine learning-based prediction models in oncology is poor </a:t>
            </a:r>
            <a:r>
              <a:rPr lang="en-US" sz="1350" dirty="0">
                <a:latin typeface="Segoe UI" panose="020B0502040204020203" pitchFamily="34" charset="0"/>
              </a:rPr>
              <a:t>and needs to be improved to allow for further validations and increasing their chance of being used in clinical practice and without causing patient harm. </a:t>
            </a:r>
          </a:p>
          <a:p>
            <a:pPr>
              <a:lnSpc>
                <a:spcPct val="108000"/>
              </a:lnSpc>
              <a:spcAft>
                <a:spcPts val="450"/>
              </a:spcAft>
            </a:pPr>
            <a:r>
              <a:rPr lang="en-US" sz="1350" dirty="0">
                <a:latin typeface="Segoe UI" panose="020B0502040204020203" pitchFamily="34" charset="0"/>
              </a:rPr>
              <a:t>Specific areas for which reporting needs to be improved include the title and abstract, sample size justification, description of flow and baseline characteristics of participants and the presentation of the full models.</a:t>
            </a:r>
          </a:p>
        </p:txBody>
      </p:sp>
      <p:sp>
        <p:nvSpPr>
          <p:cNvPr id="5" name="CasellaDiTesto 4">
            <a:extLst>
              <a:ext uri="{FF2B5EF4-FFF2-40B4-BE49-F238E27FC236}">
                <a16:creationId xmlns:a16="http://schemas.microsoft.com/office/drawing/2014/main" id="{3621706B-622A-42F9-8DA6-1DEA8FC3E6F3}"/>
              </a:ext>
            </a:extLst>
          </p:cNvPr>
          <p:cNvSpPr txBox="1"/>
          <p:nvPr/>
        </p:nvSpPr>
        <p:spPr>
          <a:xfrm>
            <a:off x="170563" y="1576136"/>
            <a:ext cx="2145917" cy="1477328"/>
          </a:xfrm>
          <a:prstGeom prst="rect">
            <a:avLst/>
          </a:prstGeom>
          <a:noFill/>
        </p:spPr>
        <p:txBody>
          <a:bodyPr wrap="square">
            <a:spAutoFit/>
          </a:bodyPr>
          <a:lstStyle/>
          <a:p>
            <a:r>
              <a:rPr lang="it-IT" sz="1000" dirty="0" err="1">
                <a:latin typeface="+mn-lt"/>
              </a:rPr>
              <a:t>Dhiman</a:t>
            </a:r>
            <a:r>
              <a:rPr lang="it-IT" sz="1000" dirty="0">
                <a:latin typeface="+mn-lt"/>
              </a:rPr>
              <a:t> P, Ma J, Navarro CA, </a:t>
            </a:r>
            <a:r>
              <a:rPr lang="it-IT" sz="1000" dirty="0" err="1">
                <a:latin typeface="+mn-lt"/>
              </a:rPr>
              <a:t>Speich</a:t>
            </a:r>
            <a:r>
              <a:rPr lang="it-IT" sz="1000" dirty="0">
                <a:latin typeface="+mn-lt"/>
              </a:rPr>
              <a:t> B, Bullock G, </a:t>
            </a:r>
            <a:r>
              <a:rPr lang="it-IT" sz="1000" dirty="0" err="1">
                <a:latin typeface="+mn-lt"/>
              </a:rPr>
              <a:t>Damen</a:t>
            </a:r>
            <a:r>
              <a:rPr lang="it-IT" sz="1000" dirty="0">
                <a:latin typeface="+mn-lt"/>
              </a:rPr>
              <a:t> JA, </a:t>
            </a:r>
            <a:r>
              <a:rPr lang="it-IT" sz="1000" dirty="0" err="1">
                <a:latin typeface="+mn-lt"/>
              </a:rPr>
              <a:t>Kirtley</a:t>
            </a:r>
            <a:r>
              <a:rPr lang="it-IT" sz="1000" dirty="0">
                <a:latin typeface="+mn-lt"/>
              </a:rPr>
              <a:t> S, </a:t>
            </a:r>
            <a:r>
              <a:rPr lang="it-IT" sz="1000" dirty="0" err="1">
                <a:latin typeface="+mn-lt"/>
              </a:rPr>
              <a:t>Hooft</a:t>
            </a:r>
            <a:r>
              <a:rPr lang="it-IT" sz="1000" dirty="0">
                <a:latin typeface="+mn-lt"/>
              </a:rPr>
              <a:t> L, Riley RD, Van </a:t>
            </a:r>
            <a:r>
              <a:rPr lang="it-IT" sz="1000" dirty="0" err="1">
                <a:latin typeface="+mn-lt"/>
              </a:rPr>
              <a:t>Calster</a:t>
            </a:r>
            <a:r>
              <a:rPr lang="it-IT" sz="1000" dirty="0">
                <a:latin typeface="+mn-lt"/>
              </a:rPr>
              <a:t> B, Moons KGM, Collins GS. Reporting of </a:t>
            </a:r>
            <a:r>
              <a:rPr lang="it-IT" sz="1000" dirty="0" err="1">
                <a:latin typeface="+mn-lt"/>
              </a:rPr>
              <a:t>prognostic</a:t>
            </a:r>
            <a:r>
              <a:rPr lang="it-IT" sz="1000" dirty="0">
                <a:latin typeface="+mn-lt"/>
              </a:rPr>
              <a:t> clinical </a:t>
            </a:r>
            <a:r>
              <a:rPr lang="it-IT" sz="1000" dirty="0" err="1">
                <a:latin typeface="+mn-lt"/>
              </a:rPr>
              <a:t>prediction</a:t>
            </a:r>
            <a:r>
              <a:rPr lang="it-IT" sz="1000" dirty="0">
                <a:latin typeface="+mn-lt"/>
              </a:rPr>
              <a:t> models </a:t>
            </a:r>
            <a:r>
              <a:rPr lang="it-IT" sz="1000" dirty="0" err="1">
                <a:latin typeface="+mn-lt"/>
              </a:rPr>
              <a:t>based</a:t>
            </a:r>
            <a:r>
              <a:rPr lang="it-IT" sz="1000" dirty="0">
                <a:latin typeface="+mn-lt"/>
              </a:rPr>
              <a:t> on machine learning </a:t>
            </a:r>
            <a:r>
              <a:rPr lang="it-IT" sz="1000" dirty="0" err="1">
                <a:latin typeface="+mn-lt"/>
              </a:rPr>
              <a:t>methods</a:t>
            </a:r>
            <a:r>
              <a:rPr lang="it-IT" sz="1000" dirty="0">
                <a:latin typeface="+mn-lt"/>
              </a:rPr>
              <a:t> in </a:t>
            </a:r>
            <a:r>
              <a:rPr lang="it-IT" sz="1000" dirty="0" err="1">
                <a:latin typeface="+mn-lt"/>
              </a:rPr>
              <a:t>oncology</a:t>
            </a:r>
            <a:r>
              <a:rPr lang="it-IT" sz="1000" dirty="0">
                <a:latin typeface="+mn-lt"/>
              </a:rPr>
              <a:t> </a:t>
            </a:r>
            <a:r>
              <a:rPr lang="it-IT" sz="1000" dirty="0" err="1">
                <a:latin typeface="+mn-lt"/>
              </a:rPr>
              <a:t>needs</a:t>
            </a:r>
            <a:r>
              <a:rPr lang="it-IT" sz="1000" dirty="0">
                <a:latin typeface="+mn-lt"/>
              </a:rPr>
              <a:t> to be </a:t>
            </a:r>
            <a:r>
              <a:rPr lang="it-IT" sz="1000" dirty="0" err="1">
                <a:latin typeface="+mn-lt"/>
              </a:rPr>
              <a:t>improved</a:t>
            </a:r>
            <a:r>
              <a:rPr lang="it-IT" sz="1000" dirty="0">
                <a:latin typeface="+mn-lt"/>
              </a:rPr>
              <a:t>. J </a:t>
            </a:r>
            <a:r>
              <a:rPr lang="it-IT" sz="1000" dirty="0" err="1">
                <a:latin typeface="+mn-lt"/>
              </a:rPr>
              <a:t>Clin</a:t>
            </a:r>
            <a:r>
              <a:rPr lang="it-IT" sz="1000" dirty="0">
                <a:latin typeface="+mn-lt"/>
              </a:rPr>
              <a:t> </a:t>
            </a:r>
            <a:r>
              <a:rPr lang="it-IT" sz="1000" dirty="0" err="1">
                <a:latin typeface="+mn-lt"/>
              </a:rPr>
              <a:t>Epidemiol</a:t>
            </a:r>
            <a:r>
              <a:rPr lang="it-IT" sz="1000" dirty="0">
                <a:latin typeface="+mn-lt"/>
              </a:rPr>
              <a:t>. 2021 Oct;138:60-72. </a:t>
            </a:r>
            <a:r>
              <a:rPr lang="it-IT" sz="1000" dirty="0" err="1">
                <a:latin typeface="+mn-lt"/>
              </a:rPr>
              <a:t>doi</a:t>
            </a:r>
            <a:r>
              <a:rPr lang="it-IT" sz="1000" dirty="0">
                <a:latin typeface="+mn-lt"/>
              </a:rPr>
              <a:t>: 10.1016/j.jclinepi.2021.06.024</a:t>
            </a:r>
          </a:p>
        </p:txBody>
      </p:sp>
      <p:sp>
        <p:nvSpPr>
          <p:cNvPr id="6" name="CasellaDiTesto 5">
            <a:extLst>
              <a:ext uri="{FF2B5EF4-FFF2-40B4-BE49-F238E27FC236}">
                <a16:creationId xmlns:a16="http://schemas.microsoft.com/office/drawing/2014/main" id="{343F85C2-F2AE-47BA-8600-C65722FBE185}"/>
              </a:ext>
            </a:extLst>
          </p:cNvPr>
          <p:cNvSpPr txBox="1"/>
          <p:nvPr/>
        </p:nvSpPr>
        <p:spPr>
          <a:xfrm>
            <a:off x="2428662" y="3476557"/>
            <a:ext cx="6425045" cy="507831"/>
          </a:xfrm>
          <a:prstGeom prst="rect">
            <a:avLst/>
          </a:prstGeom>
          <a:solidFill>
            <a:schemeClr val="accent2">
              <a:lumMod val="20000"/>
              <a:lumOff val="80000"/>
            </a:schemeClr>
          </a:solidFill>
        </p:spPr>
        <p:txBody>
          <a:bodyPr wrap="square">
            <a:spAutoFit/>
          </a:bodyPr>
          <a:lstStyle/>
          <a:p>
            <a:r>
              <a:rPr lang="en-US" sz="1350" dirty="0">
                <a:latin typeface="Segoe UI" panose="020B0502040204020203" pitchFamily="34" charset="0"/>
              </a:rPr>
              <a:t>Classically emphasized </a:t>
            </a:r>
            <a:r>
              <a:rPr lang="en-US" sz="1350" b="1" dirty="0">
                <a:latin typeface="Segoe UI" panose="020B0502040204020203" pitchFamily="34" charset="0"/>
              </a:rPr>
              <a:t>methodological pitfalls </a:t>
            </a:r>
            <a:r>
              <a:rPr lang="en-US" sz="1350" dirty="0">
                <a:latin typeface="Segoe UI" panose="020B0502040204020203" pitchFamily="34" charset="0"/>
              </a:rPr>
              <a:t>first described in conventional diagnostic tests likely hold true for ML tools as well.</a:t>
            </a:r>
          </a:p>
        </p:txBody>
      </p:sp>
      <p:sp>
        <p:nvSpPr>
          <p:cNvPr id="7" name="CasellaDiTesto 6">
            <a:extLst>
              <a:ext uri="{FF2B5EF4-FFF2-40B4-BE49-F238E27FC236}">
                <a16:creationId xmlns:a16="http://schemas.microsoft.com/office/drawing/2014/main" id="{7502A65D-D037-4F04-9E7C-E222B0AE851A}"/>
              </a:ext>
            </a:extLst>
          </p:cNvPr>
          <p:cNvSpPr txBox="1"/>
          <p:nvPr/>
        </p:nvSpPr>
        <p:spPr>
          <a:xfrm>
            <a:off x="170563" y="3410856"/>
            <a:ext cx="2145917" cy="1015663"/>
          </a:xfrm>
          <a:prstGeom prst="rect">
            <a:avLst/>
          </a:prstGeom>
          <a:noFill/>
        </p:spPr>
        <p:txBody>
          <a:bodyPr wrap="square">
            <a:spAutoFit/>
          </a:bodyPr>
          <a:lstStyle>
            <a:defPPr marR="0" lvl="0" algn="l" rtl="0">
              <a:lnSpc>
                <a:spcPct val="100000"/>
              </a:lnSpc>
              <a:spcBef>
                <a:spcPts val="0"/>
              </a:spcBef>
              <a:spcAft>
                <a:spcPts val="0"/>
              </a:spcAft>
            </a:defPPr>
            <a:lvl1pPr>
              <a:defRPr sz="1000">
                <a:latin typeface="+mn-lt"/>
              </a:defRPr>
            </a:lvl1pPr>
          </a:lstStyle>
          <a:p>
            <a:r>
              <a:rPr lang="it-IT" dirty="0"/>
              <a:t>Crowley RJ, Tan YJ, </a:t>
            </a:r>
            <a:r>
              <a:rPr lang="it-IT" dirty="0" err="1"/>
              <a:t>Ioannidis</a:t>
            </a:r>
            <a:r>
              <a:rPr lang="it-IT" dirty="0"/>
              <a:t> JPA. </a:t>
            </a:r>
            <a:r>
              <a:rPr lang="it-IT" dirty="0" err="1"/>
              <a:t>Empirical</a:t>
            </a:r>
            <a:r>
              <a:rPr lang="it-IT" dirty="0"/>
              <a:t> </a:t>
            </a:r>
            <a:r>
              <a:rPr lang="it-IT" dirty="0" err="1"/>
              <a:t>assessment</a:t>
            </a:r>
            <a:r>
              <a:rPr lang="it-IT" dirty="0"/>
              <a:t> of </a:t>
            </a:r>
            <a:r>
              <a:rPr lang="it-IT" dirty="0" err="1"/>
              <a:t>bias</a:t>
            </a:r>
            <a:r>
              <a:rPr lang="it-IT" dirty="0"/>
              <a:t> in machine learning </a:t>
            </a:r>
            <a:r>
              <a:rPr lang="it-IT" dirty="0" err="1"/>
              <a:t>diagnostic</a:t>
            </a:r>
            <a:r>
              <a:rPr lang="it-IT" dirty="0"/>
              <a:t> test </a:t>
            </a:r>
            <a:r>
              <a:rPr lang="it-IT" dirty="0" err="1"/>
              <a:t>accuracy</a:t>
            </a:r>
            <a:r>
              <a:rPr lang="it-IT" dirty="0"/>
              <a:t> studies. J </a:t>
            </a:r>
            <a:r>
              <a:rPr lang="it-IT" dirty="0" err="1"/>
              <a:t>Am</a:t>
            </a:r>
            <a:r>
              <a:rPr lang="it-IT" dirty="0"/>
              <a:t> </a:t>
            </a:r>
            <a:r>
              <a:rPr lang="it-IT" dirty="0" err="1"/>
              <a:t>Med</a:t>
            </a:r>
            <a:r>
              <a:rPr lang="it-IT" dirty="0"/>
              <a:t> </a:t>
            </a:r>
            <a:r>
              <a:rPr lang="it-IT" dirty="0" err="1"/>
              <a:t>Inform</a:t>
            </a:r>
            <a:r>
              <a:rPr lang="it-IT" dirty="0"/>
              <a:t> </a:t>
            </a:r>
            <a:r>
              <a:rPr lang="it-IT" dirty="0" err="1"/>
              <a:t>Assoc</a:t>
            </a:r>
            <a:r>
              <a:rPr lang="it-IT" dirty="0"/>
              <a:t>. 2020 Jul 1;27(7):1092-1101. </a:t>
            </a:r>
            <a:r>
              <a:rPr lang="it-IT" dirty="0" err="1"/>
              <a:t>doi</a:t>
            </a:r>
            <a:r>
              <a:rPr lang="it-IT" dirty="0"/>
              <a:t>: 10.1093/</a:t>
            </a:r>
            <a:r>
              <a:rPr lang="it-IT" dirty="0" err="1"/>
              <a:t>jamia</a:t>
            </a:r>
            <a:r>
              <a:rPr lang="it-IT" dirty="0"/>
              <a:t>/ocaa075</a:t>
            </a:r>
          </a:p>
        </p:txBody>
      </p:sp>
      <p:sp>
        <p:nvSpPr>
          <p:cNvPr id="4" name="Rectangle 1">
            <a:extLst>
              <a:ext uri="{FF2B5EF4-FFF2-40B4-BE49-F238E27FC236}">
                <a16:creationId xmlns:a16="http://schemas.microsoft.com/office/drawing/2014/main" id="{1B7EFAB2-9987-A9D0-F092-3971C27CEB56}"/>
              </a:ext>
            </a:extLst>
          </p:cNvPr>
          <p:cNvSpPr>
            <a:spLocks noChangeArrowheads="1"/>
          </p:cNvSpPr>
          <p:nvPr/>
        </p:nvSpPr>
        <p:spPr bwMode="auto">
          <a:xfrm>
            <a:off x="253577" y="596764"/>
            <a:ext cx="3171957"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tabLst>
                <a:tab pos="269875" algn="l"/>
              </a:tabLst>
              <a:defRPr>
                <a:solidFill>
                  <a:schemeClr val="tx1"/>
                </a:solidFill>
                <a:latin typeface="Arial" panose="020B0604020202020204" pitchFamily="34" charset="0"/>
              </a:defRPr>
            </a:lvl1pPr>
            <a:lvl2pPr eaLnBrk="0" fontAlgn="base" hangingPunct="0">
              <a:spcBef>
                <a:spcPct val="0"/>
              </a:spcBef>
              <a:spcAft>
                <a:spcPct val="0"/>
              </a:spcAft>
              <a:tabLst>
                <a:tab pos="269875" algn="l"/>
              </a:tabLst>
              <a:defRPr>
                <a:solidFill>
                  <a:schemeClr val="tx1"/>
                </a:solidFill>
                <a:latin typeface="Arial" panose="020B0604020202020204" pitchFamily="34" charset="0"/>
              </a:defRPr>
            </a:lvl2pPr>
            <a:lvl3pPr eaLnBrk="0" fontAlgn="base" hangingPunct="0">
              <a:spcBef>
                <a:spcPct val="0"/>
              </a:spcBef>
              <a:spcAft>
                <a:spcPct val="0"/>
              </a:spcAft>
              <a:tabLst>
                <a:tab pos="269875" algn="l"/>
              </a:tabLst>
              <a:defRPr>
                <a:solidFill>
                  <a:schemeClr val="tx1"/>
                </a:solidFill>
                <a:latin typeface="Arial" panose="020B0604020202020204" pitchFamily="34" charset="0"/>
              </a:defRPr>
            </a:lvl3pPr>
            <a:lvl4pPr eaLnBrk="0" fontAlgn="base" hangingPunct="0">
              <a:spcBef>
                <a:spcPct val="0"/>
              </a:spcBef>
              <a:spcAft>
                <a:spcPct val="0"/>
              </a:spcAft>
              <a:tabLst>
                <a:tab pos="269875" algn="l"/>
              </a:tabLst>
              <a:defRPr>
                <a:solidFill>
                  <a:schemeClr val="tx1"/>
                </a:solidFill>
                <a:latin typeface="Arial" panose="020B0604020202020204" pitchFamily="34" charset="0"/>
              </a:defRPr>
            </a:lvl4pPr>
            <a:lvl5pPr eaLnBrk="0" fontAlgn="base" hangingPunct="0">
              <a:spcBef>
                <a:spcPct val="0"/>
              </a:spcBef>
              <a:spcAft>
                <a:spcPct val="0"/>
              </a:spcAft>
              <a:tabLst>
                <a:tab pos="269875" algn="l"/>
              </a:tabLst>
              <a:defRPr>
                <a:solidFill>
                  <a:schemeClr val="tx1"/>
                </a:solidFill>
                <a:latin typeface="Arial" panose="020B0604020202020204" pitchFamily="34" charset="0"/>
              </a:defRPr>
            </a:lvl5pPr>
            <a:lvl6pPr eaLnBrk="0" fontAlgn="base" hangingPunct="0">
              <a:spcBef>
                <a:spcPct val="0"/>
              </a:spcBef>
              <a:spcAft>
                <a:spcPct val="0"/>
              </a:spcAft>
              <a:tabLst>
                <a:tab pos="269875" algn="l"/>
              </a:tabLst>
              <a:defRPr>
                <a:solidFill>
                  <a:schemeClr val="tx1"/>
                </a:solidFill>
                <a:latin typeface="Arial" panose="020B0604020202020204" pitchFamily="34" charset="0"/>
              </a:defRPr>
            </a:lvl6pPr>
            <a:lvl7pPr eaLnBrk="0" fontAlgn="base" hangingPunct="0">
              <a:spcBef>
                <a:spcPct val="0"/>
              </a:spcBef>
              <a:spcAft>
                <a:spcPct val="0"/>
              </a:spcAft>
              <a:tabLst>
                <a:tab pos="269875" algn="l"/>
              </a:tabLst>
              <a:defRPr>
                <a:solidFill>
                  <a:schemeClr val="tx1"/>
                </a:solidFill>
                <a:latin typeface="Arial" panose="020B0604020202020204" pitchFamily="34" charset="0"/>
              </a:defRPr>
            </a:lvl7pPr>
            <a:lvl8pPr eaLnBrk="0" fontAlgn="base" hangingPunct="0">
              <a:spcBef>
                <a:spcPct val="0"/>
              </a:spcBef>
              <a:spcAft>
                <a:spcPct val="0"/>
              </a:spcAft>
              <a:tabLst>
                <a:tab pos="269875" algn="l"/>
              </a:tabLst>
              <a:defRPr>
                <a:solidFill>
                  <a:schemeClr val="tx1"/>
                </a:solidFill>
                <a:latin typeface="Arial" panose="020B0604020202020204" pitchFamily="34" charset="0"/>
              </a:defRPr>
            </a:lvl8pPr>
            <a:lvl9pPr eaLnBrk="0" fontAlgn="base" hangingPunct="0">
              <a:spcBef>
                <a:spcPct val="0"/>
              </a:spcBef>
              <a:spcAft>
                <a:spcPct val="0"/>
              </a:spcAft>
              <a:tabLst>
                <a:tab pos="269875" algn="l"/>
              </a:tabLst>
              <a:defRPr>
                <a:solidFill>
                  <a:schemeClr val="tx1"/>
                </a:solidFill>
                <a:latin typeface="Arial" panose="020B0604020202020204" pitchFamily="34" charset="0"/>
              </a:defRPr>
            </a:lvl9pPr>
          </a:lstStyle>
          <a:p>
            <a:pPr algn="ctr" defTabSz="685800"/>
            <a:r>
              <a:rPr lang="en-US" altLang="it-IT" b="1" dirty="0">
                <a:solidFill>
                  <a:srgbClr val="2E74B5"/>
                </a:solidFill>
                <a:latin typeface="+mn-lt"/>
                <a:ea typeface="SimSun" panose="02010600030101010101" pitchFamily="2" charset="-122"/>
                <a:cs typeface="Times New Roman" panose="02020603050405020304" pitchFamily="18" charset="0"/>
              </a:rPr>
              <a:t>Clinical Actionability of AI applications </a:t>
            </a:r>
            <a:r>
              <a:rPr lang="en-US" altLang="it-IT" b="1" i="1" dirty="0">
                <a:solidFill>
                  <a:srgbClr val="2E74B5"/>
                </a:solidFill>
                <a:latin typeface="+mn-lt"/>
                <a:ea typeface="SimSun" panose="02010600030101010101" pitchFamily="2" charset="-122"/>
                <a:cs typeface="Times New Roman" panose="02020603050405020304" pitchFamily="18" charset="0"/>
              </a:rPr>
              <a:t>Promising but not yet assessed cases:</a:t>
            </a:r>
          </a:p>
          <a:p>
            <a:pPr algn="ctr" defTabSz="685800"/>
            <a:r>
              <a:rPr lang="en-US" altLang="it-IT" b="1" i="1" dirty="0">
                <a:solidFill>
                  <a:srgbClr val="2E74B5"/>
                </a:solidFill>
                <a:latin typeface="+mn-lt"/>
                <a:ea typeface="SimSun" panose="02010600030101010101" pitchFamily="2" charset="-122"/>
                <a:cs typeface="Times New Roman" panose="02020603050405020304" pitchFamily="18" charset="0"/>
              </a:rPr>
              <a:t>Oncology, Clinical Laboratory</a:t>
            </a:r>
          </a:p>
        </p:txBody>
      </p:sp>
    </p:spTree>
    <p:extLst>
      <p:ext uri="{BB962C8B-B14F-4D97-AF65-F5344CB8AC3E}">
        <p14:creationId xmlns:p14="http://schemas.microsoft.com/office/powerpoint/2010/main" val="9269454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922B5B9-B120-4D86-B2F9-79642E828319}"/>
              </a:ext>
            </a:extLst>
          </p:cNvPr>
          <p:cNvSpPr txBox="1"/>
          <p:nvPr/>
        </p:nvSpPr>
        <p:spPr>
          <a:xfrm>
            <a:off x="299085" y="1509509"/>
            <a:ext cx="8545829" cy="2654573"/>
          </a:xfrm>
          <a:prstGeom prst="rect">
            <a:avLst/>
          </a:prstGeom>
          <a:noFill/>
        </p:spPr>
        <p:txBody>
          <a:bodyPr wrap="square">
            <a:spAutoFit/>
          </a:bodyPr>
          <a:lstStyle/>
          <a:p>
            <a:pPr marL="214313" indent="-214313">
              <a:spcAft>
                <a:spcPts val="900"/>
              </a:spcAft>
              <a:buFont typeface="Arial" panose="020B0604020202020204" pitchFamily="34" charset="0"/>
              <a:buChar char="•"/>
            </a:pPr>
            <a:r>
              <a:rPr lang="en-US" sz="1600" dirty="0">
                <a:latin typeface="+mn-lt"/>
              </a:rPr>
              <a:t>Device approval of AI is typically granted with proof of technical validity / accuracy </a:t>
            </a:r>
            <a:br>
              <a:rPr lang="en-US" sz="1600" dirty="0">
                <a:latin typeface="+mn-lt"/>
              </a:rPr>
            </a:br>
            <a:r>
              <a:rPr lang="en-US" sz="1600" dirty="0">
                <a:latin typeface="+mn-lt"/>
              </a:rPr>
              <a:t>and thus does not intend to directly indicate if AI is beneficial for patient care or if it improves patient outcomes. Neither can it categorically address the issue of limited generalizability of AI. </a:t>
            </a:r>
          </a:p>
          <a:p>
            <a:pPr marL="214313" indent="-214313">
              <a:spcAft>
                <a:spcPts val="900"/>
              </a:spcAft>
              <a:buFont typeface="Arial" panose="020B0604020202020204" pitchFamily="34" charset="0"/>
              <a:buChar char="•"/>
            </a:pPr>
            <a:r>
              <a:rPr lang="en-US" sz="1600" dirty="0">
                <a:latin typeface="+mn-lt"/>
              </a:rPr>
              <a:t>After achieving device approval, it is up to medical professionals to determine if the approved AI algorithms are beneficial for real-world patient care. </a:t>
            </a:r>
          </a:p>
          <a:p>
            <a:pPr marL="214313" indent="-214313">
              <a:spcAft>
                <a:spcPts val="900"/>
              </a:spcAft>
              <a:buFont typeface="Arial" panose="020B0604020202020204" pitchFamily="34" charset="0"/>
              <a:buChar char="•"/>
            </a:pPr>
            <a:r>
              <a:rPr lang="en-US" sz="1600" dirty="0">
                <a:latin typeface="+mn-lt"/>
              </a:rPr>
              <a:t>Ultimate </a:t>
            </a:r>
            <a:r>
              <a:rPr lang="en-US" sz="1600" b="1" dirty="0">
                <a:solidFill>
                  <a:srgbClr val="C00000"/>
                </a:solidFill>
                <a:latin typeface="+mn-lt"/>
              </a:rPr>
              <a:t>clinical validation of AI </a:t>
            </a:r>
            <a:r>
              <a:rPr lang="en-US" sz="1600" dirty="0">
                <a:latin typeface="+mn-lt"/>
              </a:rPr>
              <a:t>requires evaluations of its impact on patient outcomes, referred to as </a:t>
            </a:r>
            <a:r>
              <a:rPr lang="en-US" sz="1600" b="1" dirty="0">
                <a:latin typeface="+mn-lt"/>
              </a:rPr>
              <a:t>clinical utility</a:t>
            </a:r>
            <a:r>
              <a:rPr lang="en-US" sz="1600" dirty="0">
                <a:latin typeface="+mn-lt"/>
              </a:rPr>
              <a:t>, and for which </a:t>
            </a:r>
            <a:r>
              <a:rPr lang="en-US" sz="1600" b="1" dirty="0">
                <a:latin typeface="+mn-lt"/>
              </a:rPr>
              <a:t>randomized clinical trials </a:t>
            </a:r>
            <a:r>
              <a:rPr lang="en-US" sz="1600" dirty="0">
                <a:latin typeface="+mn-lt"/>
              </a:rPr>
              <a:t>are ideal. </a:t>
            </a:r>
          </a:p>
          <a:p>
            <a:pPr marL="214313" indent="-214313">
              <a:spcAft>
                <a:spcPts val="900"/>
              </a:spcAft>
              <a:buFont typeface="Arial" panose="020B0604020202020204" pitchFamily="34" charset="0"/>
              <a:buChar char="•"/>
            </a:pPr>
            <a:r>
              <a:rPr lang="en-US" sz="1600" dirty="0">
                <a:latin typeface="+mn-lt"/>
              </a:rPr>
              <a:t>Insurance </a:t>
            </a:r>
            <a:r>
              <a:rPr lang="en-US" sz="1600" b="1" dirty="0">
                <a:solidFill>
                  <a:srgbClr val="C00000"/>
                </a:solidFill>
                <a:latin typeface="+mn-lt"/>
              </a:rPr>
              <a:t>coverage decisions </a:t>
            </a:r>
            <a:r>
              <a:rPr lang="en-US" sz="1600" dirty="0">
                <a:latin typeface="+mn-lt"/>
              </a:rPr>
              <a:t>generally require a demonstration of clinical utility that the use of AI has </a:t>
            </a:r>
            <a:r>
              <a:rPr lang="en-US" sz="1600" b="1" dirty="0">
                <a:latin typeface="+mn-lt"/>
              </a:rPr>
              <a:t>improved patient outcomes</a:t>
            </a:r>
            <a:r>
              <a:rPr lang="en-US" sz="1600" dirty="0">
                <a:latin typeface="+mn-lt"/>
              </a:rPr>
              <a:t>.</a:t>
            </a:r>
          </a:p>
        </p:txBody>
      </p:sp>
      <p:sp>
        <p:nvSpPr>
          <p:cNvPr id="5" name="CasellaDiTesto 4">
            <a:extLst>
              <a:ext uri="{FF2B5EF4-FFF2-40B4-BE49-F238E27FC236}">
                <a16:creationId xmlns:a16="http://schemas.microsoft.com/office/drawing/2014/main" id="{338D4AF7-D154-4231-938A-760452D51D3F}"/>
              </a:ext>
            </a:extLst>
          </p:cNvPr>
          <p:cNvSpPr txBox="1"/>
          <p:nvPr/>
        </p:nvSpPr>
        <p:spPr>
          <a:xfrm>
            <a:off x="1530234" y="4468968"/>
            <a:ext cx="6144492" cy="415498"/>
          </a:xfrm>
          <a:prstGeom prst="rect">
            <a:avLst/>
          </a:prstGeom>
          <a:noFill/>
        </p:spPr>
        <p:txBody>
          <a:bodyPr wrap="square">
            <a:spAutoFit/>
          </a:bodyPr>
          <a:lstStyle/>
          <a:p>
            <a:r>
              <a:rPr lang="it-IT" sz="1050" dirty="0">
                <a:latin typeface="+mn-lt"/>
              </a:rPr>
              <a:t>Park SH, Choi J, </a:t>
            </a:r>
            <a:r>
              <a:rPr lang="it-IT" sz="1050" dirty="0" err="1">
                <a:latin typeface="+mn-lt"/>
              </a:rPr>
              <a:t>Byeon</a:t>
            </a:r>
            <a:r>
              <a:rPr lang="it-IT" sz="1050" dirty="0">
                <a:latin typeface="+mn-lt"/>
              </a:rPr>
              <a:t> JS. Key </a:t>
            </a:r>
            <a:r>
              <a:rPr lang="it-IT" sz="1050" dirty="0" err="1">
                <a:latin typeface="+mn-lt"/>
              </a:rPr>
              <a:t>Principles</a:t>
            </a:r>
            <a:r>
              <a:rPr lang="it-IT" sz="1050" dirty="0">
                <a:latin typeface="+mn-lt"/>
              </a:rPr>
              <a:t> of Clinical </a:t>
            </a:r>
            <a:r>
              <a:rPr lang="it-IT" sz="1050" dirty="0" err="1">
                <a:latin typeface="+mn-lt"/>
              </a:rPr>
              <a:t>Validation</a:t>
            </a:r>
            <a:r>
              <a:rPr lang="it-IT" sz="1050" dirty="0">
                <a:latin typeface="+mn-lt"/>
              </a:rPr>
              <a:t>, Device </a:t>
            </a:r>
            <a:r>
              <a:rPr lang="it-IT" sz="1050" dirty="0" err="1">
                <a:latin typeface="+mn-lt"/>
              </a:rPr>
              <a:t>Approval</a:t>
            </a:r>
            <a:r>
              <a:rPr lang="it-IT" sz="1050" dirty="0">
                <a:latin typeface="+mn-lt"/>
              </a:rPr>
              <a:t>, and Insurance Coverage </a:t>
            </a:r>
            <a:r>
              <a:rPr lang="it-IT" sz="1050" dirty="0" err="1">
                <a:latin typeface="+mn-lt"/>
              </a:rPr>
              <a:t>Decisions</a:t>
            </a:r>
            <a:r>
              <a:rPr lang="it-IT" sz="1050" dirty="0">
                <a:latin typeface="+mn-lt"/>
              </a:rPr>
              <a:t> of </a:t>
            </a:r>
            <a:r>
              <a:rPr lang="it-IT" sz="1050" dirty="0" err="1">
                <a:latin typeface="+mn-lt"/>
              </a:rPr>
              <a:t>Artificial</a:t>
            </a:r>
            <a:r>
              <a:rPr lang="it-IT" sz="1050" dirty="0">
                <a:latin typeface="+mn-lt"/>
              </a:rPr>
              <a:t> Intelligence. </a:t>
            </a:r>
            <a:r>
              <a:rPr lang="it-IT" sz="1050" dirty="0" err="1">
                <a:latin typeface="+mn-lt"/>
              </a:rPr>
              <a:t>Korean</a:t>
            </a:r>
            <a:r>
              <a:rPr lang="it-IT" sz="1050" dirty="0">
                <a:latin typeface="+mn-lt"/>
              </a:rPr>
              <a:t> J </a:t>
            </a:r>
            <a:r>
              <a:rPr lang="it-IT" sz="1050" dirty="0" err="1">
                <a:latin typeface="+mn-lt"/>
              </a:rPr>
              <a:t>Radiol</a:t>
            </a:r>
            <a:r>
              <a:rPr lang="it-IT" sz="1050" dirty="0">
                <a:latin typeface="+mn-lt"/>
              </a:rPr>
              <a:t>. 2021 Mar;22(3):442-453. </a:t>
            </a:r>
            <a:r>
              <a:rPr lang="it-IT" sz="1050" dirty="0" err="1">
                <a:latin typeface="+mn-lt"/>
              </a:rPr>
              <a:t>doi</a:t>
            </a:r>
            <a:r>
              <a:rPr lang="it-IT" sz="1050" dirty="0">
                <a:latin typeface="+mn-lt"/>
              </a:rPr>
              <a:t>: 10.3348/kjr.2021.0048</a:t>
            </a:r>
          </a:p>
        </p:txBody>
      </p:sp>
      <p:sp>
        <p:nvSpPr>
          <p:cNvPr id="4" name="Rectangle 1">
            <a:extLst>
              <a:ext uri="{FF2B5EF4-FFF2-40B4-BE49-F238E27FC236}">
                <a16:creationId xmlns:a16="http://schemas.microsoft.com/office/drawing/2014/main" id="{6C7BB7C0-0252-16F9-564E-C0D23BAB0AB9}"/>
              </a:ext>
            </a:extLst>
          </p:cNvPr>
          <p:cNvSpPr>
            <a:spLocks noChangeArrowheads="1"/>
          </p:cNvSpPr>
          <p:nvPr/>
        </p:nvSpPr>
        <p:spPr bwMode="auto">
          <a:xfrm>
            <a:off x="253577" y="596764"/>
            <a:ext cx="3171957"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tabLst>
                <a:tab pos="269875" algn="l"/>
              </a:tabLst>
              <a:defRPr>
                <a:solidFill>
                  <a:schemeClr val="tx1"/>
                </a:solidFill>
                <a:latin typeface="Arial" panose="020B0604020202020204" pitchFamily="34" charset="0"/>
              </a:defRPr>
            </a:lvl1pPr>
            <a:lvl2pPr eaLnBrk="0" fontAlgn="base" hangingPunct="0">
              <a:spcBef>
                <a:spcPct val="0"/>
              </a:spcBef>
              <a:spcAft>
                <a:spcPct val="0"/>
              </a:spcAft>
              <a:tabLst>
                <a:tab pos="269875" algn="l"/>
              </a:tabLst>
              <a:defRPr>
                <a:solidFill>
                  <a:schemeClr val="tx1"/>
                </a:solidFill>
                <a:latin typeface="Arial" panose="020B0604020202020204" pitchFamily="34" charset="0"/>
              </a:defRPr>
            </a:lvl2pPr>
            <a:lvl3pPr eaLnBrk="0" fontAlgn="base" hangingPunct="0">
              <a:spcBef>
                <a:spcPct val="0"/>
              </a:spcBef>
              <a:spcAft>
                <a:spcPct val="0"/>
              </a:spcAft>
              <a:tabLst>
                <a:tab pos="269875" algn="l"/>
              </a:tabLst>
              <a:defRPr>
                <a:solidFill>
                  <a:schemeClr val="tx1"/>
                </a:solidFill>
                <a:latin typeface="Arial" panose="020B0604020202020204" pitchFamily="34" charset="0"/>
              </a:defRPr>
            </a:lvl3pPr>
            <a:lvl4pPr eaLnBrk="0" fontAlgn="base" hangingPunct="0">
              <a:spcBef>
                <a:spcPct val="0"/>
              </a:spcBef>
              <a:spcAft>
                <a:spcPct val="0"/>
              </a:spcAft>
              <a:tabLst>
                <a:tab pos="269875" algn="l"/>
              </a:tabLst>
              <a:defRPr>
                <a:solidFill>
                  <a:schemeClr val="tx1"/>
                </a:solidFill>
                <a:latin typeface="Arial" panose="020B0604020202020204" pitchFamily="34" charset="0"/>
              </a:defRPr>
            </a:lvl4pPr>
            <a:lvl5pPr eaLnBrk="0" fontAlgn="base" hangingPunct="0">
              <a:spcBef>
                <a:spcPct val="0"/>
              </a:spcBef>
              <a:spcAft>
                <a:spcPct val="0"/>
              </a:spcAft>
              <a:tabLst>
                <a:tab pos="269875" algn="l"/>
              </a:tabLst>
              <a:defRPr>
                <a:solidFill>
                  <a:schemeClr val="tx1"/>
                </a:solidFill>
                <a:latin typeface="Arial" panose="020B0604020202020204" pitchFamily="34" charset="0"/>
              </a:defRPr>
            </a:lvl5pPr>
            <a:lvl6pPr eaLnBrk="0" fontAlgn="base" hangingPunct="0">
              <a:spcBef>
                <a:spcPct val="0"/>
              </a:spcBef>
              <a:spcAft>
                <a:spcPct val="0"/>
              </a:spcAft>
              <a:tabLst>
                <a:tab pos="269875" algn="l"/>
              </a:tabLst>
              <a:defRPr>
                <a:solidFill>
                  <a:schemeClr val="tx1"/>
                </a:solidFill>
                <a:latin typeface="Arial" panose="020B0604020202020204" pitchFamily="34" charset="0"/>
              </a:defRPr>
            </a:lvl6pPr>
            <a:lvl7pPr eaLnBrk="0" fontAlgn="base" hangingPunct="0">
              <a:spcBef>
                <a:spcPct val="0"/>
              </a:spcBef>
              <a:spcAft>
                <a:spcPct val="0"/>
              </a:spcAft>
              <a:tabLst>
                <a:tab pos="269875" algn="l"/>
              </a:tabLst>
              <a:defRPr>
                <a:solidFill>
                  <a:schemeClr val="tx1"/>
                </a:solidFill>
                <a:latin typeface="Arial" panose="020B0604020202020204" pitchFamily="34" charset="0"/>
              </a:defRPr>
            </a:lvl7pPr>
            <a:lvl8pPr eaLnBrk="0" fontAlgn="base" hangingPunct="0">
              <a:spcBef>
                <a:spcPct val="0"/>
              </a:spcBef>
              <a:spcAft>
                <a:spcPct val="0"/>
              </a:spcAft>
              <a:tabLst>
                <a:tab pos="269875" algn="l"/>
              </a:tabLst>
              <a:defRPr>
                <a:solidFill>
                  <a:schemeClr val="tx1"/>
                </a:solidFill>
                <a:latin typeface="Arial" panose="020B0604020202020204" pitchFamily="34" charset="0"/>
              </a:defRPr>
            </a:lvl8pPr>
            <a:lvl9pPr eaLnBrk="0" fontAlgn="base" hangingPunct="0">
              <a:spcBef>
                <a:spcPct val="0"/>
              </a:spcBef>
              <a:spcAft>
                <a:spcPct val="0"/>
              </a:spcAft>
              <a:tabLst>
                <a:tab pos="269875" algn="l"/>
              </a:tabLst>
              <a:defRPr>
                <a:solidFill>
                  <a:schemeClr val="tx1"/>
                </a:solidFill>
                <a:latin typeface="Arial" panose="020B0604020202020204" pitchFamily="34" charset="0"/>
              </a:defRPr>
            </a:lvl9pPr>
          </a:lstStyle>
          <a:p>
            <a:pPr algn="ctr" defTabSz="685800"/>
            <a:r>
              <a:rPr lang="en-US" altLang="it-IT" b="1" dirty="0">
                <a:solidFill>
                  <a:srgbClr val="2E74B5"/>
                </a:solidFill>
                <a:latin typeface="+mn-lt"/>
                <a:ea typeface="SimSun" panose="02010600030101010101" pitchFamily="2" charset="-122"/>
                <a:cs typeface="Times New Roman" panose="02020603050405020304" pitchFamily="18" charset="0"/>
              </a:rPr>
              <a:t>Clinical Actionability of AI applications </a:t>
            </a:r>
            <a:r>
              <a:rPr lang="en-US" altLang="it-IT" b="1" i="1" dirty="0">
                <a:solidFill>
                  <a:srgbClr val="2E74B5"/>
                </a:solidFill>
                <a:latin typeface="+mn-lt"/>
                <a:ea typeface="SimSun" panose="02010600030101010101" pitchFamily="2" charset="-122"/>
                <a:cs typeface="Times New Roman" panose="02020603050405020304" pitchFamily="18" charset="0"/>
              </a:rPr>
              <a:t>Promising but not yet assessed cases:</a:t>
            </a:r>
          </a:p>
          <a:p>
            <a:pPr algn="ctr" defTabSz="685800"/>
            <a:r>
              <a:rPr lang="en-US" altLang="it-IT" b="1" i="1" dirty="0">
                <a:solidFill>
                  <a:srgbClr val="2E74B5"/>
                </a:solidFill>
                <a:latin typeface="+mn-lt"/>
                <a:ea typeface="SimSun" panose="02010600030101010101" pitchFamily="2" charset="-122"/>
                <a:cs typeface="Times New Roman" panose="02020603050405020304" pitchFamily="18" charset="0"/>
              </a:rPr>
              <a:t>Take Home Messages</a:t>
            </a:r>
          </a:p>
        </p:txBody>
      </p:sp>
    </p:spTree>
    <p:extLst>
      <p:ext uri="{BB962C8B-B14F-4D97-AF65-F5344CB8AC3E}">
        <p14:creationId xmlns:p14="http://schemas.microsoft.com/office/powerpoint/2010/main" val="2495784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30079F5-6167-4AC0-B74A-401A375A7C1C}"/>
              </a:ext>
            </a:extLst>
          </p:cNvPr>
          <p:cNvSpPr/>
          <p:nvPr/>
        </p:nvSpPr>
        <p:spPr>
          <a:xfrm>
            <a:off x="243178" y="763587"/>
            <a:ext cx="8610600" cy="1692771"/>
          </a:xfrm>
          <a:prstGeom prst="rect">
            <a:avLst/>
          </a:prstGeom>
        </p:spPr>
        <p:txBody>
          <a:bodyPr wrap="square">
            <a:spAutoFit/>
          </a:bodyPr>
          <a:lstStyle/>
          <a:p>
            <a:r>
              <a:rPr lang="it-IT" sz="2400" b="1" dirty="0">
                <a:latin typeface="+mn-lt"/>
                <a:cs typeface="Calibri" panose="020F0502020204030204" pitchFamily="34" charset="0"/>
              </a:rPr>
              <a:t>Six (+ one) challenges for AI </a:t>
            </a:r>
            <a:r>
              <a:rPr lang="it-IT" sz="2400" b="1" dirty="0" err="1">
                <a:latin typeface="+mn-lt"/>
                <a:cs typeface="Calibri" panose="020F0502020204030204" pitchFamily="34" charset="0"/>
              </a:rPr>
              <a:t>solutions</a:t>
            </a:r>
            <a:r>
              <a:rPr lang="it-IT" sz="2400" b="1" dirty="0">
                <a:latin typeface="+mn-lt"/>
                <a:cs typeface="Calibri" panose="020F0502020204030204" pitchFamily="34" charset="0"/>
              </a:rPr>
              <a:t> in healthcare</a:t>
            </a:r>
          </a:p>
          <a:p>
            <a:pPr marL="457200" indent="-457200">
              <a:buFont typeface="+mj-lt"/>
              <a:buAutoNum type="arabicPeriod"/>
            </a:pPr>
            <a:r>
              <a:rPr lang="it-IT" sz="2000" dirty="0">
                <a:solidFill>
                  <a:schemeClr val="tx1"/>
                </a:solidFill>
                <a:latin typeface="+mn-lt"/>
                <a:cs typeface="Calibri" panose="020F0502020204030204" pitchFamily="34" charset="0"/>
              </a:rPr>
              <a:t>Before </a:t>
            </a:r>
            <a:r>
              <a:rPr lang="it-IT" sz="2000" dirty="0" err="1">
                <a:solidFill>
                  <a:schemeClr val="tx1"/>
                </a:solidFill>
                <a:latin typeface="+mn-lt"/>
                <a:cs typeface="Calibri" panose="020F0502020204030204" pitchFamily="34" charset="0"/>
              </a:rPr>
              <a:t>embarking</a:t>
            </a:r>
            <a:r>
              <a:rPr lang="it-IT" sz="2000" dirty="0">
                <a:solidFill>
                  <a:schemeClr val="tx1"/>
                </a:solidFill>
                <a:latin typeface="+mn-lt"/>
                <a:cs typeface="Calibri" panose="020F0502020204030204" pitchFamily="34" charset="0"/>
              </a:rPr>
              <a:t> on AI deployments, </a:t>
            </a:r>
            <a:r>
              <a:rPr lang="it-IT" sz="2000" dirty="0" err="1">
                <a:solidFill>
                  <a:schemeClr val="tx1"/>
                </a:solidFill>
                <a:latin typeface="+mn-lt"/>
                <a:cs typeface="Calibri" panose="020F0502020204030204" pitchFamily="34" charset="0"/>
              </a:rPr>
              <a:t>get</a:t>
            </a:r>
            <a:r>
              <a:rPr lang="it-IT" sz="2000" dirty="0">
                <a:solidFill>
                  <a:schemeClr val="tx1"/>
                </a:solidFill>
                <a:latin typeface="+mn-lt"/>
                <a:cs typeface="Calibri" panose="020F0502020204030204" pitchFamily="34" charset="0"/>
              </a:rPr>
              <a:t> the </a:t>
            </a:r>
            <a:r>
              <a:rPr lang="it-IT" sz="2000" dirty="0" err="1">
                <a:solidFill>
                  <a:schemeClr val="tx1"/>
                </a:solidFill>
                <a:latin typeface="+mn-lt"/>
                <a:cs typeface="Calibri" panose="020F0502020204030204" pitchFamily="34" charset="0"/>
              </a:rPr>
              <a:t>basic</a:t>
            </a:r>
            <a:r>
              <a:rPr lang="it-IT" sz="2000" dirty="0">
                <a:solidFill>
                  <a:schemeClr val="tx1"/>
                </a:solidFill>
                <a:latin typeface="+mn-lt"/>
                <a:cs typeface="Calibri" panose="020F0502020204030204" pitchFamily="34" charset="0"/>
              </a:rPr>
              <a:t> </a:t>
            </a:r>
            <a:r>
              <a:rPr lang="it-IT" sz="2000" dirty="0" err="1">
                <a:solidFill>
                  <a:schemeClr val="tx1"/>
                </a:solidFill>
                <a:latin typeface="+mn-lt"/>
                <a:cs typeface="Calibri" panose="020F0502020204030204" pitchFamily="34" charset="0"/>
              </a:rPr>
              <a:t>digitisation</a:t>
            </a:r>
            <a:r>
              <a:rPr lang="it-IT" sz="2000" dirty="0">
                <a:solidFill>
                  <a:schemeClr val="tx1"/>
                </a:solidFill>
                <a:latin typeface="+mn-lt"/>
                <a:cs typeface="Calibri" panose="020F0502020204030204" pitchFamily="34" charset="0"/>
              </a:rPr>
              <a:t> of systems and data in place.</a:t>
            </a:r>
          </a:p>
          <a:p>
            <a:pPr marL="457200" indent="-457200">
              <a:buFont typeface="+mj-lt"/>
              <a:buAutoNum type="arabicPeriod"/>
            </a:pPr>
            <a:r>
              <a:rPr lang="it-IT" sz="2000" dirty="0">
                <a:solidFill>
                  <a:schemeClr val="tx1"/>
                </a:solidFill>
                <a:latin typeface="+mn-lt"/>
                <a:cs typeface="Calibri" panose="020F0502020204030204" pitchFamily="34" charset="0"/>
              </a:rPr>
              <a:t>Build the clinical </a:t>
            </a:r>
            <a:r>
              <a:rPr lang="it-IT" sz="2000" dirty="0" err="1">
                <a:solidFill>
                  <a:schemeClr val="tx1"/>
                </a:solidFill>
                <a:latin typeface="+mn-lt"/>
                <a:cs typeface="Calibri" panose="020F0502020204030204" pitchFamily="34" charset="0"/>
              </a:rPr>
              <a:t>evidence</a:t>
            </a:r>
            <a:r>
              <a:rPr lang="it-IT" sz="2000" dirty="0">
                <a:solidFill>
                  <a:schemeClr val="tx1"/>
                </a:solidFill>
                <a:latin typeface="+mn-lt"/>
                <a:cs typeface="Calibri" panose="020F0502020204030204" pitchFamily="34" charset="0"/>
              </a:rPr>
              <a:t> of </a:t>
            </a:r>
            <a:r>
              <a:rPr lang="it-IT" sz="2000" dirty="0" err="1">
                <a:solidFill>
                  <a:schemeClr val="tx1"/>
                </a:solidFill>
                <a:latin typeface="+mn-lt"/>
                <a:cs typeface="Calibri" panose="020F0502020204030204" pitchFamily="34" charset="0"/>
              </a:rPr>
              <a:t>quality</a:t>
            </a:r>
            <a:r>
              <a:rPr lang="it-IT" sz="2000" dirty="0">
                <a:solidFill>
                  <a:schemeClr val="tx1"/>
                </a:solidFill>
                <a:latin typeface="+mn-lt"/>
                <a:cs typeface="Calibri" panose="020F0502020204030204" pitchFamily="34" charset="0"/>
              </a:rPr>
              <a:t> and </a:t>
            </a:r>
            <a:r>
              <a:rPr lang="it-IT" sz="2000" dirty="0" err="1">
                <a:solidFill>
                  <a:schemeClr val="tx1"/>
                </a:solidFill>
                <a:latin typeface="+mn-lt"/>
                <a:cs typeface="Calibri" panose="020F0502020204030204" pitchFamily="34" charset="0"/>
              </a:rPr>
              <a:t>effectiveness</a:t>
            </a:r>
            <a:r>
              <a:rPr lang="it-IT" sz="2000" dirty="0">
                <a:solidFill>
                  <a:schemeClr val="tx1"/>
                </a:solidFill>
                <a:latin typeface="+mn-lt"/>
                <a:cs typeface="Calibri" panose="020F0502020204030204" pitchFamily="34" charset="0"/>
              </a:rPr>
              <a:t> for AI </a:t>
            </a:r>
            <a:r>
              <a:rPr lang="it-IT" sz="2000" dirty="0" err="1">
                <a:solidFill>
                  <a:schemeClr val="tx1"/>
                </a:solidFill>
                <a:latin typeface="+mn-lt"/>
                <a:cs typeface="Calibri" panose="020F0502020204030204" pitchFamily="34" charset="0"/>
              </a:rPr>
              <a:t>value</a:t>
            </a:r>
            <a:r>
              <a:rPr lang="it-IT" sz="2000" dirty="0">
                <a:solidFill>
                  <a:schemeClr val="tx1"/>
                </a:solidFill>
                <a:latin typeface="+mn-lt"/>
                <a:cs typeface="Calibri" panose="020F0502020204030204" pitchFamily="34" charset="0"/>
              </a:rPr>
              <a:t> </a:t>
            </a:r>
            <a:r>
              <a:rPr lang="it-IT" sz="2000" dirty="0" err="1">
                <a:solidFill>
                  <a:schemeClr val="tx1"/>
                </a:solidFill>
                <a:latin typeface="+mn-lt"/>
                <a:cs typeface="Calibri" panose="020F0502020204030204" pitchFamily="34" charset="0"/>
              </a:rPr>
              <a:t>proposals</a:t>
            </a:r>
            <a:r>
              <a:rPr lang="it-IT" sz="2000" dirty="0">
                <a:solidFill>
                  <a:schemeClr val="tx1"/>
                </a:solidFill>
                <a:latin typeface="+mn-lt"/>
                <a:cs typeface="Calibri" panose="020F0502020204030204" pitchFamily="34" charset="0"/>
              </a:rPr>
              <a:t> (no black boxes).</a:t>
            </a:r>
          </a:p>
        </p:txBody>
      </p:sp>
      <p:sp>
        <p:nvSpPr>
          <p:cNvPr id="8" name="Rettangolo 7">
            <a:extLst>
              <a:ext uri="{FF2B5EF4-FFF2-40B4-BE49-F238E27FC236}">
                <a16:creationId xmlns:a16="http://schemas.microsoft.com/office/drawing/2014/main" id="{D61FC015-A064-46C4-8F1C-B24E7C869B39}"/>
              </a:ext>
            </a:extLst>
          </p:cNvPr>
          <p:cNvSpPr/>
          <p:nvPr/>
        </p:nvSpPr>
        <p:spPr>
          <a:xfrm>
            <a:off x="602673" y="4646743"/>
            <a:ext cx="7474528" cy="230832"/>
          </a:xfrm>
          <a:prstGeom prst="rect">
            <a:avLst/>
          </a:prstGeom>
        </p:spPr>
        <p:txBody>
          <a:bodyPr wrap="square">
            <a:spAutoFit/>
          </a:bodyPr>
          <a:lstStyle/>
          <a:p>
            <a:r>
              <a:rPr lang="it-IT" sz="900" i="1" dirty="0" err="1">
                <a:latin typeface="+mn-lt"/>
              </a:rPr>
              <a:t>Adapted</a:t>
            </a:r>
            <a:r>
              <a:rPr lang="it-IT" sz="900" i="1" dirty="0">
                <a:latin typeface="+mn-lt"/>
              </a:rPr>
              <a:t>, from: EIT Health, McKinsey &amp;Co: </a:t>
            </a:r>
            <a:r>
              <a:rPr lang="it-IT" sz="900" i="1" dirty="0" err="1">
                <a:latin typeface="+mn-lt"/>
              </a:rPr>
              <a:t>Transforming</a:t>
            </a:r>
            <a:r>
              <a:rPr lang="it-IT" sz="900" i="1" dirty="0">
                <a:latin typeface="+mn-lt"/>
              </a:rPr>
              <a:t> healthcare with AI - The impact on the </a:t>
            </a:r>
            <a:r>
              <a:rPr lang="it-IT" sz="900" i="1" dirty="0" err="1">
                <a:latin typeface="+mn-lt"/>
              </a:rPr>
              <a:t>workforce</a:t>
            </a:r>
            <a:r>
              <a:rPr lang="it-IT" sz="900" i="1" dirty="0">
                <a:latin typeface="+mn-lt"/>
              </a:rPr>
              <a:t> and </a:t>
            </a:r>
            <a:r>
              <a:rPr lang="it-IT" sz="900" i="1" dirty="0" err="1">
                <a:latin typeface="+mn-lt"/>
              </a:rPr>
              <a:t>organisations</a:t>
            </a:r>
            <a:r>
              <a:rPr lang="it-IT" sz="900" i="1" dirty="0">
                <a:latin typeface="+mn-lt"/>
              </a:rPr>
              <a:t>. March 2020</a:t>
            </a:r>
          </a:p>
        </p:txBody>
      </p:sp>
      <p:sp>
        <p:nvSpPr>
          <p:cNvPr id="4" name="Rettangolo 3">
            <a:extLst>
              <a:ext uri="{FF2B5EF4-FFF2-40B4-BE49-F238E27FC236}">
                <a16:creationId xmlns:a16="http://schemas.microsoft.com/office/drawing/2014/main" id="{9A7E3C03-CD5E-4096-BE4F-1EDAFF40AFCD}"/>
              </a:ext>
            </a:extLst>
          </p:cNvPr>
          <p:cNvSpPr/>
          <p:nvPr/>
        </p:nvSpPr>
        <p:spPr>
          <a:xfrm>
            <a:off x="243178" y="2337106"/>
            <a:ext cx="8610600" cy="2246769"/>
          </a:xfrm>
          <a:prstGeom prst="rect">
            <a:avLst/>
          </a:prstGeom>
        </p:spPr>
        <p:txBody>
          <a:bodyPr wrap="square">
            <a:spAutoFit/>
          </a:bodyPr>
          <a:lstStyle/>
          <a:p>
            <a:pPr marL="457200" indent="-457200">
              <a:buFont typeface="+mj-lt"/>
              <a:buAutoNum type="arabicPeriod" startAt="3"/>
            </a:pPr>
            <a:r>
              <a:rPr lang="it-IT" sz="2000" dirty="0">
                <a:latin typeface="+mn-lt"/>
                <a:cs typeface="Calibri" panose="020F0502020204030204" pitchFamily="34" charset="0"/>
              </a:rPr>
              <a:t>Regulation: </a:t>
            </a:r>
            <a:r>
              <a:rPr lang="it-IT" sz="2000" dirty="0" err="1">
                <a:latin typeface="+mn-lt"/>
                <a:cs typeface="Calibri" panose="020F0502020204030204" pitchFamily="34" charset="0"/>
              </a:rPr>
              <a:t>possibly</a:t>
            </a:r>
            <a:r>
              <a:rPr lang="it-IT" sz="2000" dirty="0">
                <a:latin typeface="+mn-lt"/>
                <a:cs typeface="Calibri" panose="020F0502020204030204" pitchFamily="34" charset="0"/>
              </a:rPr>
              <a:t> </a:t>
            </a:r>
            <a:r>
              <a:rPr lang="it-IT" sz="2000" dirty="0" err="1">
                <a:latin typeface="+mn-lt"/>
                <a:cs typeface="Calibri" panose="020F0502020204030204" pitchFamily="34" charset="0"/>
              </a:rPr>
              <a:t>at</a:t>
            </a:r>
            <a:r>
              <a:rPr lang="it-IT" sz="2000" dirty="0">
                <a:latin typeface="+mn-lt"/>
                <a:cs typeface="Calibri" panose="020F0502020204030204" pitchFamily="34" charset="0"/>
              </a:rPr>
              <a:t> EU level. </a:t>
            </a:r>
            <a:br>
              <a:rPr lang="it-IT" sz="2000" dirty="0">
                <a:latin typeface="+mn-lt"/>
                <a:cs typeface="Calibri" panose="020F0502020204030204" pitchFamily="34" charset="0"/>
              </a:rPr>
            </a:br>
            <a:r>
              <a:rPr lang="it-IT" sz="2000" dirty="0" err="1">
                <a:latin typeface="+mn-lt"/>
                <a:cs typeface="Calibri" panose="020F0502020204030204" pitchFamily="34" charset="0"/>
              </a:rPr>
              <a:t>As</a:t>
            </a:r>
            <a:r>
              <a:rPr lang="it-IT" sz="2000" dirty="0">
                <a:latin typeface="+mn-lt"/>
                <a:cs typeface="Calibri" panose="020F0502020204030204" pitchFamily="34" charset="0"/>
              </a:rPr>
              <a:t> a product? </a:t>
            </a:r>
            <a:r>
              <a:rPr lang="it-IT" sz="2000" dirty="0" err="1">
                <a:latin typeface="+mn-lt"/>
                <a:cs typeface="Calibri" panose="020F0502020204030204" pitchFamily="34" charset="0"/>
              </a:rPr>
              <a:t>As</a:t>
            </a:r>
            <a:r>
              <a:rPr lang="it-IT" sz="2000" dirty="0">
                <a:latin typeface="+mn-lt"/>
                <a:cs typeface="Calibri" panose="020F0502020204030204" pitchFamily="34" charset="0"/>
              </a:rPr>
              <a:t> a </a:t>
            </a:r>
            <a:r>
              <a:rPr lang="it-IT" sz="2000" dirty="0" err="1">
                <a:latin typeface="+mn-lt"/>
                <a:cs typeface="Calibri" panose="020F0502020204030204" pitchFamily="34" charset="0"/>
              </a:rPr>
              <a:t>tool</a:t>
            </a:r>
            <a:r>
              <a:rPr lang="it-IT" sz="2000" dirty="0">
                <a:latin typeface="+mn-lt"/>
                <a:cs typeface="Calibri" panose="020F0502020204030204" pitchFamily="34" charset="0"/>
              </a:rPr>
              <a:t> </a:t>
            </a:r>
            <a:r>
              <a:rPr lang="it-IT" sz="2000" dirty="0" err="1">
                <a:latin typeface="+mn-lt"/>
                <a:cs typeface="Calibri" panose="020F0502020204030204" pitchFamily="34" charset="0"/>
              </a:rPr>
              <a:t>that</a:t>
            </a:r>
            <a:r>
              <a:rPr lang="it-IT" sz="2000" dirty="0">
                <a:latin typeface="+mn-lt"/>
                <a:cs typeface="Calibri" panose="020F0502020204030204" pitchFamily="34" charset="0"/>
              </a:rPr>
              <a:t> supports </a:t>
            </a:r>
            <a:r>
              <a:rPr lang="it-IT" sz="2000" dirty="0" err="1">
                <a:latin typeface="+mn-lt"/>
                <a:cs typeface="Calibri" panose="020F0502020204030204" pitchFamily="34" charset="0"/>
              </a:rPr>
              <a:t>decision</a:t>
            </a:r>
            <a:r>
              <a:rPr lang="it-IT" sz="2000" dirty="0">
                <a:latin typeface="+mn-lt"/>
                <a:cs typeface="Calibri" panose="020F0502020204030204" pitchFamily="34" charset="0"/>
              </a:rPr>
              <a:t> making? </a:t>
            </a:r>
            <a:br>
              <a:rPr lang="it-IT" sz="2000" dirty="0">
                <a:latin typeface="+mn-lt"/>
                <a:cs typeface="Calibri" panose="020F0502020204030204" pitchFamily="34" charset="0"/>
              </a:rPr>
            </a:br>
            <a:r>
              <a:rPr lang="it-IT" sz="2000" dirty="0" err="1">
                <a:latin typeface="+mn-lt"/>
                <a:cs typeface="Calibri" panose="020F0502020204030204" pitchFamily="34" charset="0"/>
              </a:rPr>
              <a:t>Medically</a:t>
            </a:r>
            <a:r>
              <a:rPr lang="it-IT" sz="2000" dirty="0">
                <a:latin typeface="+mn-lt"/>
                <a:cs typeface="Calibri" panose="020F0502020204030204" pitchFamily="34" charset="0"/>
              </a:rPr>
              <a:t> </a:t>
            </a:r>
            <a:r>
              <a:rPr lang="it-IT" sz="2000" dirty="0" err="1">
                <a:latin typeface="+mn-lt"/>
                <a:cs typeface="Calibri" panose="020F0502020204030204" pitchFamily="34" charset="0"/>
              </a:rPr>
              <a:t>prescribed</a:t>
            </a:r>
            <a:r>
              <a:rPr lang="it-IT" sz="2000" dirty="0">
                <a:latin typeface="+mn-lt"/>
                <a:cs typeface="Calibri" panose="020F0502020204030204" pitchFamily="34" charset="0"/>
              </a:rPr>
              <a:t>? Over-the-counter? </a:t>
            </a:r>
          </a:p>
          <a:p>
            <a:pPr marL="457200" indent="-457200">
              <a:buFont typeface="+mj-lt"/>
              <a:buAutoNum type="arabicPeriod" startAt="3"/>
            </a:pPr>
            <a:r>
              <a:rPr lang="it-IT" sz="2000" dirty="0">
                <a:latin typeface="+mn-lt"/>
                <a:cs typeface="Calibri" panose="020F0502020204030204" pitchFamily="34" charset="0"/>
              </a:rPr>
              <a:t>Liability and risk management </a:t>
            </a:r>
            <a:r>
              <a:rPr lang="it-IT" sz="2000" dirty="0" err="1">
                <a:latin typeface="+mn-lt"/>
                <a:cs typeface="Calibri" panose="020F0502020204030204" pitchFamily="34" charset="0"/>
              </a:rPr>
              <a:t>is</a:t>
            </a:r>
            <a:r>
              <a:rPr lang="it-IT" sz="2000" dirty="0">
                <a:latin typeface="+mn-lt"/>
                <a:cs typeface="Calibri" panose="020F0502020204030204" pitchFamily="34" charset="0"/>
              </a:rPr>
              <a:t> a </a:t>
            </a:r>
            <a:r>
              <a:rPr lang="it-IT" sz="2000" dirty="0" err="1">
                <a:latin typeface="+mn-lt"/>
                <a:cs typeface="Calibri" panose="020F0502020204030204" pitchFamily="34" charset="0"/>
              </a:rPr>
              <a:t>particular</a:t>
            </a:r>
            <a:r>
              <a:rPr lang="it-IT" sz="2000" dirty="0">
                <a:latin typeface="+mn-lt"/>
                <a:cs typeface="Calibri" panose="020F0502020204030204" pitchFamily="34" charset="0"/>
              </a:rPr>
              <a:t> </a:t>
            </a:r>
            <a:r>
              <a:rPr lang="it-IT" sz="2000" dirty="0" err="1">
                <a:latin typeface="+mn-lt"/>
                <a:cs typeface="Calibri" panose="020F0502020204030204" pitchFamily="34" charset="0"/>
              </a:rPr>
              <a:t>challenge</a:t>
            </a:r>
            <a:r>
              <a:rPr lang="it-IT" sz="2000" dirty="0">
                <a:latin typeface="+mn-lt"/>
                <a:cs typeface="Calibri" panose="020F0502020204030204" pitchFamily="34" charset="0"/>
              </a:rPr>
              <a:t>.</a:t>
            </a:r>
          </a:p>
          <a:p>
            <a:pPr marL="457200" indent="-457200">
              <a:buFont typeface="+mj-lt"/>
              <a:buAutoNum type="arabicPeriod" startAt="3"/>
            </a:pPr>
            <a:r>
              <a:rPr lang="it-IT" sz="2000" dirty="0" err="1">
                <a:latin typeface="+mn-lt"/>
                <a:cs typeface="Calibri" panose="020F0502020204030204" pitchFamily="34" charset="0"/>
              </a:rPr>
              <a:t>Reimbursement</a:t>
            </a:r>
            <a:r>
              <a:rPr lang="it-IT" sz="2000" dirty="0">
                <a:latin typeface="+mn-lt"/>
                <a:cs typeface="Calibri" panose="020F0502020204030204" pitchFamily="34" charset="0"/>
              </a:rPr>
              <a:t>: </a:t>
            </a:r>
            <a:r>
              <a:rPr lang="it-IT" sz="2000" dirty="0" err="1">
                <a:latin typeface="+mn-lt"/>
                <a:cs typeface="Calibri" panose="020F0502020204030204" pitchFamily="34" charset="0"/>
              </a:rPr>
              <a:t>mainly</a:t>
            </a:r>
            <a:r>
              <a:rPr lang="it-IT" sz="2000" dirty="0">
                <a:latin typeface="+mn-lt"/>
                <a:cs typeface="Calibri" panose="020F0502020204030204" pitchFamily="34" charset="0"/>
              </a:rPr>
              <a:t> </a:t>
            </a:r>
            <a:r>
              <a:rPr lang="it-IT" sz="2000" dirty="0" err="1">
                <a:latin typeface="+mn-lt"/>
                <a:cs typeface="Calibri" panose="020F0502020204030204" pitchFamily="34" charset="0"/>
              </a:rPr>
              <a:t>at</a:t>
            </a:r>
            <a:r>
              <a:rPr lang="it-IT" sz="2000" dirty="0">
                <a:latin typeface="+mn-lt"/>
                <a:cs typeface="Calibri" panose="020F0502020204030204" pitchFamily="34" charset="0"/>
              </a:rPr>
              <a:t> </a:t>
            </a:r>
            <a:r>
              <a:rPr lang="it-IT" sz="2000" dirty="0" err="1">
                <a:latin typeface="+mn-lt"/>
                <a:cs typeface="Calibri" panose="020F0502020204030204" pitchFamily="34" charset="0"/>
              </a:rPr>
              <a:t>national</a:t>
            </a:r>
            <a:r>
              <a:rPr lang="it-IT" sz="2000" dirty="0">
                <a:latin typeface="+mn-lt"/>
                <a:cs typeface="Calibri" panose="020F0502020204030204" pitchFamily="34" charset="0"/>
              </a:rPr>
              <a:t> (</a:t>
            </a:r>
            <a:r>
              <a:rPr lang="it-IT" sz="2000" dirty="0" err="1">
                <a:latin typeface="+mn-lt"/>
                <a:cs typeface="Calibri" panose="020F0502020204030204" pitchFamily="34" charset="0"/>
              </a:rPr>
              <a:t>even</a:t>
            </a:r>
            <a:r>
              <a:rPr lang="it-IT" sz="2000" dirty="0">
                <a:latin typeface="+mn-lt"/>
                <a:cs typeface="Calibri" panose="020F0502020204030204" pitchFamily="34" charset="0"/>
              </a:rPr>
              <a:t> </a:t>
            </a:r>
            <a:r>
              <a:rPr lang="it-IT" sz="2000" dirty="0" err="1">
                <a:latin typeface="+mn-lt"/>
                <a:cs typeface="Calibri" panose="020F0502020204030204" pitchFamily="34" charset="0"/>
              </a:rPr>
              <a:t>local</a:t>
            </a:r>
            <a:r>
              <a:rPr lang="it-IT" sz="2000" dirty="0">
                <a:latin typeface="+mn-lt"/>
                <a:cs typeface="Calibri" panose="020F0502020204030204" pitchFamily="34" charset="0"/>
              </a:rPr>
              <a:t>) level. </a:t>
            </a:r>
            <a:br>
              <a:rPr lang="it-IT" sz="2000" dirty="0">
                <a:latin typeface="+mn-lt"/>
                <a:cs typeface="Calibri" panose="020F0502020204030204" pitchFamily="34" charset="0"/>
              </a:rPr>
            </a:br>
            <a:r>
              <a:rPr lang="it-IT" sz="2000" dirty="0">
                <a:latin typeface="+mn-lt"/>
                <a:cs typeface="Calibri" panose="020F0502020204030204" pitchFamily="34" charset="0"/>
              </a:rPr>
              <a:t>Clear </a:t>
            </a:r>
            <a:r>
              <a:rPr lang="it-IT" sz="2000" dirty="0" err="1">
                <a:latin typeface="+mn-lt"/>
                <a:cs typeface="Calibri" panose="020F0502020204030204" pitchFamily="34" charset="0"/>
              </a:rPr>
              <a:t>criteria</a:t>
            </a:r>
            <a:r>
              <a:rPr lang="it-IT" sz="2000" dirty="0">
                <a:latin typeface="+mn-lt"/>
                <a:cs typeface="Calibri" panose="020F0502020204030204" pitchFamily="34" charset="0"/>
              </a:rPr>
              <a:t> and funding </a:t>
            </a:r>
            <a:r>
              <a:rPr lang="it-IT" sz="2000" dirty="0" err="1">
                <a:latin typeface="+mn-lt"/>
                <a:cs typeface="Calibri" panose="020F0502020204030204" pitchFamily="34" charset="0"/>
              </a:rPr>
              <a:t>models</a:t>
            </a:r>
            <a:r>
              <a:rPr lang="it-IT" sz="2000" dirty="0">
                <a:latin typeface="+mn-lt"/>
                <a:cs typeface="Calibri" panose="020F0502020204030204" pitchFamily="34" charset="0"/>
              </a:rPr>
              <a:t> </a:t>
            </a:r>
            <a:r>
              <a:rPr lang="it-IT" sz="2000" dirty="0" err="1">
                <a:latin typeface="+mn-lt"/>
                <a:cs typeface="Calibri" panose="020F0502020204030204" pitchFamily="34" charset="0"/>
              </a:rPr>
              <a:t>will</a:t>
            </a:r>
            <a:r>
              <a:rPr lang="it-IT" sz="2000" dirty="0">
                <a:latin typeface="+mn-lt"/>
                <a:cs typeface="Calibri" panose="020F0502020204030204" pitchFamily="34" charset="0"/>
              </a:rPr>
              <a:t> be </a:t>
            </a:r>
            <a:r>
              <a:rPr lang="it-IT" sz="2000" dirty="0" err="1">
                <a:latin typeface="+mn-lt"/>
                <a:cs typeface="Calibri" panose="020F0502020204030204" pitchFamily="34" charset="0"/>
              </a:rPr>
              <a:t>needed</a:t>
            </a:r>
            <a:r>
              <a:rPr lang="it-IT" sz="2000" dirty="0">
                <a:latin typeface="+mn-lt"/>
                <a:cs typeface="Calibri" panose="020F0502020204030204" pitchFamily="34" charset="0"/>
              </a:rPr>
              <a:t>.</a:t>
            </a:r>
          </a:p>
          <a:p>
            <a:pPr marL="457200" indent="-457200">
              <a:buFont typeface="+mj-lt"/>
              <a:buAutoNum type="arabicPeriod" startAt="3"/>
            </a:pPr>
            <a:r>
              <a:rPr lang="it-IT" sz="2000" dirty="0" err="1">
                <a:latin typeface="+mn-lt"/>
                <a:cs typeface="Calibri" panose="020F0502020204030204" pitchFamily="34" charset="0"/>
              </a:rPr>
              <a:t>Don’t</a:t>
            </a:r>
            <a:r>
              <a:rPr lang="it-IT" sz="2000" dirty="0">
                <a:latin typeface="+mn-lt"/>
                <a:cs typeface="Calibri" panose="020F0502020204030204" pitchFamily="34" charset="0"/>
              </a:rPr>
              <a:t> mind </a:t>
            </a:r>
            <a:r>
              <a:rPr lang="it-IT" sz="2000" dirty="0" err="1">
                <a:latin typeface="+mn-lt"/>
                <a:cs typeface="Calibri" panose="020F0502020204030204" pitchFamily="34" charset="0"/>
              </a:rPr>
              <a:t>about</a:t>
            </a:r>
            <a:r>
              <a:rPr lang="it-IT" sz="2000" dirty="0">
                <a:latin typeface="+mn-lt"/>
                <a:cs typeface="Calibri" panose="020F0502020204030204" pitchFamily="34" charset="0"/>
              </a:rPr>
              <a:t> HTA.</a:t>
            </a:r>
          </a:p>
        </p:txBody>
      </p:sp>
      <p:sp>
        <p:nvSpPr>
          <p:cNvPr id="3" name="CasellaDiTesto 2">
            <a:extLst>
              <a:ext uri="{FF2B5EF4-FFF2-40B4-BE49-F238E27FC236}">
                <a16:creationId xmlns:a16="http://schemas.microsoft.com/office/drawing/2014/main" id="{11EF5AD6-1682-454B-B7E0-9494E046F883}"/>
              </a:ext>
            </a:extLst>
          </p:cNvPr>
          <p:cNvSpPr txBox="1"/>
          <p:nvPr/>
        </p:nvSpPr>
        <p:spPr>
          <a:xfrm>
            <a:off x="6576003" y="2922879"/>
            <a:ext cx="2483892" cy="1631216"/>
          </a:xfrm>
          <a:prstGeom prst="rect">
            <a:avLst/>
          </a:prstGeom>
          <a:solidFill>
            <a:schemeClr val="accent6">
              <a:lumMod val="40000"/>
              <a:lumOff val="60000"/>
            </a:schemeClr>
          </a:solidFill>
        </p:spPr>
        <p:txBody>
          <a:bodyPr wrap="square" rtlCol="0">
            <a:spAutoFit/>
          </a:bodyPr>
          <a:lstStyle/>
          <a:p>
            <a:r>
              <a:rPr lang="it-IT" sz="2000" dirty="0">
                <a:latin typeface="Calibri" panose="020F0502020204030204" pitchFamily="34" charset="0"/>
                <a:cs typeface="Calibri" panose="020F0502020204030204" pitchFamily="34" charset="0"/>
              </a:rPr>
              <a:t>7. </a:t>
            </a:r>
            <a:r>
              <a:rPr lang="it-IT" sz="2000" dirty="0" err="1">
                <a:latin typeface="Calibri" panose="020F0502020204030204" pitchFamily="34" charset="0"/>
                <a:cs typeface="Calibri" panose="020F0502020204030204" pitchFamily="34" charset="0"/>
              </a:rPr>
              <a:t>Humans</a:t>
            </a:r>
            <a:r>
              <a:rPr lang="it-IT" sz="2000" dirty="0">
                <a:latin typeface="Calibri" panose="020F0502020204030204" pitchFamily="34" charset="0"/>
                <a:cs typeface="Calibri" panose="020F0502020204030204" pitchFamily="34" charset="0"/>
              </a:rPr>
              <a:t> are social </a:t>
            </a:r>
            <a:r>
              <a:rPr lang="it-IT" sz="2000" dirty="0" err="1">
                <a:latin typeface="Calibri" panose="020F0502020204030204" pitchFamily="34" charset="0"/>
                <a:cs typeface="Calibri" panose="020F0502020204030204" pitchFamily="34" charset="0"/>
              </a:rPr>
              <a:t>creatures</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who</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will</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need</a:t>
            </a:r>
            <a:r>
              <a:rPr lang="it-IT" sz="2000" dirty="0">
                <a:latin typeface="Calibri" panose="020F0502020204030204" pitchFamily="34" charset="0"/>
                <a:cs typeface="Calibri" panose="020F0502020204030204" pitchFamily="34" charset="0"/>
              </a:rPr>
              <a:t> to </a:t>
            </a:r>
            <a:r>
              <a:rPr lang="it-IT" sz="2000" dirty="0" err="1">
                <a:latin typeface="Calibri" panose="020F0502020204030204" pitchFamily="34" charset="0"/>
                <a:cs typeface="Calibri" panose="020F0502020204030204" pitchFamily="34" charset="0"/>
              </a:rPr>
              <a:t>learn</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how</a:t>
            </a:r>
            <a:r>
              <a:rPr lang="it-IT" sz="2000" dirty="0">
                <a:latin typeface="Calibri" panose="020F0502020204030204" pitchFamily="34" charset="0"/>
                <a:cs typeface="Calibri" panose="020F0502020204030204" pitchFamily="34" charset="0"/>
              </a:rPr>
              <a:t> to stay </a:t>
            </a:r>
            <a:r>
              <a:rPr lang="it-IT" sz="2000" dirty="0" err="1">
                <a:latin typeface="Calibri" panose="020F0502020204030204" pitchFamily="34" charset="0"/>
                <a:cs typeface="Calibri" panose="020F0502020204030204" pitchFamily="34" charset="0"/>
              </a:rPr>
              <a:t>relevant</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when</a:t>
            </a:r>
            <a:r>
              <a:rPr lang="it-IT" sz="2000" dirty="0">
                <a:latin typeface="Calibri" panose="020F0502020204030204" pitchFamily="34" charset="0"/>
                <a:cs typeface="Calibri" panose="020F0502020204030204" pitchFamily="34" charset="0"/>
              </a:rPr>
              <a:t> AI </a:t>
            </a:r>
            <a:r>
              <a:rPr lang="it-IT" sz="2000" dirty="0" err="1">
                <a:latin typeface="Calibri" panose="020F0502020204030204" pitchFamily="34" charset="0"/>
                <a:cs typeface="Calibri" panose="020F0502020204030204" pitchFamily="34" charset="0"/>
              </a:rPr>
              <a:t>becomes</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ubiquitous</a:t>
            </a:r>
            <a:endParaRPr lang="it-IT"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598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30079F5-6167-4AC0-B74A-401A375A7C1C}"/>
              </a:ext>
            </a:extLst>
          </p:cNvPr>
          <p:cNvSpPr/>
          <p:nvPr/>
        </p:nvSpPr>
        <p:spPr>
          <a:xfrm>
            <a:off x="298357" y="629580"/>
            <a:ext cx="8610600" cy="4201150"/>
          </a:xfrm>
          <a:prstGeom prst="rect">
            <a:avLst/>
          </a:prstGeom>
        </p:spPr>
        <p:txBody>
          <a:bodyPr wrap="square">
            <a:spAutoFit/>
          </a:bodyPr>
          <a:lstStyle/>
          <a:p>
            <a:r>
              <a:rPr lang="it-IT" sz="2400" b="1" dirty="0" err="1">
                <a:latin typeface="+mn-lt"/>
                <a:cs typeface="Calibri" panose="020F0502020204030204" pitchFamily="34" charset="0"/>
              </a:rPr>
              <a:t>Proposed</a:t>
            </a:r>
            <a:r>
              <a:rPr lang="it-IT" sz="2400" b="1" dirty="0">
                <a:latin typeface="+mn-lt"/>
                <a:cs typeface="Calibri" panose="020F0502020204030204" pitchFamily="34" charset="0"/>
              </a:rPr>
              <a:t> </a:t>
            </a:r>
            <a:r>
              <a:rPr lang="it-IT" sz="2400" b="1" dirty="0" err="1">
                <a:latin typeface="+mn-lt"/>
                <a:cs typeface="Calibri" panose="020F0502020204030204" pitchFamily="34" charset="0"/>
              </a:rPr>
              <a:t>lectures</a:t>
            </a:r>
            <a:r>
              <a:rPr lang="it-IT" sz="2400" b="1" dirty="0">
                <a:latin typeface="+mn-lt"/>
                <a:cs typeface="Calibri" panose="020F0502020204030204" pitchFamily="34" charset="0"/>
              </a:rPr>
              <a:t> (</a:t>
            </a:r>
            <a:r>
              <a:rPr lang="it-IT" sz="2400" b="1" dirty="0" err="1">
                <a:latin typeface="+mn-lt"/>
                <a:cs typeface="Calibri" panose="020F0502020204030204" pitchFamily="34" charset="0"/>
              </a:rPr>
              <a:t>downloadable</a:t>
            </a:r>
            <a:r>
              <a:rPr lang="it-IT" sz="2400" b="1" dirty="0">
                <a:latin typeface="+mn-lt"/>
                <a:cs typeface="Calibri" panose="020F0502020204030204" pitchFamily="34" charset="0"/>
              </a:rPr>
              <a:t> in </a:t>
            </a:r>
            <a:r>
              <a:rPr lang="it-IT" sz="2400" b="1" dirty="0" err="1">
                <a:latin typeface="+mn-lt"/>
                <a:cs typeface="Calibri" panose="020F0502020204030204" pitchFamily="34" charset="0"/>
              </a:rPr>
              <a:t>this</a:t>
            </a:r>
            <a:r>
              <a:rPr lang="it-IT" sz="2400" b="1">
                <a:latin typeface="+mn-lt"/>
                <a:cs typeface="Calibri" panose="020F0502020204030204" pitchFamily="34" charset="0"/>
              </a:rPr>
              <a:t> class)</a:t>
            </a:r>
            <a:endParaRPr lang="it-IT" sz="2400" b="1" dirty="0">
              <a:latin typeface="+mn-lt"/>
              <a:cs typeface="Calibri" panose="020F0502020204030204" pitchFamily="34" charset="0"/>
            </a:endParaRPr>
          </a:p>
          <a:p>
            <a:pPr marL="457200" indent="-457200">
              <a:spcAft>
                <a:spcPts val="600"/>
              </a:spcAft>
              <a:buFont typeface="+mj-lt"/>
              <a:buAutoNum type="arabicPeriod"/>
            </a:pPr>
            <a:r>
              <a:rPr lang="en-US" sz="1600" dirty="0">
                <a:solidFill>
                  <a:schemeClr val="tx1"/>
                </a:solidFill>
                <a:latin typeface="+mn-lt"/>
                <a:cs typeface="Calibri" panose="020F0502020204030204" pitchFamily="34" charset="0"/>
              </a:rPr>
              <a:t>Regulatory considerations on artificial intelligence for health. Geneva: World Health Organization; 2023. </a:t>
            </a:r>
            <a:r>
              <a:rPr lang="en-US" sz="1600" dirty="0" err="1">
                <a:solidFill>
                  <a:schemeClr val="tx1"/>
                </a:solidFill>
                <a:latin typeface="+mn-lt"/>
                <a:cs typeface="Calibri" panose="020F0502020204030204" pitchFamily="34" charset="0"/>
              </a:rPr>
              <a:t>Licence</a:t>
            </a:r>
            <a:r>
              <a:rPr lang="en-US" sz="1600" dirty="0">
                <a:solidFill>
                  <a:schemeClr val="tx1"/>
                </a:solidFill>
                <a:latin typeface="+mn-lt"/>
                <a:cs typeface="Calibri" panose="020F0502020204030204" pitchFamily="34" charset="0"/>
              </a:rPr>
              <a:t>: CC BY-NC-SA 3.0 IGO</a:t>
            </a:r>
            <a:endParaRPr lang="it-IT" sz="1600" dirty="0">
              <a:solidFill>
                <a:schemeClr val="tx1"/>
              </a:solidFill>
              <a:latin typeface="+mn-lt"/>
              <a:cs typeface="Calibri" panose="020F0502020204030204" pitchFamily="34" charset="0"/>
            </a:endParaRPr>
          </a:p>
          <a:p>
            <a:pPr marL="457200" indent="-457200">
              <a:spcAft>
                <a:spcPts val="600"/>
              </a:spcAft>
              <a:buFont typeface="+mj-lt"/>
              <a:buAutoNum type="arabicPeriod"/>
            </a:pPr>
            <a:r>
              <a:rPr lang="it-IT" sz="1600" dirty="0">
                <a:solidFill>
                  <a:schemeClr val="tx1"/>
                </a:solidFill>
                <a:latin typeface="+mn-lt"/>
                <a:cs typeface="Calibri" panose="020F0502020204030204" pitchFamily="34" charset="0"/>
              </a:rPr>
              <a:t>EPRS | </a:t>
            </a:r>
            <a:r>
              <a:rPr lang="it-IT" sz="1600" dirty="0" err="1">
                <a:solidFill>
                  <a:schemeClr val="tx1"/>
                </a:solidFill>
                <a:latin typeface="+mn-lt"/>
                <a:cs typeface="Calibri" panose="020F0502020204030204" pitchFamily="34" charset="0"/>
              </a:rPr>
              <a:t>European</a:t>
            </a:r>
            <a:r>
              <a:rPr lang="it-IT" sz="1600" dirty="0">
                <a:solidFill>
                  <a:schemeClr val="tx1"/>
                </a:solidFill>
                <a:latin typeface="+mn-lt"/>
                <a:cs typeface="Calibri" panose="020F0502020204030204" pitchFamily="34" charset="0"/>
              </a:rPr>
              <a:t> </a:t>
            </a:r>
            <a:r>
              <a:rPr lang="it-IT" sz="1600" dirty="0" err="1">
                <a:solidFill>
                  <a:schemeClr val="tx1"/>
                </a:solidFill>
                <a:latin typeface="+mn-lt"/>
                <a:cs typeface="Calibri" panose="020F0502020204030204" pitchFamily="34" charset="0"/>
              </a:rPr>
              <a:t>Parliamentary</a:t>
            </a:r>
            <a:r>
              <a:rPr lang="it-IT" sz="1600" dirty="0">
                <a:solidFill>
                  <a:schemeClr val="tx1"/>
                </a:solidFill>
                <a:latin typeface="+mn-lt"/>
                <a:cs typeface="Calibri" panose="020F0502020204030204" pitchFamily="34" charset="0"/>
              </a:rPr>
              <a:t> </a:t>
            </a:r>
            <a:r>
              <a:rPr lang="it-IT" sz="1600" dirty="0" err="1">
                <a:solidFill>
                  <a:schemeClr val="tx1"/>
                </a:solidFill>
                <a:latin typeface="+mn-lt"/>
                <a:cs typeface="Calibri" panose="020F0502020204030204" pitchFamily="34" charset="0"/>
              </a:rPr>
              <a:t>Research</a:t>
            </a:r>
            <a:r>
              <a:rPr lang="it-IT" sz="1600" dirty="0">
                <a:solidFill>
                  <a:schemeClr val="tx1"/>
                </a:solidFill>
                <a:latin typeface="+mn-lt"/>
                <a:cs typeface="Calibri" panose="020F0502020204030204" pitchFamily="34" charset="0"/>
              </a:rPr>
              <a:t> Service – June 2023: AI act</a:t>
            </a:r>
          </a:p>
          <a:p>
            <a:pPr marL="457200" indent="-457200">
              <a:spcAft>
                <a:spcPts val="600"/>
              </a:spcAft>
              <a:buFont typeface="+mj-lt"/>
              <a:buAutoNum type="arabicPeriod"/>
            </a:pPr>
            <a:r>
              <a:rPr lang="en-US" sz="1600" dirty="0">
                <a:solidFill>
                  <a:schemeClr val="tx1"/>
                </a:solidFill>
                <a:latin typeface="+mn-lt"/>
                <a:cs typeface="Calibri" panose="020F0502020204030204" pitchFamily="34" charset="0"/>
              </a:rPr>
              <a:t>News EU Parliament - </a:t>
            </a:r>
            <a:r>
              <a:rPr lang="it-IT" sz="1600" dirty="0">
                <a:solidFill>
                  <a:schemeClr val="tx1"/>
                </a:solidFill>
                <a:latin typeface="+mn-lt"/>
                <a:cs typeface="Calibri" panose="020F0502020204030204" pitchFamily="34" charset="0"/>
              </a:rPr>
              <a:t>June 2023: </a:t>
            </a:r>
            <a:r>
              <a:rPr lang="en-US" sz="1600" dirty="0">
                <a:solidFill>
                  <a:schemeClr val="tx1"/>
                </a:solidFill>
                <a:latin typeface="+mn-lt"/>
                <a:cs typeface="Calibri" panose="020F0502020204030204" pitchFamily="34" charset="0"/>
              </a:rPr>
              <a:t>EU AI Act: first regulation on AI</a:t>
            </a:r>
          </a:p>
          <a:p>
            <a:pPr marL="457200" indent="-457200">
              <a:spcAft>
                <a:spcPts val="600"/>
              </a:spcAft>
              <a:buFont typeface="+mj-lt"/>
              <a:buAutoNum type="arabicPeriod"/>
            </a:pPr>
            <a:r>
              <a:rPr lang="en-US" sz="1600" dirty="0">
                <a:solidFill>
                  <a:schemeClr val="tx1"/>
                </a:solidFill>
                <a:latin typeface="+mn-lt"/>
                <a:cs typeface="Calibri" panose="020F0502020204030204" pitchFamily="34" charset="0"/>
              </a:rPr>
              <a:t>COM(2021) 206 final - Proposal for a REGULATION OF THE EUROPEAN PARLIAMENT AND OF THE COUNCIL LAYING DOWN HARMONISED RULES ON ARTIFICIAL INTELLIGENCE (ARTIFICIAL INTELLIGENCE ACT) AND AMENDING CERTAIN UNION LEGISLATIVE ACTS</a:t>
            </a:r>
          </a:p>
          <a:p>
            <a:pPr marL="457200" indent="-457200">
              <a:spcAft>
                <a:spcPts val="600"/>
              </a:spcAft>
              <a:buFont typeface="+mj-lt"/>
              <a:buAutoNum type="arabicPeriod"/>
            </a:pPr>
            <a:r>
              <a:rPr lang="en-US" sz="1600" dirty="0">
                <a:solidFill>
                  <a:schemeClr val="tx1"/>
                </a:solidFill>
                <a:latin typeface="+mn-lt"/>
                <a:cs typeface="Calibri" panose="020F0502020204030204" pitchFamily="34" charset="0"/>
              </a:rPr>
              <a:t>COM(2021) 206 final – Annexes</a:t>
            </a:r>
          </a:p>
          <a:p>
            <a:pPr marL="457200" indent="-457200">
              <a:spcAft>
                <a:spcPts val="600"/>
              </a:spcAft>
              <a:buFont typeface="+mj-lt"/>
              <a:buAutoNum type="arabicPeriod"/>
            </a:pPr>
            <a:r>
              <a:rPr lang="en-US" sz="1600" dirty="0">
                <a:solidFill>
                  <a:schemeClr val="tx1"/>
                </a:solidFill>
                <a:latin typeface="+mn-lt"/>
                <a:cs typeface="Calibri" panose="020F0502020204030204" pitchFamily="34" charset="0"/>
              </a:rPr>
              <a:t>Bill Gates - 21.03.2023: The Age of AI has begun. </a:t>
            </a:r>
            <a:r>
              <a:rPr lang="en-US" sz="1600" dirty="0">
                <a:solidFill>
                  <a:schemeClr val="tx1"/>
                </a:solidFill>
                <a:latin typeface="+mn-lt"/>
                <a:cs typeface="Calibri" panose="020F0502020204030204" pitchFamily="34" charset="0"/>
                <a:hlinkClick r:id="rId3"/>
              </a:rPr>
              <a:t>www.gatesnotes.com</a:t>
            </a:r>
            <a:r>
              <a:rPr lang="en-US" sz="1600" dirty="0">
                <a:solidFill>
                  <a:schemeClr val="tx1"/>
                </a:solidFill>
                <a:latin typeface="+mn-lt"/>
                <a:cs typeface="Calibri" panose="020F0502020204030204" pitchFamily="34" charset="0"/>
              </a:rPr>
              <a:t> </a:t>
            </a:r>
          </a:p>
          <a:p>
            <a:pPr marL="457200" indent="-457200">
              <a:spcAft>
                <a:spcPts val="600"/>
              </a:spcAft>
              <a:buFont typeface="+mj-lt"/>
              <a:buAutoNum type="arabicPeriod"/>
            </a:pPr>
            <a:r>
              <a:rPr lang="en-US" sz="1600" dirty="0">
                <a:solidFill>
                  <a:schemeClr val="tx1"/>
                </a:solidFill>
                <a:latin typeface="+mn-lt"/>
                <a:cs typeface="Calibri" panose="020F0502020204030204" pitchFamily="34" charset="0"/>
              </a:rPr>
              <a:t>Business Insider - 08.2022: Amazon got in its own way when it tried to take on the healthcare industry.</a:t>
            </a:r>
          </a:p>
          <a:p>
            <a:pPr marL="457200" indent="-457200">
              <a:spcAft>
                <a:spcPts val="600"/>
              </a:spcAft>
              <a:buFont typeface="+mj-lt"/>
              <a:buAutoNum type="arabicPeriod"/>
            </a:pPr>
            <a:r>
              <a:rPr lang="en-US" sz="1600" dirty="0">
                <a:solidFill>
                  <a:schemeClr val="tx1"/>
                </a:solidFill>
                <a:latin typeface="+mn-lt"/>
                <a:cs typeface="Calibri" panose="020F0502020204030204" pitchFamily="34" charset="0"/>
              </a:rPr>
              <a:t>OECD/European Union (2022), Health at a Glance: Europe 2022: State of Health in the EU Cycle, OECD Publishing, Paris. https://doi.org/10.1787/507433b0-en.</a:t>
            </a:r>
          </a:p>
        </p:txBody>
      </p:sp>
    </p:spTree>
    <p:extLst>
      <p:ext uri="{BB962C8B-B14F-4D97-AF65-F5344CB8AC3E}">
        <p14:creationId xmlns:p14="http://schemas.microsoft.com/office/powerpoint/2010/main" val="15219681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D231-AA19-BE45-B305-F1A8EE409127}"/>
              </a:ext>
            </a:extLst>
          </p:cNvPr>
          <p:cNvSpPr>
            <a:spLocks noGrp="1"/>
          </p:cNvSpPr>
          <p:nvPr>
            <p:ph type="ctrTitle"/>
          </p:nvPr>
        </p:nvSpPr>
        <p:spPr/>
        <p:txBody>
          <a:bodyPr>
            <a:normAutofit/>
          </a:bodyPr>
          <a:lstStyle/>
          <a:p>
            <a:r>
              <a:rPr lang="en-US" dirty="0"/>
              <a:t>Transforming healthcare</a:t>
            </a:r>
            <a:endParaRPr lang="en-GB" dirty="0"/>
          </a:p>
        </p:txBody>
      </p:sp>
      <p:sp>
        <p:nvSpPr>
          <p:cNvPr id="3" name="Subtitle 2">
            <a:extLst>
              <a:ext uri="{FF2B5EF4-FFF2-40B4-BE49-F238E27FC236}">
                <a16:creationId xmlns:a16="http://schemas.microsoft.com/office/drawing/2014/main" id="{09753B8E-E4C5-0748-B975-B2CE9A2A38FE}"/>
              </a:ext>
            </a:extLst>
          </p:cNvPr>
          <p:cNvSpPr>
            <a:spLocks noGrp="1"/>
          </p:cNvSpPr>
          <p:nvPr>
            <p:ph type="subTitle" idx="1"/>
          </p:nvPr>
        </p:nvSpPr>
        <p:spPr>
          <a:xfrm>
            <a:off x="510450" y="3182313"/>
            <a:ext cx="8123100" cy="1458960"/>
          </a:xfrm>
        </p:spPr>
        <p:txBody>
          <a:bodyPr>
            <a:normAutofit/>
          </a:bodyPr>
          <a:lstStyle/>
          <a:p>
            <a:r>
              <a:rPr lang="it-IT" sz="1600" dirty="0"/>
              <a:t>Michele Tringali</a:t>
            </a:r>
          </a:p>
          <a:p>
            <a:endParaRPr lang="it-IT" sz="1600" dirty="0"/>
          </a:p>
          <a:p>
            <a:r>
              <a:rPr lang="it-IT" sz="1600" dirty="0"/>
              <a:t>Ministero della Salute</a:t>
            </a:r>
          </a:p>
          <a:p>
            <a:r>
              <a:rPr lang="it-IT" sz="1600" dirty="0"/>
              <a:t>Direzione Generale della Programmazione sanitaria – Roma, Italia</a:t>
            </a:r>
          </a:p>
          <a:p>
            <a:r>
              <a:rPr lang="it-IT" sz="1600" dirty="0">
                <a:hlinkClick r:id="rId2"/>
              </a:rPr>
              <a:t>m.tringali@sanita.it</a:t>
            </a:r>
            <a:r>
              <a:rPr lang="it-IT" sz="1600" dirty="0"/>
              <a:t> </a:t>
            </a:r>
          </a:p>
        </p:txBody>
      </p:sp>
      <p:sp>
        <p:nvSpPr>
          <p:cNvPr id="4" name="CasellaDiTesto 3">
            <a:extLst>
              <a:ext uri="{FF2B5EF4-FFF2-40B4-BE49-F238E27FC236}">
                <a16:creationId xmlns:a16="http://schemas.microsoft.com/office/drawing/2014/main" id="{189654E8-160F-45FA-AE32-C175B6A83B0B}"/>
              </a:ext>
            </a:extLst>
          </p:cNvPr>
          <p:cNvSpPr txBox="1"/>
          <p:nvPr/>
        </p:nvSpPr>
        <p:spPr>
          <a:xfrm>
            <a:off x="510450" y="4681350"/>
            <a:ext cx="9075761" cy="276999"/>
          </a:xfrm>
          <a:prstGeom prst="rect">
            <a:avLst/>
          </a:prstGeom>
          <a:noFill/>
        </p:spPr>
        <p:txBody>
          <a:bodyPr wrap="square" rtlCol="0">
            <a:spAutoFit/>
          </a:bodyPr>
          <a:lstStyle/>
          <a:p>
            <a:r>
              <a:rPr lang="en-US" sz="1200" dirty="0"/>
              <a:t>Presented herein are the author’s opinions. No implied endorsement may be expected by Ministry of Health, Italy.</a:t>
            </a:r>
            <a:endParaRPr lang="it-IT" sz="1200" dirty="0"/>
          </a:p>
        </p:txBody>
      </p:sp>
    </p:spTree>
    <p:extLst>
      <p:ext uri="{BB962C8B-B14F-4D97-AF65-F5344CB8AC3E}">
        <p14:creationId xmlns:p14="http://schemas.microsoft.com/office/powerpoint/2010/main" val="1986908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3E04715-E761-072B-DE8F-80FF12AF2CDC}"/>
              </a:ext>
            </a:extLst>
          </p:cNvPr>
          <p:cNvPicPr>
            <a:picLocks noChangeAspect="1"/>
          </p:cNvPicPr>
          <p:nvPr/>
        </p:nvPicPr>
        <p:blipFill>
          <a:blip r:embed="rId3"/>
          <a:stretch>
            <a:fillRect/>
          </a:stretch>
        </p:blipFill>
        <p:spPr>
          <a:xfrm>
            <a:off x="797065" y="670374"/>
            <a:ext cx="7480081" cy="4207546"/>
          </a:xfrm>
          <a:prstGeom prst="rect">
            <a:avLst/>
          </a:prstGeom>
        </p:spPr>
      </p:pic>
    </p:spTree>
    <p:extLst>
      <p:ext uri="{BB962C8B-B14F-4D97-AF65-F5344CB8AC3E}">
        <p14:creationId xmlns:p14="http://schemas.microsoft.com/office/powerpoint/2010/main" val="1502163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35A9BF36-9CFD-4498-8495-D21363CDB222}"/>
              </a:ext>
            </a:extLst>
          </p:cNvPr>
          <p:cNvSpPr/>
          <p:nvPr/>
        </p:nvSpPr>
        <p:spPr>
          <a:xfrm>
            <a:off x="624062" y="767410"/>
            <a:ext cx="7645998" cy="400110"/>
          </a:xfrm>
          <a:prstGeom prst="rect">
            <a:avLst/>
          </a:prstGeom>
        </p:spPr>
        <p:txBody>
          <a:bodyPr wrap="square">
            <a:spAutoFit/>
          </a:bodyPr>
          <a:lstStyle/>
          <a:p>
            <a:r>
              <a:rPr lang="it-IT" sz="2000" b="1" dirty="0">
                <a:latin typeface="+mn-lt"/>
              </a:rPr>
              <a:t>WHAT ARE THE MAIN FUNCTIONS OF A HEALTH CARE SYSTEM</a:t>
            </a:r>
          </a:p>
        </p:txBody>
      </p:sp>
      <p:sp>
        <p:nvSpPr>
          <p:cNvPr id="5" name="Rettangolo 4">
            <a:extLst>
              <a:ext uri="{FF2B5EF4-FFF2-40B4-BE49-F238E27FC236}">
                <a16:creationId xmlns:a16="http://schemas.microsoft.com/office/drawing/2014/main" id="{07105AC7-C035-46F1-93DA-400D13C4AD34}"/>
              </a:ext>
            </a:extLst>
          </p:cNvPr>
          <p:cNvSpPr/>
          <p:nvPr/>
        </p:nvSpPr>
        <p:spPr>
          <a:xfrm>
            <a:off x="624062" y="1328216"/>
            <a:ext cx="7998001" cy="2185214"/>
          </a:xfrm>
          <a:prstGeom prst="rect">
            <a:avLst/>
          </a:prstGeom>
        </p:spPr>
        <p:txBody>
          <a:bodyPr wrap="square">
            <a:spAutoFit/>
          </a:bodyPr>
          <a:lstStyle/>
          <a:p>
            <a:pPr>
              <a:spcAft>
                <a:spcPts val="600"/>
              </a:spcAft>
            </a:pPr>
            <a:r>
              <a:rPr lang="en-US" sz="1800" dirty="0">
                <a:solidFill>
                  <a:srgbClr val="333333"/>
                </a:solidFill>
                <a:latin typeface="+mj-lt"/>
              </a:rPr>
              <a:t>Health systems can be broadly identified as systems that perform two health functions:</a:t>
            </a:r>
          </a:p>
          <a:p>
            <a:pPr>
              <a:spcAft>
                <a:spcPts val="600"/>
              </a:spcAft>
            </a:pPr>
            <a:r>
              <a:rPr lang="en-US" sz="1800" dirty="0">
                <a:solidFill>
                  <a:srgbClr val="333333"/>
                </a:solidFill>
                <a:latin typeface="+mj-lt"/>
              </a:rPr>
              <a:t>- </a:t>
            </a:r>
            <a:r>
              <a:rPr lang="en-US" sz="1800" b="1" dirty="0">
                <a:solidFill>
                  <a:srgbClr val="333333"/>
                </a:solidFill>
                <a:latin typeface="+mj-lt"/>
              </a:rPr>
              <a:t>productive function of the health asset </a:t>
            </a:r>
            <a:r>
              <a:rPr lang="en-US" sz="1800" dirty="0">
                <a:solidFill>
                  <a:srgbClr val="333333"/>
                </a:solidFill>
                <a:latin typeface="+mj-lt"/>
              </a:rPr>
              <a:t>as a complex of operators, structures, performances, services and activities aimed at maintaining and promoting health;</a:t>
            </a:r>
          </a:p>
          <a:p>
            <a:pPr>
              <a:spcAft>
                <a:spcPts val="600"/>
              </a:spcAft>
            </a:pPr>
            <a:r>
              <a:rPr lang="en-US" sz="1800" dirty="0">
                <a:solidFill>
                  <a:srgbClr val="333333"/>
                </a:solidFill>
                <a:latin typeface="+mj-lt"/>
              </a:rPr>
              <a:t>- </a:t>
            </a:r>
            <a:r>
              <a:rPr lang="en-US" sz="1800" b="1" dirty="0">
                <a:solidFill>
                  <a:srgbClr val="333333"/>
                </a:solidFill>
                <a:latin typeface="+mj-lt"/>
              </a:rPr>
              <a:t>insurance function </a:t>
            </a:r>
            <a:r>
              <a:rPr lang="en-US" sz="1800" dirty="0">
                <a:solidFill>
                  <a:srgbClr val="333333"/>
                </a:solidFill>
                <a:latin typeface="+mj-lt"/>
              </a:rPr>
              <a:t>as a set of rules and apparatuses capable of guaranteeing access to appropriate health services in specific contexts characterized by specific economic, legal, social and cultural factors.</a:t>
            </a:r>
            <a:endParaRPr lang="it-IT" sz="1800" dirty="0">
              <a:solidFill>
                <a:srgbClr val="333333"/>
              </a:solidFill>
              <a:latin typeface="+mj-lt"/>
            </a:endParaRPr>
          </a:p>
        </p:txBody>
      </p:sp>
      <p:sp>
        <p:nvSpPr>
          <p:cNvPr id="8" name="Freeform 249">
            <a:extLst>
              <a:ext uri="{FF2B5EF4-FFF2-40B4-BE49-F238E27FC236}">
                <a16:creationId xmlns:a16="http://schemas.microsoft.com/office/drawing/2014/main" id="{E55400DE-A078-4DBC-6FE5-4AFB3569C260}"/>
              </a:ext>
              <a:ext uri="{C183D7F6-B498-43B3-948B-1728B52AA6E4}">
                <adec:decorative xmlns:adec="http://schemas.microsoft.com/office/drawing/2017/decorative" val="1"/>
              </a:ext>
            </a:extLst>
          </p:cNvPr>
          <p:cNvSpPr>
            <a:spLocks/>
          </p:cNvSpPr>
          <p:nvPr/>
        </p:nvSpPr>
        <p:spPr bwMode="auto">
          <a:xfrm>
            <a:off x="6854951" y="986777"/>
            <a:ext cx="822325" cy="947738"/>
          </a:xfrm>
          <a:custGeom>
            <a:avLst/>
            <a:gdLst>
              <a:gd name="T0" fmla="*/ 4 w 518"/>
              <a:gd name="T1" fmla="*/ 446 h 597"/>
              <a:gd name="T2" fmla="*/ 8 w 518"/>
              <a:gd name="T3" fmla="*/ 446 h 597"/>
              <a:gd name="T4" fmla="*/ 8 w 518"/>
              <a:gd name="T5" fmla="*/ 154 h 597"/>
              <a:gd name="T6" fmla="*/ 258 w 518"/>
              <a:gd name="T7" fmla="*/ 10 h 597"/>
              <a:gd name="T8" fmla="*/ 510 w 518"/>
              <a:gd name="T9" fmla="*/ 154 h 597"/>
              <a:gd name="T10" fmla="*/ 510 w 518"/>
              <a:gd name="T11" fmla="*/ 444 h 597"/>
              <a:gd name="T12" fmla="*/ 258 w 518"/>
              <a:gd name="T13" fmla="*/ 587 h 597"/>
              <a:gd name="T14" fmla="*/ 6 w 518"/>
              <a:gd name="T15" fmla="*/ 442 h 597"/>
              <a:gd name="T16" fmla="*/ 4 w 518"/>
              <a:gd name="T17" fmla="*/ 446 h 597"/>
              <a:gd name="T18" fmla="*/ 8 w 518"/>
              <a:gd name="T19" fmla="*/ 446 h 597"/>
              <a:gd name="T20" fmla="*/ 4 w 518"/>
              <a:gd name="T21" fmla="*/ 446 h 597"/>
              <a:gd name="T22" fmla="*/ 2 w 518"/>
              <a:gd name="T23" fmla="*/ 450 h 597"/>
              <a:gd name="T24" fmla="*/ 258 w 518"/>
              <a:gd name="T25" fmla="*/ 597 h 597"/>
              <a:gd name="T26" fmla="*/ 518 w 518"/>
              <a:gd name="T27" fmla="*/ 448 h 597"/>
              <a:gd name="T28" fmla="*/ 518 w 518"/>
              <a:gd name="T29" fmla="*/ 150 h 597"/>
              <a:gd name="T30" fmla="*/ 258 w 518"/>
              <a:gd name="T31" fmla="*/ 0 h 597"/>
              <a:gd name="T32" fmla="*/ 0 w 518"/>
              <a:gd name="T33" fmla="*/ 150 h 597"/>
              <a:gd name="T34" fmla="*/ 0 w 518"/>
              <a:gd name="T35" fmla="*/ 448 h 597"/>
              <a:gd name="T36" fmla="*/ 2 w 518"/>
              <a:gd name="T37" fmla="*/ 450 h 597"/>
              <a:gd name="T38" fmla="*/ 4 w 518"/>
              <a:gd name="T39" fmla="*/ 446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8" h="597">
                <a:moveTo>
                  <a:pt x="4" y="446"/>
                </a:moveTo>
                <a:lnTo>
                  <a:pt x="8" y="446"/>
                </a:lnTo>
                <a:lnTo>
                  <a:pt x="8" y="154"/>
                </a:lnTo>
                <a:lnTo>
                  <a:pt x="258" y="10"/>
                </a:lnTo>
                <a:lnTo>
                  <a:pt x="510" y="154"/>
                </a:lnTo>
                <a:lnTo>
                  <a:pt x="510" y="444"/>
                </a:lnTo>
                <a:lnTo>
                  <a:pt x="258" y="587"/>
                </a:lnTo>
                <a:lnTo>
                  <a:pt x="6" y="442"/>
                </a:lnTo>
                <a:lnTo>
                  <a:pt x="4" y="446"/>
                </a:lnTo>
                <a:lnTo>
                  <a:pt x="8" y="446"/>
                </a:lnTo>
                <a:lnTo>
                  <a:pt x="4" y="446"/>
                </a:lnTo>
                <a:lnTo>
                  <a:pt x="2" y="450"/>
                </a:lnTo>
                <a:lnTo>
                  <a:pt x="258" y="597"/>
                </a:lnTo>
                <a:lnTo>
                  <a:pt x="518" y="448"/>
                </a:lnTo>
                <a:lnTo>
                  <a:pt x="518" y="150"/>
                </a:lnTo>
                <a:lnTo>
                  <a:pt x="258" y="0"/>
                </a:lnTo>
                <a:lnTo>
                  <a:pt x="0" y="150"/>
                </a:lnTo>
                <a:lnTo>
                  <a:pt x="0" y="448"/>
                </a:lnTo>
                <a:lnTo>
                  <a:pt x="2" y="450"/>
                </a:lnTo>
                <a:lnTo>
                  <a:pt x="4" y="44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2" name="Rettangolo 1">
            <a:extLst>
              <a:ext uri="{FF2B5EF4-FFF2-40B4-BE49-F238E27FC236}">
                <a16:creationId xmlns:a16="http://schemas.microsoft.com/office/drawing/2014/main" id="{B1543DF0-6B5F-5D1F-9F13-7A41A9C7E5CB}"/>
              </a:ext>
            </a:extLst>
          </p:cNvPr>
          <p:cNvSpPr/>
          <p:nvPr/>
        </p:nvSpPr>
        <p:spPr>
          <a:xfrm>
            <a:off x="296889" y="4647088"/>
            <a:ext cx="8550221" cy="369332"/>
          </a:xfrm>
          <a:prstGeom prst="rect">
            <a:avLst/>
          </a:prstGeom>
        </p:spPr>
        <p:txBody>
          <a:bodyPr wrap="square">
            <a:spAutoFit/>
          </a:bodyPr>
          <a:lstStyle/>
          <a:p>
            <a:r>
              <a:rPr lang="it-IT" sz="900" i="1" dirty="0"/>
              <a:t>Reprinted, from: Il contesto europeo del nuovo Patto per la salute. Adeguamenti, riforme e sistemi di classificazione dei sistemi sanitari in Europa. Filippo Palumbo. Quotidiano Sanità 27.03.2019. </a:t>
            </a:r>
          </a:p>
        </p:txBody>
      </p:sp>
    </p:spTree>
    <p:extLst>
      <p:ext uri="{BB962C8B-B14F-4D97-AF65-F5344CB8AC3E}">
        <p14:creationId xmlns:p14="http://schemas.microsoft.com/office/powerpoint/2010/main" val="3087835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35A9BF36-9CFD-4498-8495-D21363CDB222}"/>
              </a:ext>
            </a:extLst>
          </p:cNvPr>
          <p:cNvSpPr/>
          <p:nvPr/>
        </p:nvSpPr>
        <p:spPr>
          <a:xfrm>
            <a:off x="345756" y="778249"/>
            <a:ext cx="8489903" cy="400110"/>
          </a:xfrm>
          <a:prstGeom prst="rect">
            <a:avLst/>
          </a:prstGeom>
        </p:spPr>
        <p:txBody>
          <a:bodyPr wrap="square">
            <a:spAutoFit/>
          </a:bodyPr>
          <a:lstStyle/>
          <a:p>
            <a:pPr algn="ctr"/>
            <a:r>
              <a:rPr lang="en-US" sz="2000" b="1" dirty="0">
                <a:latin typeface="+mj-lt"/>
              </a:rPr>
              <a:t>THE HEALTH TRIANGLE: INSURERS, PROVIDERS AND USERS</a:t>
            </a:r>
            <a:endParaRPr lang="it-IT" sz="2000" b="1" dirty="0">
              <a:latin typeface="+mj-lt"/>
            </a:endParaRPr>
          </a:p>
        </p:txBody>
      </p:sp>
      <p:sp>
        <p:nvSpPr>
          <p:cNvPr id="5" name="Rettangolo 4">
            <a:extLst>
              <a:ext uri="{FF2B5EF4-FFF2-40B4-BE49-F238E27FC236}">
                <a16:creationId xmlns:a16="http://schemas.microsoft.com/office/drawing/2014/main" id="{07105AC7-C035-46F1-93DA-400D13C4AD34}"/>
              </a:ext>
            </a:extLst>
          </p:cNvPr>
          <p:cNvSpPr/>
          <p:nvPr/>
        </p:nvSpPr>
        <p:spPr>
          <a:xfrm>
            <a:off x="457201" y="1568793"/>
            <a:ext cx="7496852" cy="2616101"/>
          </a:xfrm>
          <a:prstGeom prst="rect">
            <a:avLst/>
          </a:prstGeom>
        </p:spPr>
        <p:txBody>
          <a:bodyPr wrap="square">
            <a:spAutoFit/>
          </a:bodyPr>
          <a:lstStyle/>
          <a:p>
            <a:pPr>
              <a:spcAft>
                <a:spcPts val="1200"/>
              </a:spcAft>
            </a:pPr>
            <a:r>
              <a:rPr lang="en-US" sz="1800" b="1" dirty="0">
                <a:latin typeface="+mn-lt"/>
              </a:rPr>
              <a:t>INSURERS </a:t>
            </a:r>
            <a:r>
              <a:rPr lang="en-US" sz="1800" dirty="0">
                <a:latin typeface="+mn-lt"/>
              </a:rPr>
              <a:t>are those who collect - with or without profit - financial resources to be used to pay the medical expenses of third parties</a:t>
            </a:r>
            <a:r>
              <a:rPr lang="en-US" sz="1800" b="1" dirty="0">
                <a:latin typeface="+mn-lt"/>
              </a:rPr>
              <a:t>.
SUPPLIERS (or PROVIDERS) </a:t>
            </a:r>
            <a:r>
              <a:rPr lang="en-US" sz="1800" dirty="0">
                <a:latin typeface="+mn-lt"/>
              </a:rPr>
              <a:t>are the subjects who directly provide health services, i.e. hospitals, clinics, doctors, nurses, and in general all health </a:t>
            </a:r>
            <a:r>
              <a:rPr lang="en-US" sz="1800" dirty="0" err="1">
                <a:latin typeface="+mn-lt"/>
              </a:rPr>
              <a:t>organisations</a:t>
            </a:r>
            <a:r>
              <a:rPr lang="en-US" sz="1800" dirty="0">
                <a:latin typeface="+mn-lt"/>
              </a:rPr>
              <a:t> and professions. </a:t>
            </a:r>
            <a:r>
              <a:rPr lang="en-US" sz="1800" b="1" dirty="0">
                <a:latin typeface="+mn-lt"/>
              </a:rPr>
              <a:t>
</a:t>
            </a:r>
            <a:r>
              <a:rPr lang="en-US" sz="1800" i="1" dirty="0">
                <a:latin typeface="+mn-lt"/>
              </a:rPr>
              <a:t>Depending on how providers and insurers are brought together by </a:t>
            </a:r>
            <a:r>
              <a:rPr lang="en-US" sz="1800" b="1" i="1" dirty="0">
                <a:latin typeface="+mn-lt"/>
              </a:rPr>
              <a:t>REGULATIONS</a:t>
            </a:r>
            <a:r>
              <a:rPr lang="en-US" sz="1800" i="1" dirty="0">
                <a:latin typeface="+mn-lt"/>
              </a:rPr>
              <a:t>, seven different healthcare system models can be implemented:</a:t>
            </a:r>
            <a:endParaRPr lang="it-IT" sz="1800" i="1" dirty="0">
              <a:latin typeface="+mn-lt"/>
            </a:endParaRPr>
          </a:p>
        </p:txBody>
      </p:sp>
      <p:sp>
        <p:nvSpPr>
          <p:cNvPr id="8" name="Rettangolo 7">
            <a:extLst>
              <a:ext uri="{FF2B5EF4-FFF2-40B4-BE49-F238E27FC236}">
                <a16:creationId xmlns:a16="http://schemas.microsoft.com/office/drawing/2014/main" id="{4F445BEA-21CC-456E-98C7-0E54F84A7FB1}"/>
              </a:ext>
            </a:extLst>
          </p:cNvPr>
          <p:cNvSpPr/>
          <p:nvPr/>
        </p:nvSpPr>
        <p:spPr>
          <a:xfrm>
            <a:off x="209858" y="4547135"/>
            <a:ext cx="8724282" cy="369332"/>
          </a:xfrm>
          <a:prstGeom prst="rect">
            <a:avLst/>
          </a:prstGeom>
        </p:spPr>
        <p:txBody>
          <a:bodyPr wrap="square">
            <a:spAutoFit/>
          </a:bodyPr>
          <a:lstStyle/>
          <a:p>
            <a:r>
              <a:rPr lang="it-IT" sz="900" i="1" dirty="0" err="1"/>
              <a:t>Modified</a:t>
            </a:r>
            <a:r>
              <a:rPr lang="it-IT" sz="900" i="1" dirty="0"/>
              <a:t>, from: Vittorio Mapelli - Il sistema sanitario italiano. Il Mulino editore, 2012. </a:t>
            </a:r>
            <a:r>
              <a:rPr lang="it-IT" sz="900" i="1" dirty="0" err="1"/>
              <a:t>Toth</a:t>
            </a:r>
            <a:r>
              <a:rPr lang="it-IT" sz="900" i="1" dirty="0"/>
              <a:t> F: Non solo Bismarck contro </a:t>
            </a:r>
            <a:r>
              <a:rPr lang="it-IT" sz="900" i="1" dirty="0" err="1"/>
              <a:t>Beveridge</a:t>
            </a:r>
            <a:r>
              <a:rPr lang="it-IT" sz="900" i="1" dirty="0"/>
              <a:t>: sette modelli di sistema sanitario, Rivista Italiana di Politiche Pubbliche, 2;2016. Citati in: Il Servizio sanitario nazionale non è più una “cosa” scontata di Filippo Palumbo. Quotidiano Sanità 08.05.2023. </a:t>
            </a:r>
          </a:p>
        </p:txBody>
      </p:sp>
      <p:sp>
        <p:nvSpPr>
          <p:cNvPr id="2" name="Freeform 246">
            <a:extLst>
              <a:ext uri="{FF2B5EF4-FFF2-40B4-BE49-F238E27FC236}">
                <a16:creationId xmlns:a16="http://schemas.microsoft.com/office/drawing/2014/main" id="{10473773-66D9-A9AC-F5FC-0F3C4336E6F7}"/>
              </a:ext>
              <a:ext uri="{C183D7F6-B498-43B3-948B-1728B52AA6E4}">
                <adec:decorative xmlns:adec="http://schemas.microsoft.com/office/drawing/2017/decorative" val="1"/>
              </a:ext>
            </a:extLst>
          </p:cNvPr>
          <p:cNvSpPr>
            <a:spLocks/>
          </p:cNvSpPr>
          <p:nvPr/>
        </p:nvSpPr>
        <p:spPr bwMode="auto">
          <a:xfrm>
            <a:off x="7924434" y="1495320"/>
            <a:ext cx="1000125" cy="1154113"/>
          </a:xfrm>
          <a:custGeom>
            <a:avLst/>
            <a:gdLst>
              <a:gd name="T0" fmla="*/ 0 w 630"/>
              <a:gd name="T1" fmla="*/ 182 h 727"/>
              <a:gd name="T2" fmla="*/ 0 w 630"/>
              <a:gd name="T3" fmla="*/ 546 h 727"/>
              <a:gd name="T4" fmla="*/ 314 w 630"/>
              <a:gd name="T5" fmla="*/ 727 h 727"/>
              <a:gd name="T6" fmla="*/ 630 w 630"/>
              <a:gd name="T7" fmla="*/ 546 h 727"/>
              <a:gd name="T8" fmla="*/ 630 w 630"/>
              <a:gd name="T9" fmla="*/ 182 h 727"/>
              <a:gd name="T10" fmla="*/ 314 w 630"/>
              <a:gd name="T11" fmla="*/ 0 h 727"/>
              <a:gd name="T12" fmla="*/ 0 w 630"/>
              <a:gd name="T13" fmla="*/ 182 h 727"/>
            </a:gdLst>
            <a:ahLst/>
            <a:cxnLst>
              <a:cxn ang="0">
                <a:pos x="T0" y="T1"/>
              </a:cxn>
              <a:cxn ang="0">
                <a:pos x="T2" y="T3"/>
              </a:cxn>
              <a:cxn ang="0">
                <a:pos x="T4" y="T5"/>
              </a:cxn>
              <a:cxn ang="0">
                <a:pos x="T6" y="T7"/>
              </a:cxn>
              <a:cxn ang="0">
                <a:pos x="T8" y="T9"/>
              </a:cxn>
              <a:cxn ang="0">
                <a:pos x="T10" y="T11"/>
              </a:cxn>
              <a:cxn ang="0">
                <a:pos x="T12" y="T13"/>
              </a:cxn>
            </a:cxnLst>
            <a:rect l="0" t="0" r="r" b="b"/>
            <a:pathLst>
              <a:path w="630" h="727">
                <a:moveTo>
                  <a:pt x="0" y="182"/>
                </a:moveTo>
                <a:lnTo>
                  <a:pt x="0" y="546"/>
                </a:lnTo>
                <a:lnTo>
                  <a:pt x="314" y="727"/>
                </a:lnTo>
                <a:lnTo>
                  <a:pt x="630" y="546"/>
                </a:lnTo>
                <a:lnTo>
                  <a:pt x="630" y="182"/>
                </a:lnTo>
                <a:lnTo>
                  <a:pt x="314" y="0"/>
                </a:lnTo>
                <a:lnTo>
                  <a:pt x="0" y="182"/>
                </a:lnTo>
                <a:close/>
              </a:path>
            </a:pathLst>
          </a:custGeom>
          <a:solidFill>
            <a:srgbClr val="F8682C"/>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3" name="Freeform 249">
            <a:extLst>
              <a:ext uri="{FF2B5EF4-FFF2-40B4-BE49-F238E27FC236}">
                <a16:creationId xmlns:a16="http://schemas.microsoft.com/office/drawing/2014/main" id="{F990937F-3BEB-5940-1751-33D782F86099}"/>
              </a:ext>
              <a:ext uri="{C183D7F6-B498-43B3-948B-1728B52AA6E4}">
                <adec:decorative xmlns:adec="http://schemas.microsoft.com/office/drawing/2017/decorative" val="1"/>
              </a:ext>
            </a:extLst>
          </p:cNvPr>
          <p:cNvSpPr>
            <a:spLocks/>
          </p:cNvSpPr>
          <p:nvPr/>
        </p:nvSpPr>
        <p:spPr bwMode="auto">
          <a:xfrm>
            <a:off x="8013334" y="1600095"/>
            <a:ext cx="822325" cy="947738"/>
          </a:xfrm>
          <a:custGeom>
            <a:avLst/>
            <a:gdLst>
              <a:gd name="T0" fmla="*/ 4 w 518"/>
              <a:gd name="T1" fmla="*/ 446 h 597"/>
              <a:gd name="T2" fmla="*/ 8 w 518"/>
              <a:gd name="T3" fmla="*/ 446 h 597"/>
              <a:gd name="T4" fmla="*/ 8 w 518"/>
              <a:gd name="T5" fmla="*/ 154 h 597"/>
              <a:gd name="T6" fmla="*/ 258 w 518"/>
              <a:gd name="T7" fmla="*/ 10 h 597"/>
              <a:gd name="T8" fmla="*/ 510 w 518"/>
              <a:gd name="T9" fmla="*/ 154 h 597"/>
              <a:gd name="T10" fmla="*/ 510 w 518"/>
              <a:gd name="T11" fmla="*/ 444 h 597"/>
              <a:gd name="T12" fmla="*/ 258 w 518"/>
              <a:gd name="T13" fmla="*/ 587 h 597"/>
              <a:gd name="T14" fmla="*/ 6 w 518"/>
              <a:gd name="T15" fmla="*/ 442 h 597"/>
              <a:gd name="T16" fmla="*/ 4 w 518"/>
              <a:gd name="T17" fmla="*/ 446 h 597"/>
              <a:gd name="T18" fmla="*/ 8 w 518"/>
              <a:gd name="T19" fmla="*/ 446 h 597"/>
              <a:gd name="T20" fmla="*/ 4 w 518"/>
              <a:gd name="T21" fmla="*/ 446 h 597"/>
              <a:gd name="T22" fmla="*/ 2 w 518"/>
              <a:gd name="T23" fmla="*/ 450 h 597"/>
              <a:gd name="T24" fmla="*/ 258 w 518"/>
              <a:gd name="T25" fmla="*/ 597 h 597"/>
              <a:gd name="T26" fmla="*/ 518 w 518"/>
              <a:gd name="T27" fmla="*/ 448 h 597"/>
              <a:gd name="T28" fmla="*/ 518 w 518"/>
              <a:gd name="T29" fmla="*/ 150 h 597"/>
              <a:gd name="T30" fmla="*/ 258 w 518"/>
              <a:gd name="T31" fmla="*/ 0 h 597"/>
              <a:gd name="T32" fmla="*/ 0 w 518"/>
              <a:gd name="T33" fmla="*/ 150 h 597"/>
              <a:gd name="T34" fmla="*/ 0 w 518"/>
              <a:gd name="T35" fmla="*/ 448 h 597"/>
              <a:gd name="T36" fmla="*/ 2 w 518"/>
              <a:gd name="T37" fmla="*/ 450 h 597"/>
              <a:gd name="T38" fmla="*/ 4 w 518"/>
              <a:gd name="T39" fmla="*/ 446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8" h="597">
                <a:moveTo>
                  <a:pt x="4" y="446"/>
                </a:moveTo>
                <a:lnTo>
                  <a:pt x="8" y="446"/>
                </a:lnTo>
                <a:lnTo>
                  <a:pt x="8" y="154"/>
                </a:lnTo>
                <a:lnTo>
                  <a:pt x="258" y="10"/>
                </a:lnTo>
                <a:lnTo>
                  <a:pt x="510" y="154"/>
                </a:lnTo>
                <a:lnTo>
                  <a:pt x="510" y="444"/>
                </a:lnTo>
                <a:lnTo>
                  <a:pt x="258" y="587"/>
                </a:lnTo>
                <a:lnTo>
                  <a:pt x="6" y="442"/>
                </a:lnTo>
                <a:lnTo>
                  <a:pt x="4" y="446"/>
                </a:lnTo>
                <a:lnTo>
                  <a:pt x="8" y="446"/>
                </a:lnTo>
                <a:lnTo>
                  <a:pt x="4" y="446"/>
                </a:lnTo>
                <a:lnTo>
                  <a:pt x="2" y="450"/>
                </a:lnTo>
                <a:lnTo>
                  <a:pt x="258" y="597"/>
                </a:lnTo>
                <a:lnTo>
                  <a:pt x="518" y="448"/>
                </a:lnTo>
                <a:lnTo>
                  <a:pt x="518" y="150"/>
                </a:lnTo>
                <a:lnTo>
                  <a:pt x="258" y="0"/>
                </a:lnTo>
                <a:lnTo>
                  <a:pt x="0" y="150"/>
                </a:lnTo>
                <a:lnTo>
                  <a:pt x="0" y="448"/>
                </a:lnTo>
                <a:lnTo>
                  <a:pt x="2" y="450"/>
                </a:lnTo>
                <a:lnTo>
                  <a:pt x="4" y="44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6" name="CasellaDiTesto 5">
            <a:extLst>
              <a:ext uri="{FF2B5EF4-FFF2-40B4-BE49-F238E27FC236}">
                <a16:creationId xmlns:a16="http://schemas.microsoft.com/office/drawing/2014/main" id="{C44EE710-20CE-FC33-0E57-C48C20DCE29A}"/>
              </a:ext>
            </a:extLst>
          </p:cNvPr>
          <p:cNvSpPr txBox="1"/>
          <p:nvPr/>
        </p:nvSpPr>
        <p:spPr>
          <a:xfrm flipH="1">
            <a:off x="7959680" y="1930625"/>
            <a:ext cx="974460" cy="307777"/>
          </a:xfrm>
          <a:prstGeom prst="rect">
            <a:avLst/>
          </a:prstGeom>
          <a:noFill/>
        </p:spPr>
        <p:txBody>
          <a:bodyPr wrap="square" rtlCol="0">
            <a:spAutoFit/>
          </a:bodyPr>
          <a:lstStyle/>
          <a:p>
            <a:pPr algn="ctr"/>
            <a:r>
              <a:rPr lang="it-IT" b="1" dirty="0">
                <a:solidFill>
                  <a:schemeClr val="bg1"/>
                </a:solidFill>
                <a:latin typeface="+mj-lt"/>
              </a:rPr>
              <a:t>INSURER</a:t>
            </a:r>
          </a:p>
        </p:txBody>
      </p:sp>
      <p:sp>
        <p:nvSpPr>
          <p:cNvPr id="7" name="Freeform 248">
            <a:extLst>
              <a:ext uri="{FF2B5EF4-FFF2-40B4-BE49-F238E27FC236}">
                <a16:creationId xmlns:a16="http://schemas.microsoft.com/office/drawing/2014/main" id="{450EAA5F-9B0B-35BE-24EF-97B97AF467DE}"/>
              </a:ext>
              <a:ext uri="{C183D7F6-B498-43B3-948B-1728B52AA6E4}">
                <adec:decorative xmlns:adec="http://schemas.microsoft.com/office/drawing/2017/decorative" val="1"/>
              </a:ext>
            </a:extLst>
          </p:cNvPr>
          <p:cNvSpPr>
            <a:spLocks/>
          </p:cNvSpPr>
          <p:nvPr/>
        </p:nvSpPr>
        <p:spPr bwMode="auto">
          <a:xfrm>
            <a:off x="7934015" y="2691430"/>
            <a:ext cx="1000125" cy="1154113"/>
          </a:xfrm>
          <a:custGeom>
            <a:avLst/>
            <a:gdLst>
              <a:gd name="T0" fmla="*/ 0 w 630"/>
              <a:gd name="T1" fmla="*/ 182 h 727"/>
              <a:gd name="T2" fmla="*/ 0 w 630"/>
              <a:gd name="T3" fmla="*/ 546 h 727"/>
              <a:gd name="T4" fmla="*/ 314 w 630"/>
              <a:gd name="T5" fmla="*/ 727 h 727"/>
              <a:gd name="T6" fmla="*/ 630 w 630"/>
              <a:gd name="T7" fmla="*/ 546 h 727"/>
              <a:gd name="T8" fmla="*/ 630 w 630"/>
              <a:gd name="T9" fmla="*/ 182 h 727"/>
              <a:gd name="T10" fmla="*/ 314 w 630"/>
              <a:gd name="T11" fmla="*/ 0 h 727"/>
              <a:gd name="T12" fmla="*/ 0 w 630"/>
              <a:gd name="T13" fmla="*/ 182 h 727"/>
            </a:gdLst>
            <a:ahLst/>
            <a:cxnLst>
              <a:cxn ang="0">
                <a:pos x="T0" y="T1"/>
              </a:cxn>
              <a:cxn ang="0">
                <a:pos x="T2" y="T3"/>
              </a:cxn>
              <a:cxn ang="0">
                <a:pos x="T4" y="T5"/>
              </a:cxn>
              <a:cxn ang="0">
                <a:pos x="T6" y="T7"/>
              </a:cxn>
              <a:cxn ang="0">
                <a:pos x="T8" y="T9"/>
              </a:cxn>
              <a:cxn ang="0">
                <a:pos x="T10" y="T11"/>
              </a:cxn>
              <a:cxn ang="0">
                <a:pos x="T12" y="T13"/>
              </a:cxn>
            </a:cxnLst>
            <a:rect l="0" t="0" r="r" b="b"/>
            <a:pathLst>
              <a:path w="630" h="727">
                <a:moveTo>
                  <a:pt x="0" y="182"/>
                </a:moveTo>
                <a:lnTo>
                  <a:pt x="0" y="546"/>
                </a:lnTo>
                <a:lnTo>
                  <a:pt x="314" y="727"/>
                </a:lnTo>
                <a:lnTo>
                  <a:pt x="630" y="546"/>
                </a:lnTo>
                <a:lnTo>
                  <a:pt x="630" y="182"/>
                </a:lnTo>
                <a:lnTo>
                  <a:pt x="314" y="0"/>
                </a:lnTo>
                <a:lnTo>
                  <a:pt x="0" y="182"/>
                </a:lnTo>
                <a:close/>
              </a:path>
            </a:pathLst>
          </a:custGeom>
          <a:solidFill>
            <a:srgbClr val="FF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9" name="Freeform 251">
            <a:extLst>
              <a:ext uri="{FF2B5EF4-FFF2-40B4-BE49-F238E27FC236}">
                <a16:creationId xmlns:a16="http://schemas.microsoft.com/office/drawing/2014/main" id="{41BCED67-E189-1D69-A92E-869497821CE4}"/>
              </a:ext>
              <a:ext uri="{C183D7F6-B498-43B3-948B-1728B52AA6E4}">
                <adec:decorative xmlns:adec="http://schemas.microsoft.com/office/drawing/2017/decorative" val="1"/>
              </a:ext>
            </a:extLst>
          </p:cNvPr>
          <p:cNvSpPr>
            <a:spLocks/>
          </p:cNvSpPr>
          <p:nvPr/>
        </p:nvSpPr>
        <p:spPr bwMode="auto">
          <a:xfrm>
            <a:off x="8022915" y="2796205"/>
            <a:ext cx="822325" cy="947738"/>
          </a:xfrm>
          <a:custGeom>
            <a:avLst/>
            <a:gdLst>
              <a:gd name="T0" fmla="*/ 4 w 518"/>
              <a:gd name="T1" fmla="*/ 446 h 597"/>
              <a:gd name="T2" fmla="*/ 8 w 518"/>
              <a:gd name="T3" fmla="*/ 446 h 597"/>
              <a:gd name="T4" fmla="*/ 8 w 518"/>
              <a:gd name="T5" fmla="*/ 154 h 597"/>
              <a:gd name="T6" fmla="*/ 258 w 518"/>
              <a:gd name="T7" fmla="*/ 10 h 597"/>
              <a:gd name="T8" fmla="*/ 510 w 518"/>
              <a:gd name="T9" fmla="*/ 154 h 597"/>
              <a:gd name="T10" fmla="*/ 510 w 518"/>
              <a:gd name="T11" fmla="*/ 444 h 597"/>
              <a:gd name="T12" fmla="*/ 258 w 518"/>
              <a:gd name="T13" fmla="*/ 587 h 597"/>
              <a:gd name="T14" fmla="*/ 6 w 518"/>
              <a:gd name="T15" fmla="*/ 442 h 597"/>
              <a:gd name="T16" fmla="*/ 4 w 518"/>
              <a:gd name="T17" fmla="*/ 446 h 597"/>
              <a:gd name="T18" fmla="*/ 8 w 518"/>
              <a:gd name="T19" fmla="*/ 446 h 597"/>
              <a:gd name="T20" fmla="*/ 4 w 518"/>
              <a:gd name="T21" fmla="*/ 446 h 597"/>
              <a:gd name="T22" fmla="*/ 2 w 518"/>
              <a:gd name="T23" fmla="*/ 450 h 597"/>
              <a:gd name="T24" fmla="*/ 258 w 518"/>
              <a:gd name="T25" fmla="*/ 597 h 597"/>
              <a:gd name="T26" fmla="*/ 518 w 518"/>
              <a:gd name="T27" fmla="*/ 448 h 597"/>
              <a:gd name="T28" fmla="*/ 518 w 518"/>
              <a:gd name="T29" fmla="*/ 150 h 597"/>
              <a:gd name="T30" fmla="*/ 258 w 518"/>
              <a:gd name="T31" fmla="*/ 0 h 597"/>
              <a:gd name="T32" fmla="*/ 0 w 518"/>
              <a:gd name="T33" fmla="*/ 150 h 597"/>
              <a:gd name="T34" fmla="*/ 0 w 518"/>
              <a:gd name="T35" fmla="*/ 448 h 597"/>
              <a:gd name="T36" fmla="*/ 2 w 518"/>
              <a:gd name="T37" fmla="*/ 450 h 597"/>
              <a:gd name="T38" fmla="*/ 4 w 518"/>
              <a:gd name="T39" fmla="*/ 446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8" h="597">
                <a:moveTo>
                  <a:pt x="4" y="446"/>
                </a:moveTo>
                <a:lnTo>
                  <a:pt x="8" y="446"/>
                </a:lnTo>
                <a:lnTo>
                  <a:pt x="8" y="154"/>
                </a:lnTo>
                <a:lnTo>
                  <a:pt x="258" y="10"/>
                </a:lnTo>
                <a:lnTo>
                  <a:pt x="510" y="154"/>
                </a:lnTo>
                <a:lnTo>
                  <a:pt x="510" y="444"/>
                </a:lnTo>
                <a:lnTo>
                  <a:pt x="258" y="587"/>
                </a:lnTo>
                <a:lnTo>
                  <a:pt x="6" y="442"/>
                </a:lnTo>
                <a:lnTo>
                  <a:pt x="4" y="446"/>
                </a:lnTo>
                <a:lnTo>
                  <a:pt x="8" y="446"/>
                </a:lnTo>
                <a:lnTo>
                  <a:pt x="4" y="446"/>
                </a:lnTo>
                <a:lnTo>
                  <a:pt x="2" y="450"/>
                </a:lnTo>
                <a:lnTo>
                  <a:pt x="258" y="597"/>
                </a:lnTo>
                <a:lnTo>
                  <a:pt x="518" y="448"/>
                </a:lnTo>
                <a:lnTo>
                  <a:pt x="518" y="150"/>
                </a:lnTo>
                <a:lnTo>
                  <a:pt x="258" y="0"/>
                </a:lnTo>
                <a:lnTo>
                  <a:pt x="0" y="150"/>
                </a:lnTo>
                <a:lnTo>
                  <a:pt x="0" y="448"/>
                </a:lnTo>
                <a:lnTo>
                  <a:pt x="2" y="450"/>
                </a:lnTo>
                <a:lnTo>
                  <a:pt x="4" y="44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10" name="CasellaDiTesto 9">
            <a:extLst>
              <a:ext uri="{FF2B5EF4-FFF2-40B4-BE49-F238E27FC236}">
                <a16:creationId xmlns:a16="http://schemas.microsoft.com/office/drawing/2014/main" id="{19FC8839-91D0-57C4-D256-8BE995CB2CB1}"/>
              </a:ext>
            </a:extLst>
          </p:cNvPr>
          <p:cNvSpPr txBox="1"/>
          <p:nvPr/>
        </p:nvSpPr>
        <p:spPr>
          <a:xfrm flipH="1">
            <a:off x="7904083" y="3096964"/>
            <a:ext cx="1044753" cy="523220"/>
          </a:xfrm>
          <a:prstGeom prst="rect">
            <a:avLst/>
          </a:prstGeom>
          <a:noFill/>
        </p:spPr>
        <p:txBody>
          <a:bodyPr wrap="square" rtlCol="0">
            <a:spAutoFit/>
          </a:bodyPr>
          <a:lstStyle/>
          <a:p>
            <a:pPr algn="ctr"/>
            <a:r>
              <a:rPr lang="it-IT" b="1" dirty="0">
                <a:solidFill>
                  <a:schemeClr val="bg1"/>
                </a:solidFill>
                <a:latin typeface="+mj-lt"/>
              </a:rPr>
              <a:t>PROVIDER</a:t>
            </a:r>
          </a:p>
        </p:txBody>
      </p:sp>
      <p:sp>
        <p:nvSpPr>
          <p:cNvPr id="11" name="Freeform 164">
            <a:extLst>
              <a:ext uri="{FF2B5EF4-FFF2-40B4-BE49-F238E27FC236}">
                <a16:creationId xmlns:a16="http://schemas.microsoft.com/office/drawing/2014/main" id="{E51BFF93-4BD2-874F-161F-5965640762F4}"/>
              </a:ext>
              <a:ext uri="{C183D7F6-B498-43B3-948B-1728B52AA6E4}">
                <adec:decorative xmlns:adec="http://schemas.microsoft.com/office/drawing/2017/decorative" val="1"/>
              </a:ext>
            </a:extLst>
          </p:cNvPr>
          <p:cNvSpPr>
            <a:spLocks/>
          </p:cNvSpPr>
          <p:nvPr/>
        </p:nvSpPr>
        <p:spPr bwMode="auto">
          <a:xfrm>
            <a:off x="7190466" y="3942820"/>
            <a:ext cx="1700213" cy="387350"/>
          </a:xfrm>
          <a:custGeom>
            <a:avLst/>
            <a:gdLst>
              <a:gd name="T0" fmla="*/ 1067 w 1071"/>
              <a:gd name="T1" fmla="*/ 240 h 244"/>
              <a:gd name="T2" fmla="*/ 1067 w 1071"/>
              <a:gd name="T3" fmla="*/ 236 h 244"/>
              <a:gd name="T4" fmla="*/ 8 w 1071"/>
              <a:gd name="T5" fmla="*/ 236 h 244"/>
              <a:gd name="T6" fmla="*/ 8 w 1071"/>
              <a:gd name="T7" fmla="*/ 8 h 244"/>
              <a:gd name="T8" fmla="*/ 1063 w 1071"/>
              <a:gd name="T9" fmla="*/ 8 h 244"/>
              <a:gd name="T10" fmla="*/ 1063 w 1071"/>
              <a:gd name="T11" fmla="*/ 240 h 244"/>
              <a:gd name="T12" fmla="*/ 1067 w 1071"/>
              <a:gd name="T13" fmla="*/ 240 h 244"/>
              <a:gd name="T14" fmla="*/ 1067 w 1071"/>
              <a:gd name="T15" fmla="*/ 236 h 244"/>
              <a:gd name="T16" fmla="*/ 1067 w 1071"/>
              <a:gd name="T17" fmla="*/ 240 h 244"/>
              <a:gd name="T18" fmla="*/ 1071 w 1071"/>
              <a:gd name="T19" fmla="*/ 240 h 244"/>
              <a:gd name="T20" fmla="*/ 1071 w 1071"/>
              <a:gd name="T21" fmla="*/ 0 h 244"/>
              <a:gd name="T22" fmla="*/ 0 w 1071"/>
              <a:gd name="T23" fmla="*/ 0 h 244"/>
              <a:gd name="T24" fmla="*/ 0 w 1071"/>
              <a:gd name="T25" fmla="*/ 244 h 244"/>
              <a:gd name="T26" fmla="*/ 1071 w 1071"/>
              <a:gd name="T27" fmla="*/ 244 h 244"/>
              <a:gd name="T28" fmla="*/ 1071 w 1071"/>
              <a:gd name="T29" fmla="*/ 240 h 244"/>
              <a:gd name="T30" fmla="*/ 1067 w 1071"/>
              <a:gd name="T31" fmla="*/ 24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1" h="244">
                <a:moveTo>
                  <a:pt x="1067" y="240"/>
                </a:moveTo>
                <a:lnTo>
                  <a:pt x="1067" y="236"/>
                </a:lnTo>
                <a:lnTo>
                  <a:pt x="8" y="236"/>
                </a:lnTo>
                <a:lnTo>
                  <a:pt x="8" y="8"/>
                </a:lnTo>
                <a:lnTo>
                  <a:pt x="1063" y="8"/>
                </a:lnTo>
                <a:lnTo>
                  <a:pt x="1063" y="240"/>
                </a:lnTo>
                <a:lnTo>
                  <a:pt x="1067" y="240"/>
                </a:lnTo>
                <a:lnTo>
                  <a:pt x="1067" y="236"/>
                </a:lnTo>
                <a:lnTo>
                  <a:pt x="1067" y="240"/>
                </a:lnTo>
                <a:lnTo>
                  <a:pt x="1071" y="240"/>
                </a:lnTo>
                <a:lnTo>
                  <a:pt x="1071" y="0"/>
                </a:lnTo>
                <a:lnTo>
                  <a:pt x="0" y="0"/>
                </a:lnTo>
                <a:lnTo>
                  <a:pt x="0" y="244"/>
                </a:lnTo>
                <a:lnTo>
                  <a:pt x="1071" y="244"/>
                </a:lnTo>
                <a:lnTo>
                  <a:pt x="1071" y="240"/>
                </a:lnTo>
                <a:lnTo>
                  <a:pt x="1067" y="240"/>
                </a:lnTo>
                <a:close/>
              </a:path>
            </a:pathLst>
          </a:custGeom>
          <a:solidFill>
            <a:srgbClr val="E6E6E6">
              <a:lumMod val="90000"/>
            </a:srgbClr>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12" name="Rectangle 165">
            <a:extLst>
              <a:ext uri="{FF2B5EF4-FFF2-40B4-BE49-F238E27FC236}">
                <a16:creationId xmlns:a16="http://schemas.microsoft.com/office/drawing/2014/main" id="{706E423C-5656-3A22-AB7F-0E5503D4A91A}"/>
              </a:ext>
              <a:ext uri="{C183D7F6-B498-43B3-948B-1728B52AA6E4}">
                <adec:decorative xmlns:adec="http://schemas.microsoft.com/office/drawing/2017/decorative" val="1"/>
              </a:ext>
            </a:extLst>
          </p:cNvPr>
          <p:cNvSpPr>
            <a:spLocks noChangeArrowheads="1"/>
          </p:cNvSpPr>
          <p:nvPr/>
        </p:nvSpPr>
        <p:spPr bwMode="auto">
          <a:xfrm>
            <a:off x="8881153" y="4038070"/>
            <a:ext cx="60325" cy="168275"/>
          </a:xfrm>
          <a:prstGeom prst="rect">
            <a:avLst/>
          </a:prstGeom>
          <a:solidFill>
            <a:srgbClr val="E6E6E6">
              <a:lumMod val="90000"/>
            </a:srgbClr>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13" name="Rectangle 166">
            <a:extLst>
              <a:ext uri="{FF2B5EF4-FFF2-40B4-BE49-F238E27FC236}">
                <a16:creationId xmlns:a16="http://schemas.microsoft.com/office/drawing/2014/main" id="{20D0914D-3D8F-66FD-E3E8-D114A380AEB5}"/>
              </a:ext>
              <a:ext uri="{C183D7F6-B498-43B3-948B-1728B52AA6E4}">
                <adec:decorative xmlns:adec="http://schemas.microsoft.com/office/drawing/2017/decorative" val="1"/>
              </a:ext>
            </a:extLst>
          </p:cNvPr>
          <p:cNvSpPr>
            <a:spLocks noChangeArrowheads="1"/>
          </p:cNvSpPr>
          <p:nvPr/>
        </p:nvSpPr>
        <p:spPr bwMode="auto">
          <a:xfrm>
            <a:off x="7228566" y="3977745"/>
            <a:ext cx="74613"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14" name="Rectangle 167">
            <a:extLst>
              <a:ext uri="{FF2B5EF4-FFF2-40B4-BE49-F238E27FC236}">
                <a16:creationId xmlns:a16="http://schemas.microsoft.com/office/drawing/2014/main" id="{BD91FE65-7C07-5399-4555-40BD6AD415C1}"/>
              </a:ext>
              <a:ext uri="{C183D7F6-B498-43B3-948B-1728B52AA6E4}">
                <adec:decorative xmlns:adec="http://schemas.microsoft.com/office/drawing/2017/decorative" val="1"/>
              </a:ext>
            </a:extLst>
          </p:cNvPr>
          <p:cNvSpPr>
            <a:spLocks noChangeArrowheads="1"/>
          </p:cNvSpPr>
          <p:nvPr/>
        </p:nvSpPr>
        <p:spPr bwMode="auto">
          <a:xfrm>
            <a:off x="7315878" y="3977745"/>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15" name="Rectangle 168">
            <a:extLst>
              <a:ext uri="{FF2B5EF4-FFF2-40B4-BE49-F238E27FC236}">
                <a16:creationId xmlns:a16="http://schemas.microsoft.com/office/drawing/2014/main" id="{C620A698-CFBD-7A2C-1E74-3D0FC3742303}"/>
              </a:ext>
              <a:ext uri="{C183D7F6-B498-43B3-948B-1728B52AA6E4}">
                <adec:decorative xmlns:adec="http://schemas.microsoft.com/office/drawing/2017/decorative" val="1"/>
              </a:ext>
            </a:extLst>
          </p:cNvPr>
          <p:cNvSpPr>
            <a:spLocks noChangeArrowheads="1"/>
          </p:cNvSpPr>
          <p:nvPr/>
        </p:nvSpPr>
        <p:spPr bwMode="auto">
          <a:xfrm>
            <a:off x="7407953" y="3977745"/>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16" name="Rectangle 169">
            <a:extLst>
              <a:ext uri="{FF2B5EF4-FFF2-40B4-BE49-F238E27FC236}">
                <a16:creationId xmlns:a16="http://schemas.microsoft.com/office/drawing/2014/main" id="{DE70EAE5-E33B-98ED-6BBB-B0847738C227}"/>
              </a:ext>
              <a:ext uri="{C183D7F6-B498-43B3-948B-1728B52AA6E4}">
                <adec:decorative xmlns:adec="http://schemas.microsoft.com/office/drawing/2017/decorative" val="1"/>
              </a:ext>
            </a:extLst>
          </p:cNvPr>
          <p:cNvSpPr>
            <a:spLocks noChangeArrowheads="1"/>
          </p:cNvSpPr>
          <p:nvPr/>
        </p:nvSpPr>
        <p:spPr bwMode="auto">
          <a:xfrm>
            <a:off x="7500028" y="3977745"/>
            <a:ext cx="76200"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17" name="Rectangle 170">
            <a:extLst>
              <a:ext uri="{FF2B5EF4-FFF2-40B4-BE49-F238E27FC236}">
                <a16:creationId xmlns:a16="http://schemas.microsoft.com/office/drawing/2014/main" id="{66D04FB2-7652-540D-FA94-709631865683}"/>
              </a:ext>
              <a:ext uri="{C183D7F6-B498-43B3-948B-1728B52AA6E4}">
                <adec:decorative xmlns:adec="http://schemas.microsoft.com/office/drawing/2017/decorative" val="1"/>
              </a:ext>
            </a:extLst>
          </p:cNvPr>
          <p:cNvSpPr>
            <a:spLocks noChangeArrowheads="1"/>
          </p:cNvSpPr>
          <p:nvPr/>
        </p:nvSpPr>
        <p:spPr bwMode="auto">
          <a:xfrm>
            <a:off x="7588928" y="3977745"/>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18" name="Rectangle 171">
            <a:extLst>
              <a:ext uri="{FF2B5EF4-FFF2-40B4-BE49-F238E27FC236}">
                <a16:creationId xmlns:a16="http://schemas.microsoft.com/office/drawing/2014/main" id="{733D8E1D-A7C6-8166-8AA2-911CAB68A7C5}"/>
              </a:ext>
              <a:ext uri="{C183D7F6-B498-43B3-948B-1728B52AA6E4}">
                <adec:decorative xmlns:adec="http://schemas.microsoft.com/office/drawing/2017/decorative" val="1"/>
              </a:ext>
            </a:extLst>
          </p:cNvPr>
          <p:cNvSpPr>
            <a:spLocks noChangeArrowheads="1"/>
          </p:cNvSpPr>
          <p:nvPr/>
        </p:nvSpPr>
        <p:spPr bwMode="auto">
          <a:xfrm>
            <a:off x="7681003" y="3977745"/>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19" name="Rectangle 172">
            <a:extLst>
              <a:ext uri="{FF2B5EF4-FFF2-40B4-BE49-F238E27FC236}">
                <a16:creationId xmlns:a16="http://schemas.microsoft.com/office/drawing/2014/main" id="{08848DB8-61EB-1779-7562-1A8A3366C3FC}"/>
              </a:ext>
              <a:ext uri="{C183D7F6-B498-43B3-948B-1728B52AA6E4}">
                <adec:decorative xmlns:adec="http://schemas.microsoft.com/office/drawing/2017/decorative" val="1"/>
              </a:ext>
            </a:extLst>
          </p:cNvPr>
          <p:cNvSpPr>
            <a:spLocks noChangeArrowheads="1"/>
          </p:cNvSpPr>
          <p:nvPr/>
        </p:nvSpPr>
        <p:spPr bwMode="auto">
          <a:xfrm>
            <a:off x="7773078" y="3977745"/>
            <a:ext cx="76200"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20" name="Rectangle 173">
            <a:extLst>
              <a:ext uri="{FF2B5EF4-FFF2-40B4-BE49-F238E27FC236}">
                <a16:creationId xmlns:a16="http://schemas.microsoft.com/office/drawing/2014/main" id="{CF20BA13-C008-4E5C-D18F-598775B86704}"/>
              </a:ext>
              <a:ext uri="{C183D7F6-B498-43B3-948B-1728B52AA6E4}">
                <adec:decorative xmlns:adec="http://schemas.microsoft.com/office/drawing/2017/decorative" val="1"/>
              </a:ext>
            </a:extLst>
          </p:cNvPr>
          <p:cNvSpPr>
            <a:spLocks noChangeArrowheads="1"/>
          </p:cNvSpPr>
          <p:nvPr/>
        </p:nvSpPr>
        <p:spPr bwMode="auto">
          <a:xfrm>
            <a:off x="7861978" y="3977745"/>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21" name="Rectangle 174">
            <a:extLst>
              <a:ext uri="{FF2B5EF4-FFF2-40B4-BE49-F238E27FC236}">
                <a16:creationId xmlns:a16="http://schemas.microsoft.com/office/drawing/2014/main" id="{D1742D4F-DB31-C480-0DF9-849FF0C0DC23}"/>
              </a:ext>
              <a:ext uri="{C183D7F6-B498-43B3-948B-1728B52AA6E4}">
                <adec:decorative xmlns:adec="http://schemas.microsoft.com/office/drawing/2017/decorative" val="1"/>
              </a:ext>
            </a:extLst>
          </p:cNvPr>
          <p:cNvSpPr>
            <a:spLocks noChangeArrowheads="1"/>
          </p:cNvSpPr>
          <p:nvPr/>
        </p:nvSpPr>
        <p:spPr bwMode="auto">
          <a:xfrm>
            <a:off x="7954053" y="3977745"/>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22" name="Rectangle 175">
            <a:extLst>
              <a:ext uri="{FF2B5EF4-FFF2-40B4-BE49-F238E27FC236}">
                <a16:creationId xmlns:a16="http://schemas.microsoft.com/office/drawing/2014/main" id="{0D673FA4-F568-604B-DCC3-A5718BE380FF}"/>
              </a:ext>
              <a:ext uri="{C183D7F6-B498-43B3-948B-1728B52AA6E4}">
                <adec:decorative xmlns:adec="http://schemas.microsoft.com/office/drawing/2017/decorative" val="1"/>
              </a:ext>
            </a:extLst>
          </p:cNvPr>
          <p:cNvSpPr>
            <a:spLocks noChangeArrowheads="1"/>
          </p:cNvSpPr>
          <p:nvPr/>
        </p:nvSpPr>
        <p:spPr bwMode="auto">
          <a:xfrm>
            <a:off x="8046128" y="3977745"/>
            <a:ext cx="76200"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23" name="Rectangle 176">
            <a:extLst>
              <a:ext uri="{FF2B5EF4-FFF2-40B4-BE49-F238E27FC236}">
                <a16:creationId xmlns:a16="http://schemas.microsoft.com/office/drawing/2014/main" id="{95450541-E14C-2509-4C78-6483E2AFAF1D}"/>
              </a:ext>
              <a:ext uri="{C183D7F6-B498-43B3-948B-1728B52AA6E4}">
                <adec:decorative xmlns:adec="http://schemas.microsoft.com/office/drawing/2017/decorative" val="1"/>
              </a:ext>
            </a:extLst>
          </p:cNvPr>
          <p:cNvSpPr>
            <a:spLocks noChangeArrowheads="1"/>
          </p:cNvSpPr>
          <p:nvPr/>
        </p:nvSpPr>
        <p:spPr bwMode="auto">
          <a:xfrm>
            <a:off x="8135028" y="3977745"/>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24" name="Rectangle 177">
            <a:extLst>
              <a:ext uri="{FF2B5EF4-FFF2-40B4-BE49-F238E27FC236}">
                <a16:creationId xmlns:a16="http://schemas.microsoft.com/office/drawing/2014/main" id="{AD56AD69-610F-BE15-ED38-FBA226D033C1}"/>
              </a:ext>
              <a:ext uri="{C183D7F6-B498-43B3-948B-1728B52AA6E4}">
                <adec:decorative xmlns:adec="http://schemas.microsoft.com/office/drawing/2017/decorative" val="1"/>
              </a:ext>
            </a:extLst>
          </p:cNvPr>
          <p:cNvSpPr>
            <a:spLocks noChangeArrowheads="1"/>
          </p:cNvSpPr>
          <p:nvPr/>
        </p:nvSpPr>
        <p:spPr bwMode="auto">
          <a:xfrm>
            <a:off x="8227103" y="3977745"/>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25" name="Rectangle 178">
            <a:extLst>
              <a:ext uri="{FF2B5EF4-FFF2-40B4-BE49-F238E27FC236}">
                <a16:creationId xmlns:a16="http://schemas.microsoft.com/office/drawing/2014/main" id="{8DC52423-2C39-E4E9-501A-2C72A8D5480A}"/>
              </a:ext>
              <a:ext uri="{C183D7F6-B498-43B3-948B-1728B52AA6E4}">
                <adec:decorative xmlns:adec="http://schemas.microsoft.com/office/drawing/2017/decorative" val="1"/>
              </a:ext>
            </a:extLst>
          </p:cNvPr>
          <p:cNvSpPr>
            <a:spLocks noChangeArrowheads="1"/>
          </p:cNvSpPr>
          <p:nvPr/>
        </p:nvSpPr>
        <p:spPr bwMode="auto">
          <a:xfrm>
            <a:off x="8319178" y="3977745"/>
            <a:ext cx="76200"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26" name="Rectangle 179">
            <a:extLst>
              <a:ext uri="{FF2B5EF4-FFF2-40B4-BE49-F238E27FC236}">
                <a16:creationId xmlns:a16="http://schemas.microsoft.com/office/drawing/2014/main" id="{FF165D38-ED8E-B61A-6DC2-7A2A28F900D7}"/>
              </a:ext>
              <a:ext uri="{C183D7F6-B498-43B3-948B-1728B52AA6E4}">
                <adec:decorative xmlns:adec="http://schemas.microsoft.com/office/drawing/2017/decorative" val="1"/>
              </a:ext>
            </a:extLst>
          </p:cNvPr>
          <p:cNvSpPr>
            <a:spLocks noChangeArrowheads="1"/>
          </p:cNvSpPr>
          <p:nvPr/>
        </p:nvSpPr>
        <p:spPr bwMode="auto">
          <a:xfrm>
            <a:off x="8408078" y="3977745"/>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27" name="Rectangle 180">
            <a:extLst>
              <a:ext uri="{FF2B5EF4-FFF2-40B4-BE49-F238E27FC236}">
                <a16:creationId xmlns:a16="http://schemas.microsoft.com/office/drawing/2014/main" id="{76284AD5-5111-ECAA-B1B6-465244C5644E}"/>
              </a:ext>
              <a:ext uri="{C183D7F6-B498-43B3-948B-1728B52AA6E4}">
                <adec:decorative xmlns:adec="http://schemas.microsoft.com/office/drawing/2017/decorative" val="1"/>
              </a:ext>
            </a:extLst>
          </p:cNvPr>
          <p:cNvSpPr>
            <a:spLocks noChangeArrowheads="1"/>
          </p:cNvSpPr>
          <p:nvPr/>
        </p:nvSpPr>
        <p:spPr bwMode="auto">
          <a:xfrm>
            <a:off x="8500153" y="3977745"/>
            <a:ext cx="79375"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28" name="Rectangle 181">
            <a:extLst>
              <a:ext uri="{FF2B5EF4-FFF2-40B4-BE49-F238E27FC236}">
                <a16:creationId xmlns:a16="http://schemas.microsoft.com/office/drawing/2014/main" id="{06B6D64C-D724-F302-825D-BC926B417302}"/>
              </a:ext>
              <a:ext uri="{C183D7F6-B498-43B3-948B-1728B52AA6E4}">
                <adec:decorative xmlns:adec="http://schemas.microsoft.com/office/drawing/2017/decorative" val="1"/>
              </a:ext>
            </a:extLst>
          </p:cNvPr>
          <p:cNvSpPr>
            <a:spLocks noChangeArrowheads="1"/>
          </p:cNvSpPr>
          <p:nvPr/>
        </p:nvSpPr>
        <p:spPr bwMode="auto">
          <a:xfrm>
            <a:off x="8592228" y="3977745"/>
            <a:ext cx="76200"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29" name="Rectangle 182">
            <a:extLst>
              <a:ext uri="{FF2B5EF4-FFF2-40B4-BE49-F238E27FC236}">
                <a16:creationId xmlns:a16="http://schemas.microsoft.com/office/drawing/2014/main" id="{F4DBF6F7-E651-A410-CBED-2636857E90E9}"/>
              </a:ext>
              <a:ext uri="{C183D7F6-B498-43B3-948B-1728B52AA6E4}">
                <adec:decorative xmlns:adec="http://schemas.microsoft.com/office/drawing/2017/decorative" val="1"/>
              </a:ext>
            </a:extLst>
          </p:cNvPr>
          <p:cNvSpPr>
            <a:spLocks noChangeArrowheads="1"/>
          </p:cNvSpPr>
          <p:nvPr/>
        </p:nvSpPr>
        <p:spPr bwMode="auto">
          <a:xfrm>
            <a:off x="8681128" y="3977745"/>
            <a:ext cx="79375"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30" name="Rectangle 183">
            <a:extLst>
              <a:ext uri="{FF2B5EF4-FFF2-40B4-BE49-F238E27FC236}">
                <a16:creationId xmlns:a16="http://schemas.microsoft.com/office/drawing/2014/main" id="{C4977F4E-3A0E-2015-3BCB-D7CB54BC5031}"/>
              </a:ext>
              <a:ext uri="{C183D7F6-B498-43B3-948B-1728B52AA6E4}">
                <adec:decorative xmlns:adec="http://schemas.microsoft.com/office/drawing/2017/decorative" val="1"/>
              </a:ext>
            </a:extLst>
          </p:cNvPr>
          <p:cNvSpPr>
            <a:spLocks noChangeArrowheads="1"/>
          </p:cNvSpPr>
          <p:nvPr/>
        </p:nvSpPr>
        <p:spPr bwMode="auto">
          <a:xfrm>
            <a:off x="8773203" y="3977745"/>
            <a:ext cx="79375"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33" name="CasellaDiTesto 32">
            <a:extLst>
              <a:ext uri="{FF2B5EF4-FFF2-40B4-BE49-F238E27FC236}">
                <a16:creationId xmlns:a16="http://schemas.microsoft.com/office/drawing/2014/main" id="{3EC1BE53-D6EE-2FE2-4421-44534E66A5F6}"/>
              </a:ext>
            </a:extLst>
          </p:cNvPr>
          <p:cNvSpPr txBox="1"/>
          <p:nvPr/>
        </p:nvSpPr>
        <p:spPr>
          <a:xfrm flipH="1">
            <a:off x="7231740" y="3989796"/>
            <a:ext cx="1339849" cy="307777"/>
          </a:xfrm>
          <a:prstGeom prst="rect">
            <a:avLst/>
          </a:prstGeom>
          <a:noFill/>
        </p:spPr>
        <p:txBody>
          <a:bodyPr wrap="square" rtlCol="0">
            <a:spAutoFit/>
          </a:bodyPr>
          <a:lstStyle/>
          <a:p>
            <a:pPr algn="ctr"/>
            <a:r>
              <a:rPr lang="it-IT" b="1" dirty="0">
                <a:solidFill>
                  <a:schemeClr val="bg1"/>
                </a:solidFill>
                <a:latin typeface="+mj-lt"/>
              </a:rPr>
              <a:t>REGULATION</a:t>
            </a:r>
          </a:p>
        </p:txBody>
      </p:sp>
    </p:spTree>
    <p:extLst>
      <p:ext uri="{BB962C8B-B14F-4D97-AF65-F5344CB8AC3E}">
        <p14:creationId xmlns:p14="http://schemas.microsoft.com/office/powerpoint/2010/main" val="485541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35A9BF36-9CFD-4498-8495-D21363CDB222}"/>
              </a:ext>
            </a:extLst>
          </p:cNvPr>
          <p:cNvSpPr/>
          <p:nvPr/>
        </p:nvSpPr>
        <p:spPr>
          <a:xfrm>
            <a:off x="327048" y="787434"/>
            <a:ext cx="8489903" cy="400110"/>
          </a:xfrm>
          <a:prstGeom prst="rect">
            <a:avLst/>
          </a:prstGeom>
        </p:spPr>
        <p:txBody>
          <a:bodyPr wrap="square">
            <a:spAutoFit/>
          </a:bodyPr>
          <a:lstStyle/>
          <a:p>
            <a:pPr algn="ctr"/>
            <a:r>
              <a:rPr lang="en-US" sz="2000" b="1" dirty="0">
                <a:latin typeface="+mj-lt"/>
              </a:rPr>
              <a:t>THE HEALTH TRIANGLE: USERS, PROVIDERS AND INSURERS</a:t>
            </a:r>
            <a:endParaRPr lang="it-IT" sz="2000" b="1" dirty="0">
              <a:latin typeface="+mj-lt"/>
            </a:endParaRPr>
          </a:p>
        </p:txBody>
      </p:sp>
      <p:sp>
        <p:nvSpPr>
          <p:cNvPr id="19" name="Freeform 246">
            <a:extLst>
              <a:ext uri="{FF2B5EF4-FFF2-40B4-BE49-F238E27FC236}">
                <a16:creationId xmlns:a16="http://schemas.microsoft.com/office/drawing/2014/main" id="{3ACF45E8-D936-250F-FA46-EEAD7564D793}"/>
              </a:ext>
              <a:ext uri="{C183D7F6-B498-43B3-948B-1728B52AA6E4}">
                <adec:decorative xmlns:adec="http://schemas.microsoft.com/office/drawing/2017/decorative" val="1"/>
              </a:ext>
            </a:extLst>
          </p:cNvPr>
          <p:cNvSpPr>
            <a:spLocks/>
          </p:cNvSpPr>
          <p:nvPr/>
        </p:nvSpPr>
        <p:spPr bwMode="auto">
          <a:xfrm>
            <a:off x="3483196" y="1780218"/>
            <a:ext cx="1000125" cy="1154113"/>
          </a:xfrm>
          <a:custGeom>
            <a:avLst/>
            <a:gdLst>
              <a:gd name="T0" fmla="*/ 0 w 630"/>
              <a:gd name="T1" fmla="*/ 182 h 727"/>
              <a:gd name="T2" fmla="*/ 0 w 630"/>
              <a:gd name="T3" fmla="*/ 546 h 727"/>
              <a:gd name="T4" fmla="*/ 314 w 630"/>
              <a:gd name="T5" fmla="*/ 727 h 727"/>
              <a:gd name="T6" fmla="*/ 630 w 630"/>
              <a:gd name="T7" fmla="*/ 546 h 727"/>
              <a:gd name="T8" fmla="*/ 630 w 630"/>
              <a:gd name="T9" fmla="*/ 182 h 727"/>
              <a:gd name="T10" fmla="*/ 314 w 630"/>
              <a:gd name="T11" fmla="*/ 0 h 727"/>
              <a:gd name="T12" fmla="*/ 0 w 630"/>
              <a:gd name="T13" fmla="*/ 182 h 727"/>
            </a:gdLst>
            <a:ahLst/>
            <a:cxnLst>
              <a:cxn ang="0">
                <a:pos x="T0" y="T1"/>
              </a:cxn>
              <a:cxn ang="0">
                <a:pos x="T2" y="T3"/>
              </a:cxn>
              <a:cxn ang="0">
                <a:pos x="T4" y="T5"/>
              </a:cxn>
              <a:cxn ang="0">
                <a:pos x="T6" y="T7"/>
              </a:cxn>
              <a:cxn ang="0">
                <a:pos x="T8" y="T9"/>
              </a:cxn>
              <a:cxn ang="0">
                <a:pos x="T10" y="T11"/>
              </a:cxn>
              <a:cxn ang="0">
                <a:pos x="T12" y="T13"/>
              </a:cxn>
            </a:cxnLst>
            <a:rect l="0" t="0" r="r" b="b"/>
            <a:pathLst>
              <a:path w="630" h="727">
                <a:moveTo>
                  <a:pt x="0" y="182"/>
                </a:moveTo>
                <a:lnTo>
                  <a:pt x="0" y="546"/>
                </a:lnTo>
                <a:lnTo>
                  <a:pt x="314" y="727"/>
                </a:lnTo>
                <a:lnTo>
                  <a:pt x="630" y="546"/>
                </a:lnTo>
                <a:lnTo>
                  <a:pt x="630" y="182"/>
                </a:lnTo>
                <a:lnTo>
                  <a:pt x="314" y="0"/>
                </a:lnTo>
                <a:lnTo>
                  <a:pt x="0" y="182"/>
                </a:lnTo>
                <a:close/>
              </a:path>
            </a:pathLst>
          </a:custGeom>
          <a:solidFill>
            <a:srgbClr val="F8682C"/>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20" name="Freeform 247">
            <a:extLst>
              <a:ext uri="{FF2B5EF4-FFF2-40B4-BE49-F238E27FC236}">
                <a16:creationId xmlns:a16="http://schemas.microsoft.com/office/drawing/2014/main" id="{E90DF62C-DA58-D869-93CF-1AFE94E2B9C1}"/>
              </a:ext>
              <a:ext uri="{C183D7F6-B498-43B3-948B-1728B52AA6E4}">
                <adec:decorative xmlns:adec="http://schemas.microsoft.com/office/drawing/2017/decorative" val="1"/>
              </a:ext>
            </a:extLst>
          </p:cNvPr>
          <p:cNvSpPr>
            <a:spLocks/>
          </p:cNvSpPr>
          <p:nvPr/>
        </p:nvSpPr>
        <p:spPr bwMode="auto">
          <a:xfrm>
            <a:off x="4022384" y="2685093"/>
            <a:ext cx="1000125" cy="1157288"/>
          </a:xfrm>
          <a:custGeom>
            <a:avLst/>
            <a:gdLst>
              <a:gd name="T0" fmla="*/ 0 w 630"/>
              <a:gd name="T1" fmla="*/ 181 h 729"/>
              <a:gd name="T2" fmla="*/ 0 w 630"/>
              <a:gd name="T3" fmla="*/ 545 h 729"/>
              <a:gd name="T4" fmla="*/ 314 w 630"/>
              <a:gd name="T5" fmla="*/ 729 h 729"/>
              <a:gd name="T6" fmla="*/ 630 w 630"/>
              <a:gd name="T7" fmla="*/ 545 h 729"/>
              <a:gd name="T8" fmla="*/ 630 w 630"/>
              <a:gd name="T9" fmla="*/ 181 h 729"/>
              <a:gd name="T10" fmla="*/ 314 w 630"/>
              <a:gd name="T11" fmla="*/ 0 h 729"/>
              <a:gd name="T12" fmla="*/ 0 w 630"/>
              <a:gd name="T13" fmla="*/ 181 h 729"/>
            </a:gdLst>
            <a:ahLst/>
            <a:cxnLst>
              <a:cxn ang="0">
                <a:pos x="T0" y="T1"/>
              </a:cxn>
              <a:cxn ang="0">
                <a:pos x="T2" y="T3"/>
              </a:cxn>
              <a:cxn ang="0">
                <a:pos x="T4" y="T5"/>
              </a:cxn>
              <a:cxn ang="0">
                <a:pos x="T6" y="T7"/>
              </a:cxn>
              <a:cxn ang="0">
                <a:pos x="T8" y="T9"/>
              </a:cxn>
              <a:cxn ang="0">
                <a:pos x="T10" y="T11"/>
              </a:cxn>
              <a:cxn ang="0">
                <a:pos x="T12" y="T13"/>
              </a:cxn>
            </a:cxnLst>
            <a:rect l="0" t="0" r="r" b="b"/>
            <a:pathLst>
              <a:path w="630" h="729">
                <a:moveTo>
                  <a:pt x="0" y="181"/>
                </a:moveTo>
                <a:lnTo>
                  <a:pt x="0" y="545"/>
                </a:lnTo>
                <a:lnTo>
                  <a:pt x="314" y="729"/>
                </a:lnTo>
                <a:lnTo>
                  <a:pt x="630" y="545"/>
                </a:lnTo>
                <a:lnTo>
                  <a:pt x="630" y="181"/>
                </a:lnTo>
                <a:lnTo>
                  <a:pt x="314" y="0"/>
                </a:lnTo>
                <a:lnTo>
                  <a:pt x="0" y="181"/>
                </a:lnTo>
                <a:close/>
              </a:path>
            </a:pathLst>
          </a:custGeom>
          <a:solidFill>
            <a:srgbClr val="00B4F1"/>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21" name="Freeform 248">
            <a:extLst>
              <a:ext uri="{FF2B5EF4-FFF2-40B4-BE49-F238E27FC236}">
                <a16:creationId xmlns:a16="http://schemas.microsoft.com/office/drawing/2014/main" id="{ADCA4509-A041-581A-D74C-F49270A0709E}"/>
              </a:ext>
              <a:ext uri="{C183D7F6-B498-43B3-948B-1728B52AA6E4}">
                <adec:decorative xmlns:adec="http://schemas.microsoft.com/office/drawing/2017/decorative" val="1"/>
              </a:ext>
            </a:extLst>
          </p:cNvPr>
          <p:cNvSpPr>
            <a:spLocks/>
          </p:cNvSpPr>
          <p:nvPr/>
        </p:nvSpPr>
        <p:spPr bwMode="auto">
          <a:xfrm>
            <a:off x="4549434" y="1780218"/>
            <a:ext cx="1000125" cy="1154113"/>
          </a:xfrm>
          <a:custGeom>
            <a:avLst/>
            <a:gdLst>
              <a:gd name="T0" fmla="*/ 0 w 630"/>
              <a:gd name="T1" fmla="*/ 182 h 727"/>
              <a:gd name="T2" fmla="*/ 0 w 630"/>
              <a:gd name="T3" fmla="*/ 546 h 727"/>
              <a:gd name="T4" fmla="*/ 314 w 630"/>
              <a:gd name="T5" fmla="*/ 727 h 727"/>
              <a:gd name="T6" fmla="*/ 630 w 630"/>
              <a:gd name="T7" fmla="*/ 546 h 727"/>
              <a:gd name="T8" fmla="*/ 630 w 630"/>
              <a:gd name="T9" fmla="*/ 182 h 727"/>
              <a:gd name="T10" fmla="*/ 314 w 630"/>
              <a:gd name="T11" fmla="*/ 0 h 727"/>
              <a:gd name="T12" fmla="*/ 0 w 630"/>
              <a:gd name="T13" fmla="*/ 182 h 727"/>
            </a:gdLst>
            <a:ahLst/>
            <a:cxnLst>
              <a:cxn ang="0">
                <a:pos x="T0" y="T1"/>
              </a:cxn>
              <a:cxn ang="0">
                <a:pos x="T2" y="T3"/>
              </a:cxn>
              <a:cxn ang="0">
                <a:pos x="T4" y="T5"/>
              </a:cxn>
              <a:cxn ang="0">
                <a:pos x="T6" y="T7"/>
              </a:cxn>
              <a:cxn ang="0">
                <a:pos x="T8" y="T9"/>
              </a:cxn>
              <a:cxn ang="0">
                <a:pos x="T10" y="T11"/>
              </a:cxn>
              <a:cxn ang="0">
                <a:pos x="T12" y="T13"/>
              </a:cxn>
            </a:cxnLst>
            <a:rect l="0" t="0" r="r" b="b"/>
            <a:pathLst>
              <a:path w="630" h="727">
                <a:moveTo>
                  <a:pt x="0" y="182"/>
                </a:moveTo>
                <a:lnTo>
                  <a:pt x="0" y="546"/>
                </a:lnTo>
                <a:lnTo>
                  <a:pt x="314" y="727"/>
                </a:lnTo>
                <a:lnTo>
                  <a:pt x="630" y="546"/>
                </a:lnTo>
                <a:lnTo>
                  <a:pt x="630" y="182"/>
                </a:lnTo>
                <a:lnTo>
                  <a:pt x="314" y="0"/>
                </a:lnTo>
                <a:lnTo>
                  <a:pt x="0" y="182"/>
                </a:lnTo>
                <a:close/>
              </a:path>
            </a:pathLst>
          </a:custGeom>
          <a:solidFill>
            <a:srgbClr val="FF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22" name="Freeform 249">
            <a:extLst>
              <a:ext uri="{FF2B5EF4-FFF2-40B4-BE49-F238E27FC236}">
                <a16:creationId xmlns:a16="http://schemas.microsoft.com/office/drawing/2014/main" id="{CBD6C609-B571-2624-AA16-5222CCEDFBD4}"/>
              </a:ext>
              <a:ext uri="{C183D7F6-B498-43B3-948B-1728B52AA6E4}">
                <adec:decorative xmlns:adec="http://schemas.microsoft.com/office/drawing/2017/decorative" val="1"/>
              </a:ext>
            </a:extLst>
          </p:cNvPr>
          <p:cNvSpPr>
            <a:spLocks/>
          </p:cNvSpPr>
          <p:nvPr/>
        </p:nvSpPr>
        <p:spPr bwMode="auto">
          <a:xfrm>
            <a:off x="3572096" y="1884993"/>
            <a:ext cx="822325" cy="947738"/>
          </a:xfrm>
          <a:custGeom>
            <a:avLst/>
            <a:gdLst>
              <a:gd name="T0" fmla="*/ 4 w 518"/>
              <a:gd name="T1" fmla="*/ 446 h 597"/>
              <a:gd name="T2" fmla="*/ 8 w 518"/>
              <a:gd name="T3" fmla="*/ 446 h 597"/>
              <a:gd name="T4" fmla="*/ 8 w 518"/>
              <a:gd name="T5" fmla="*/ 154 h 597"/>
              <a:gd name="T6" fmla="*/ 258 w 518"/>
              <a:gd name="T7" fmla="*/ 10 h 597"/>
              <a:gd name="T8" fmla="*/ 510 w 518"/>
              <a:gd name="T9" fmla="*/ 154 h 597"/>
              <a:gd name="T10" fmla="*/ 510 w 518"/>
              <a:gd name="T11" fmla="*/ 444 h 597"/>
              <a:gd name="T12" fmla="*/ 258 w 518"/>
              <a:gd name="T13" fmla="*/ 587 h 597"/>
              <a:gd name="T14" fmla="*/ 6 w 518"/>
              <a:gd name="T15" fmla="*/ 442 h 597"/>
              <a:gd name="T16" fmla="*/ 4 w 518"/>
              <a:gd name="T17" fmla="*/ 446 h 597"/>
              <a:gd name="T18" fmla="*/ 8 w 518"/>
              <a:gd name="T19" fmla="*/ 446 h 597"/>
              <a:gd name="T20" fmla="*/ 4 w 518"/>
              <a:gd name="T21" fmla="*/ 446 h 597"/>
              <a:gd name="T22" fmla="*/ 2 w 518"/>
              <a:gd name="T23" fmla="*/ 450 h 597"/>
              <a:gd name="T24" fmla="*/ 258 w 518"/>
              <a:gd name="T25" fmla="*/ 597 h 597"/>
              <a:gd name="T26" fmla="*/ 518 w 518"/>
              <a:gd name="T27" fmla="*/ 448 h 597"/>
              <a:gd name="T28" fmla="*/ 518 w 518"/>
              <a:gd name="T29" fmla="*/ 150 h 597"/>
              <a:gd name="T30" fmla="*/ 258 w 518"/>
              <a:gd name="T31" fmla="*/ 0 h 597"/>
              <a:gd name="T32" fmla="*/ 0 w 518"/>
              <a:gd name="T33" fmla="*/ 150 h 597"/>
              <a:gd name="T34" fmla="*/ 0 w 518"/>
              <a:gd name="T35" fmla="*/ 448 h 597"/>
              <a:gd name="T36" fmla="*/ 2 w 518"/>
              <a:gd name="T37" fmla="*/ 450 h 597"/>
              <a:gd name="T38" fmla="*/ 4 w 518"/>
              <a:gd name="T39" fmla="*/ 446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8" h="597">
                <a:moveTo>
                  <a:pt x="4" y="446"/>
                </a:moveTo>
                <a:lnTo>
                  <a:pt x="8" y="446"/>
                </a:lnTo>
                <a:lnTo>
                  <a:pt x="8" y="154"/>
                </a:lnTo>
                <a:lnTo>
                  <a:pt x="258" y="10"/>
                </a:lnTo>
                <a:lnTo>
                  <a:pt x="510" y="154"/>
                </a:lnTo>
                <a:lnTo>
                  <a:pt x="510" y="444"/>
                </a:lnTo>
                <a:lnTo>
                  <a:pt x="258" y="587"/>
                </a:lnTo>
                <a:lnTo>
                  <a:pt x="6" y="442"/>
                </a:lnTo>
                <a:lnTo>
                  <a:pt x="4" y="446"/>
                </a:lnTo>
                <a:lnTo>
                  <a:pt x="8" y="446"/>
                </a:lnTo>
                <a:lnTo>
                  <a:pt x="4" y="446"/>
                </a:lnTo>
                <a:lnTo>
                  <a:pt x="2" y="450"/>
                </a:lnTo>
                <a:lnTo>
                  <a:pt x="258" y="597"/>
                </a:lnTo>
                <a:lnTo>
                  <a:pt x="518" y="448"/>
                </a:lnTo>
                <a:lnTo>
                  <a:pt x="518" y="150"/>
                </a:lnTo>
                <a:lnTo>
                  <a:pt x="258" y="0"/>
                </a:lnTo>
                <a:lnTo>
                  <a:pt x="0" y="150"/>
                </a:lnTo>
                <a:lnTo>
                  <a:pt x="0" y="448"/>
                </a:lnTo>
                <a:lnTo>
                  <a:pt x="2" y="450"/>
                </a:lnTo>
                <a:lnTo>
                  <a:pt x="4" y="44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23" name="Freeform 250">
            <a:extLst>
              <a:ext uri="{FF2B5EF4-FFF2-40B4-BE49-F238E27FC236}">
                <a16:creationId xmlns:a16="http://schemas.microsoft.com/office/drawing/2014/main" id="{984B57A9-DAA7-53A4-08EA-C64208A7AB2F}"/>
              </a:ext>
              <a:ext uri="{C183D7F6-B498-43B3-948B-1728B52AA6E4}">
                <adec:decorative xmlns:adec="http://schemas.microsoft.com/office/drawing/2017/decorative" val="1"/>
              </a:ext>
            </a:extLst>
          </p:cNvPr>
          <p:cNvSpPr>
            <a:spLocks/>
          </p:cNvSpPr>
          <p:nvPr/>
        </p:nvSpPr>
        <p:spPr bwMode="auto">
          <a:xfrm>
            <a:off x="4111284" y="2789868"/>
            <a:ext cx="822325" cy="947738"/>
          </a:xfrm>
          <a:custGeom>
            <a:avLst/>
            <a:gdLst>
              <a:gd name="T0" fmla="*/ 4 w 518"/>
              <a:gd name="T1" fmla="*/ 445 h 597"/>
              <a:gd name="T2" fmla="*/ 8 w 518"/>
              <a:gd name="T3" fmla="*/ 445 h 597"/>
              <a:gd name="T4" fmla="*/ 8 w 518"/>
              <a:gd name="T5" fmla="*/ 153 h 597"/>
              <a:gd name="T6" fmla="*/ 258 w 518"/>
              <a:gd name="T7" fmla="*/ 10 h 597"/>
              <a:gd name="T8" fmla="*/ 510 w 518"/>
              <a:gd name="T9" fmla="*/ 153 h 597"/>
              <a:gd name="T10" fmla="*/ 510 w 518"/>
              <a:gd name="T11" fmla="*/ 443 h 597"/>
              <a:gd name="T12" fmla="*/ 258 w 518"/>
              <a:gd name="T13" fmla="*/ 587 h 597"/>
              <a:gd name="T14" fmla="*/ 6 w 518"/>
              <a:gd name="T15" fmla="*/ 441 h 597"/>
              <a:gd name="T16" fmla="*/ 4 w 518"/>
              <a:gd name="T17" fmla="*/ 445 h 597"/>
              <a:gd name="T18" fmla="*/ 8 w 518"/>
              <a:gd name="T19" fmla="*/ 445 h 597"/>
              <a:gd name="T20" fmla="*/ 4 w 518"/>
              <a:gd name="T21" fmla="*/ 445 h 597"/>
              <a:gd name="T22" fmla="*/ 2 w 518"/>
              <a:gd name="T23" fmla="*/ 449 h 597"/>
              <a:gd name="T24" fmla="*/ 258 w 518"/>
              <a:gd name="T25" fmla="*/ 597 h 597"/>
              <a:gd name="T26" fmla="*/ 518 w 518"/>
              <a:gd name="T27" fmla="*/ 447 h 597"/>
              <a:gd name="T28" fmla="*/ 518 w 518"/>
              <a:gd name="T29" fmla="*/ 149 h 597"/>
              <a:gd name="T30" fmla="*/ 258 w 518"/>
              <a:gd name="T31" fmla="*/ 0 h 597"/>
              <a:gd name="T32" fmla="*/ 0 w 518"/>
              <a:gd name="T33" fmla="*/ 149 h 597"/>
              <a:gd name="T34" fmla="*/ 0 w 518"/>
              <a:gd name="T35" fmla="*/ 447 h 597"/>
              <a:gd name="T36" fmla="*/ 2 w 518"/>
              <a:gd name="T37" fmla="*/ 449 h 597"/>
              <a:gd name="T38" fmla="*/ 4 w 518"/>
              <a:gd name="T39" fmla="*/ 445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8" h="597">
                <a:moveTo>
                  <a:pt x="4" y="445"/>
                </a:moveTo>
                <a:lnTo>
                  <a:pt x="8" y="445"/>
                </a:lnTo>
                <a:lnTo>
                  <a:pt x="8" y="153"/>
                </a:lnTo>
                <a:lnTo>
                  <a:pt x="258" y="10"/>
                </a:lnTo>
                <a:lnTo>
                  <a:pt x="510" y="153"/>
                </a:lnTo>
                <a:lnTo>
                  <a:pt x="510" y="443"/>
                </a:lnTo>
                <a:lnTo>
                  <a:pt x="258" y="587"/>
                </a:lnTo>
                <a:lnTo>
                  <a:pt x="6" y="441"/>
                </a:lnTo>
                <a:lnTo>
                  <a:pt x="4" y="445"/>
                </a:lnTo>
                <a:lnTo>
                  <a:pt x="8" y="445"/>
                </a:lnTo>
                <a:lnTo>
                  <a:pt x="4" y="445"/>
                </a:lnTo>
                <a:lnTo>
                  <a:pt x="2" y="449"/>
                </a:lnTo>
                <a:lnTo>
                  <a:pt x="258" y="597"/>
                </a:lnTo>
                <a:lnTo>
                  <a:pt x="518" y="447"/>
                </a:lnTo>
                <a:lnTo>
                  <a:pt x="518" y="149"/>
                </a:lnTo>
                <a:lnTo>
                  <a:pt x="258" y="0"/>
                </a:lnTo>
                <a:lnTo>
                  <a:pt x="0" y="149"/>
                </a:lnTo>
                <a:lnTo>
                  <a:pt x="0" y="447"/>
                </a:lnTo>
                <a:lnTo>
                  <a:pt x="2" y="449"/>
                </a:lnTo>
                <a:lnTo>
                  <a:pt x="4" y="44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24" name="Freeform 251">
            <a:extLst>
              <a:ext uri="{FF2B5EF4-FFF2-40B4-BE49-F238E27FC236}">
                <a16:creationId xmlns:a16="http://schemas.microsoft.com/office/drawing/2014/main" id="{F018DE47-231A-BE47-B781-2D4D7577CD1D}"/>
              </a:ext>
              <a:ext uri="{C183D7F6-B498-43B3-948B-1728B52AA6E4}">
                <adec:decorative xmlns:adec="http://schemas.microsoft.com/office/drawing/2017/decorative" val="1"/>
              </a:ext>
            </a:extLst>
          </p:cNvPr>
          <p:cNvSpPr>
            <a:spLocks/>
          </p:cNvSpPr>
          <p:nvPr/>
        </p:nvSpPr>
        <p:spPr bwMode="auto">
          <a:xfrm>
            <a:off x="4638334" y="1884993"/>
            <a:ext cx="822325" cy="947738"/>
          </a:xfrm>
          <a:custGeom>
            <a:avLst/>
            <a:gdLst>
              <a:gd name="T0" fmla="*/ 4 w 518"/>
              <a:gd name="T1" fmla="*/ 446 h 597"/>
              <a:gd name="T2" fmla="*/ 8 w 518"/>
              <a:gd name="T3" fmla="*/ 446 h 597"/>
              <a:gd name="T4" fmla="*/ 8 w 518"/>
              <a:gd name="T5" fmla="*/ 154 h 597"/>
              <a:gd name="T6" fmla="*/ 258 w 518"/>
              <a:gd name="T7" fmla="*/ 10 h 597"/>
              <a:gd name="T8" fmla="*/ 510 w 518"/>
              <a:gd name="T9" fmla="*/ 154 h 597"/>
              <a:gd name="T10" fmla="*/ 510 w 518"/>
              <a:gd name="T11" fmla="*/ 444 h 597"/>
              <a:gd name="T12" fmla="*/ 258 w 518"/>
              <a:gd name="T13" fmla="*/ 587 h 597"/>
              <a:gd name="T14" fmla="*/ 6 w 518"/>
              <a:gd name="T15" fmla="*/ 442 h 597"/>
              <a:gd name="T16" fmla="*/ 4 w 518"/>
              <a:gd name="T17" fmla="*/ 446 h 597"/>
              <a:gd name="T18" fmla="*/ 8 w 518"/>
              <a:gd name="T19" fmla="*/ 446 h 597"/>
              <a:gd name="T20" fmla="*/ 4 w 518"/>
              <a:gd name="T21" fmla="*/ 446 h 597"/>
              <a:gd name="T22" fmla="*/ 2 w 518"/>
              <a:gd name="T23" fmla="*/ 450 h 597"/>
              <a:gd name="T24" fmla="*/ 258 w 518"/>
              <a:gd name="T25" fmla="*/ 597 h 597"/>
              <a:gd name="T26" fmla="*/ 518 w 518"/>
              <a:gd name="T27" fmla="*/ 448 h 597"/>
              <a:gd name="T28" fmla="*/ 518 w 518"/>
              <a:gd name="T29" fmla="*/ 150 h 597"/>
              <a:gd name="T30" fmla="*/ 258 w 518"/>
              <a:gd name="T31" fmla="*/ 0 h 597"/>
              <a:gd name="T32" fmla="*/ 0 w 518"/>
              <a:gd name="T33" fmla="*/ 150 h 597"/>
              <a:gd name="T34" fmla="*/ 0 w 518"/>
              <a:gd name="T35" fmla="*/ 448 h 597"/>
              <a:gd name="T36" fmla="*/ 2 w 518"/>
              <a:gd name="T37" fmla="*/ 450 h 597"/>
              <a:gd name="T38" fmla="*/ 4 w 518"/>
              <a:gd name="T39" fmla="*/ 446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8" h="597">
                <a:moveTo>
                  <a:pt x="4" y="446"/>
                </a:moveTo>
                <a:lnTo>
                  <a:pt x="8" y="446"/>
                </a:lnTo>
                <a:lnTo>
                  <a:pt x="8" y="154"/>
                </a:lnTo>
                <a:lnTo>
                  <a:pt x="258" y="10"/>
                </a:lnTo>
                <a:lnTo>
                  <a:pt x="510" y="154"/>
                </a:lnTo>
                <a:lnTo>
                  <a:pt x="510" y="444"/>
                </a:lnTo>
                <a:lnTo>
                  <a:pt x="258" y="587"/>
                </a:lnTo>
                <a:lnTo>
                  <a:pt x="6" y="442"/>
                </a:lnTo>
                <a:lnTo>
                  <a:pt x="4" y="446"/>
                </a:lnTo>
                <a:lnTo>
                  <a:pt x="8" y="446"/>
                </a:lnTo>
                <a:lnTo>
                  <a:pt x="4" y="446"/>
                </a:lnTo>
                <a:lnTo>
                  <a:pt x="2" y="450"/>
                </a:lnTo>
                <a:lnTo>
                  <a:pt x="258" y="597"/>
                </a:lnTo>
                <a:lnTo>
                  <a:pt x="518" y="448"/>
                </a:lnTo>
                <a:lnTo>
                  <a:pt x="518" y="150"/>
                </a:lnTo>
                <a:lnTo>
                  <a:pt x="258" y="0"/>
                </a:lnTo>
                <a:lnTo>
                  <a:pt x="0" y="150"/>
                </a:lnTo>
                <a:lnTo>
                  <a:pt x="0" y="448"/>
                </a:lnTo>
                <a:lnTo>
                  <a:pt x="2" y="450"/>
                </a:lnTo>
                <a:lnTo>
                  <a:pt x="4" y="44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27" name="CasellaDiTesto 26">
            <a:extLst>
              <a:ext uri="{FF2B5EF4-FFF2-40B4-BE49-F238E27FC236}">
                <a16:creationId xmlns:a16="http://schemas.microsoft.com/office/drawing/2014/main" id="{2920E4DE-34F7-22FA-0151-22C96B10F6DC}"/>
              </a:ext>
            </a:extLst>
          </p:cNvPr>
          <p:cNvSpPr txBox="1"/>
          <p:nvPr/>
        </p:nvSpPr>
        <p:spPr>
          <a:xfrm flipH="1">
            <a:off x="3518442" y="2215523"/>
            <a:ext cx="974460" cy="307777"/>
          </a:xfrm>
          <a:prstGeom prst="rect">
            <a:avLst/>
          </a:prstGeom>
          <a:noFill/>
        </p:spPr>
        <p:txBody>
          <a:bodyPr wrap="square" rtlCol="0">
            <a:spAutoFit/>
          </a:bodyPr>
          <a:lstStyle/>
          <a:p>
            <a:pPr algn="ctr"/>
            <a:r>
              <a:rPr lang="it-IT" b="1" dirty="0">
                <a:solidFill>
                  <a:schemeClr val="bg1"/>
                </a:solidFill>
                <a:latin typeface="+mj-lt"/>
              </a:rPr>
              <a:t>INSURER</a:t>
            </a:r>
          </a:p>
        </p:txBody>
      </p:sp>
      <p:sp>
        <p:nvSpPr>
          <p:cNvPr id="28" name="CasellaDiTesto 27">
            <a:extLst>
              <a:ext uri="{FF2B5EF4-FFF2-40B4-BE49-F238E27FC236}">
                <a16:creationId xmlns:a16="http://schemas.microsoft.com/office/drawing/2014/main" id="{91DBB6A2-8F02-8DED-3731-E2323EC7CEEF}"/>
              </a:ext>
            </a:extLst>
          </p:cNvPr>
          <p:cNvSpPr txBox="1"/>
          <p:nvPr/>
        </p:nvSpPr>
        <p:spPr>
          <a:xfrm flipH="1">
            <a:off x="4519502" y="2185752"/>
            <a:ext cx="1044753" cy="523220"/>
          </a:xfrm>
          <a:prstGeom prst="rect">
            <a:avLst/>
          </a:prstGeom>
          <a:noFill/>
        </p:spPr>
        <p:txBody>
          <a:bodyPr wrap="square" rtlCol="0">
            <a:spAutoFit/>
          </a:bodyPr>
          <a:lstStyle/>
          <a:p>
            <a:pPr algn="ctr"/>
            <a:r>
              <a:rPr lang="it-IT" b="1" dirty="0">
                <a:solidFill>
                  <a:schemeClr val="bg1"/>
                </a:solidFill>
                <a:latin typeface="+mj-lt"/>
              </a:rPr>
              <a:t>PROVIDER</a:t>
            </a:r>
          </a:p>
        </p:txBody>
      </p:sp>
      <p:sp>
        <p:nvSpPr>
          <p:cNvPr id="29" name="CasellaDiTesto 28">
            <a:extLst>
              <a:ext uri="{FF2B5EF4-FFF2-40B4-BE49-F238E27FC236}">
                <a16:creationId xmlns:a16="http://schemas.microsoft.com/office/drawing/2014/main" id="{BD3D2F9E-005A-BE72-6258-470CFCFF81B7}"/>
              </a:ext>
            </a:extLst>
          </p:cNvPr>
          <p:cNvSpPr txBox="1"/>
          <p:nvPr/>
        </p:nvSpPr>
        <p:spPr>
          <a:xfrm flipH="1">
            <a:off x="4048049" y="3114506"/>
            <a:ext cx="974460" cy="307777"/>
          </a:xfrm>
          <a:prstGeom prst="rect">
            <a:avLst/>
          </a:prstGeom>
          <a:noFill/>
        </p:spPr>
        <p:txBody>
          <a:bodyPr wrap="square" rtlCol="0">
            <a:spAutoFit/>
          </a:bodyPr>
          <a:lstStyle/>
          <a:p>
            <a:pPr algn="ctr"/>
            <a:r>
              <a:rPr lang="it-IT" b="1" dirty="0">
                <a:solidFill>
                  <a:schemeClr val="bg1"/>
                </a:solidFill>
                <a:latin typeface="+mj-lt"/>
              </a:rPr>
              <a:t>USER</a:t>
            </a:r>
          </a:p>
        </p:txBody>
      </p:sp>
      <p:sp>
        <p:nvSpPr>
          <p:cNvPr id="50" name="Freeform 164">
            <a:extLst>
              <a:ext uri="{FF2B5EF4-FFF2-40B4-BE49-F238E27FC236}">
                <a16:creationId xmlns:a16="http://schemas.microsoft.com/office/drawing/2014/main" id="{DB825F1B-ADAE-F9BD-63CA-27C64650D5BD}"/>
              </a:ext>
              <a:ext uri="{C183D7F6-B498-43B3-948B-1728B52AA6E4}">
                <adec:decorative xmlns:adec="http://schemas.microsoft.com/office/drawing/2017/decorative" val="1"/>
              </a:ext>
            </a:extLst>
          </p:cNvPr>
          <p:cNvSpPr>
            <a:spLocks/>
          </p:cNvSpPr>
          <p:nvPr/>
        </p:nvSpPr>
        <p:spPr bwMode="auto">
          <a:xfrm>
            <a:off x="3666400" y="4254362"/>
            <a:ext cx="1700213" cy="387350"/>
          </a:xfrm>
          <a:custGeom>
            <a:avLst/>
            <a:gdLst>
              <a:gd name="T0" fmla="*/ 1067 w 1071"/>
              <a:gd name="T1" fmla="*/ 240 h 244"/>
              <a:gd name="T2" fmla="*/ 1067 w 1071"/>
              <a:gd name="T3" fmla="*/ 236 h 244"/>
              <a:gd name="T4" fmla="*/ 8 w 1071"/>
              <a:gd name="T5" fmla="*/ 236 h 244"/>
              <a:gd name="T6" fmla="*/ 8 w 1071"/>
              <a:gd name="T7" fmla="*/ 8 h 244"/>
              <a:gd name="T8" fmla="*/ 1063 w 1071"/>
              <a:gd name="T9" fmla="*/ 8 h 244"/>
              <a:gd name="T10" fmla="*/ 1063 w 1071"/>
              <a:gd name="T11" fmla="*/ 240 h 244"/>
              <a:gd name="T12" fmla="*/ 1067 w 1071"/>
              <a:gd name="T13" fmla="*/ 240 h 244"/>
              <a:gd name="T14" fmla="*/ 1067 w 1071"/>
              <a:gd name="T15" fmla="*/ 236 h 244"/>
              <a:gd name="T16" fmla="*/ 1067 w 1071"/>
              <a:gd name="T17" fmla="*/ 240 h 244"/>
              <a:gd name="T18" fmla="*/ 1071 w 1071"/>
              <a:gd name="T19" fmla="*/ 240 h 244"/>
              <a:gd name="T20" fmla="*/ 1071 w 1071"/>
              <a:gd name="T21" fmla="*/ 0 h 244"/>
              <a:gd name="T22" fmla="*/ 0 w 1071"/>
              <a:gd name="T23" fmla="*/ 0 h 244"/>
              <a:gd name="T24" fmla="*/ 0 w 1071"/>
              <a:gd name="T25" fmla="*/ 244 h 244"/>
              <a:gd name="T26" fmla="*/ 1071 w 1071"/>
              <a:gd name="T27" fmla="*/ 244 h 244"/>
              <a:gd name="T28" fmla="*/ 1071 w 1071"/>
              <a:gd name="T29" fmla="*/ 240 h 244"/>
              <a:gd name="T30" fmla="*/ 1067 w 1071"/>
              <a:gd name="T31" fmla="*/ 24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1" h="244">
                <a:moveTo>
                  <a:pt x="1067" y="240"/>
                </a:moveTo>
                <a:lnTo>
                  <a:pt x="1067" y="236"/>
                </a:lnTo>
                <a:lnTo>
                  <a:pt x="8" y="236"/>
                </a:lnTo>
                <a:lnTo>
                  <a:pt x="8" y="8"/>
                </a:lnTo>
                <a:lnTo>
                  <a:pt x="1063" y="8"/>
                </a:lnTo>
                <a:lnTo>
                  <a:pt x="1063" y="240"/>
                </a:lnTo>
                <a:lnTo>
                  <a:pt x="1067" y="240"/>
                </a:lnTo>
                <a:lnTo>
                  <a:pt x="1067" y="236"/>
                </a:lnTo>
                <a:lnTo>
                  <a:pt x="1067" y="240"/>
                </a:lnTo>
                <a:lnTo>
                  <a:pt x="1071" y="240"/>
                </a:lnTo>
                <a:lnTo>
                  <a:pt x="1071" y="0"/>
                </a:lnTo>
                <a:lnTo>
                  <a:pt x="0" y="0"/>
                </a:lnTo>
                <a:lnTo>
                  <a:pt x="0" y="244"/>
                </a:lnTo>
                <a:lnTo>
                  <a:pt x="1071" y="244"/>
                </a:lnTo>
                <a:lnTo>
                  <a:pt x="1071" y="240"/>
                </a:lnTo>
                <a:lnTo>
                  <a:pt x="1067" y="240"/>
                </a:lnTo>
                <a:close/>
              </a:path>
            </a:pathLst>
          </a:custGeom>
          <a:solidFill>
            <a:srgbClr val="E6E6E6">
              <a:lumMod val="90000"/>
            </a:srgbClr>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51" name="Rectangle 165">
            <a:extLst>
              <a:ext uri="{FF2B5EF4-FFF2-40B4-BE49-F238E27FC236}">
                <a16:creationId xmlns:a16="http://schemas.microsoft.com/office/drawing/2014/main" id="{886F7012-72B9-2DD2-5D76-E9BDFB5244B3}"/>
              </a:ext>
              <a:ext uri="{C183D7F6-B498-43B3-948B-1728B52AA6E4}">
                <adec:decorative xmlns:adec="http://schemas.microsoft.com/office/drawing/2017/decorative" val="1"/>
              </a:ext>
            </a:extLst>
          </p:cNvPr>
          <p:cNvSpPr>
            <a:spLocks noChangeArrowheads="1"/>
          </p:cNvSpPr>
          <p:nvPr/>
        </p:nvSpPr>
        <p:spPr bwMode="auto">
          <a:xfrm>
            <a:off x="5357087" y="4349612"/>
            <a:ext cx="60325" cy="168275"/>
          </a:xfrm>
          <a:prstGeom prst="rect">
            <a:avLst/>
          </a:prstGeom>
          <a:solidFill>
            <a:srgbClr val="E6E6E6">
              <a:lumMod val="90000"/>
            </a:srgbClr>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52" name="Rectangle 166">
            <a:extLst>
              <a:ext uri="{FF2B5EF4-FFF2-40B4-BE49-F238E27FC236}">
                <a16:creationId xmlns:a16="http://schemas.microsoft.com/office/drawing/2014/main" id="{1382C363-49E3-CBCF-1BF7-77644E591172}"/>
              </a:ext>
              <a:ext uri="{C183D7F6-B498-43B3-948B-1728B52AA6E4}">
                <adec:decorative xmlns:adec="http://schemas.microsoft.com/office/drawing/2017/decorative" val="1"/>
              </a:ext>
            </a:extLst>
          </p:cNvPr>
          <p:cNvSpPr>
            <a:spLocks noChangeArrowheads="1"/>
          </p:cNvSpPr>
          <p:nvPr/>
        </p:nvSpPr>
        <p:spPr bwMode="auto">
          <a:xfrm>
            <a:off x="3704500" y="4289287"/>
            <a:ext cx="74613"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53" name="Rectangle 167">
            <a:extLst>
              <a:ext uri="{FF2B5EF4-FFF2-40B4-BE49-F238E27FC236}">
                <a16:creationId xmlns:a16="http://schemas.microsoft.com/office/drawing/2014/main" id="{5F53FE0F-1AD7-1AE7-738F-23532DD865FF}"/>
              </a:ext>
              <a:ext uri="{C183D7F6-B498-43B3-948B-1728B52AA6E4}">
                <adec:decorative xmlns:adec="http://schemas.microsoft.com/office/drawing/2017/decorative" val="1"/>
              </a:ext>
            </a:extLst>
          </p:cNvPr>
          <p:cNvSpPr>
            <a:spLocks noChangeArrowheads="1"/>
          </p:cNvSpPr>
          <p:nvPr/>
        </p:nvSpPr>
        <p:spPr bwMode="auto">
          <a:xfrm>
            <a:off x="3791812" y="4289287"/>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54" name="Rectangle 168">
            <a:extLst>
              <a:ext uri="{FF2B5EF4-FFF2-40B4-BE49-F238E27FC236}">
                <a16:creationId xmlns:a16="http://schemas.microsoft.com/office/drawing/2014/main" id="{A47141DF-81DA-AB02-762D-F076F11C3CC1}"/>
              </a:ext>
              <a:ext uri="{C183D7F6-B498-43B3-948B-1728B52AA6E4}">
                <adec:decorative xmlns:adec="http://schemas.microsoft.com/office/drawing/2017/decorative" val="1"/>
              </a:ext>
            </a:extLst>
          </p:cNvPr>
          <p:cNvSpPr>
            <a:spLocks noChangeArrowheads="1"/>
          </p:cNvSpPr>
          <p:nvPr/>
        </p:nvSpPr>
        <p:spPr bwMode="auto">
          <a:xfrm>
            <a:off x="3883887" y="4289287"/>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55" name="Rectangle 169">
            <a:extLst>
              <a:ext uri="{FF2B5EF4-FFF2-40B4-BE49-F238E27FC236}">
                <a16:creationId xmlns:a16="http://schemas.microsoft.com/office/drawing/2014/main" id="{FC8BDFFE-35A0-AD43-EDB2-72242306856B}"/>
              </a:ext>
              <a:ext uri="{C183D7F6-B498-43B3-948B-1728B52AA6E4}">
                <adec:decorative xmlns:adec="http://schemas.microsoft.com/office/drawing/2017/decorative" val="1"/>
              </a:ext>
            </a:extLst>
          </p:cNvPr>
          <p:cNvSpPr>
            <a:spLocks noChangeArrowheads="1"/>
          </p:cNvSpPr>
          <p:nvPr/>
        </p:nvSpPr>
        <p:spPr bwMode="auto">
          <a:xfrm>
            <a:off x="3975962" y="4289287"/>
            <a:ext cx="76200"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56" name="Rectangle 170">
            <a:extLst>
              <a:ext uri="{FF2B5EF4-FFF2-40B4-BE49-F238E27FC236}">
                <a16:creationId xmlns:a16="http://schemas.microsoft.com/office/drawing/2014/main" id="{EAA22E0E-F5B1-6576-86F9-870BCDB87DD1}"/>
              </a:ext>
              <a:ext uri="{C183D7F6-B498-43B3-948B-1728B52AA6E4}">
                <adec:decorative xmlns:adec="http://schemas.microsoft.com/office/drawing/2017/decorative" val="1"/>
              </a:ext>
            </a:extLst>
          </p:cNvPr>
          <p:cNvSpPr>
            <a:spLocks noChangeArrowheads="1"/>
          </p:cNvSpPr>
          <p:nvPr/>
        </p:nvSpPr>
        <p:spPr bwMode="auto">
          <a:xfrm>
            <a:off x="4064862" y="4289287"/>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57" name="Rectangle 171">
            <a:extLst>
              <a:ext uri="{FF2B5EF4-FFF2-40B4-BE49-F238E27FC236}">
                <a16:creationId xmlns:a16="http://schemas.microsoft.com/office/drawing/2014/main" id="{1413C521-C858-9DDC-04C3-A1804D2C9FF0}"/>
              </a:ext>
              <a:ext uri="{C183D7F6-B498-43B3-948B-1728B52AA6E4}">
                <adec:decorative xmlns:adec="http://schemas.microsoft.com/office/drawing/2017/decorative" val="1"/>
              </a:ext>
            </a:extLst>
          </p:cNvPr>
          <p:cNvSpPr>
            <a:spLocks noChangeArrowheads="1"/>
          </p:cNvSpPr>
          <p:nvPr/>
        </p:nvSpPr>
        <p:spPr bwMode="auto">
          <a:xfrm>
            <a:off x="4156937" y="4289287"/>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58" name="Rectangle 172">
            <a:extLst>
              <a:ext uri="{FF2B5EF4-FFF2-40B4-BE49-F238E27FC236}">
                <a16:creationId xmlns:a16="http://schemas.microsoft.com/office/drawing/2014/main" id="{F52E04F7-A780-FDB3-E682-A5F9C5293B43}"/>
              </a:ext>
              <a:ext uri="{C183D7F6-B498-43B3-948B-1728B52AA6E4}">
                <adec:decorative xmlns:adec="http://schemas.microsoft.com/office/drawing/2017/decorative" val="1"/>
              </a:ext>
            </a:extLst>
          </p:cNvPr>
          <p:cNvSpPr>
            <a:spLocks noChangeArrowheads="1"/>
          </p:cNvSpPr>
          <p:nvPr/>
        </p:nvSpPr>
        <p:spPr bwMode="auto">
          <a:xfrm>
            <a:off x="4249012" y="4289287"/>
            <a:ext cx="76200"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59" name="Rectangle 173">
            <a:extLst>
              <a:ext uri="{FF2B5EF4-FFF2-40B4-BE49-F238E27FC236}">
                <a16:creationId xmlns:a16="http://schemas.microsoft.com/office/drawing/2014/main" id="{6EC64D94-CD51-3D2F-B5CE-0AD7AD4C4A14}"/>
              </a:ext>
              <a:ext uri="{C183D7F6-B498-43B3-948B-1728B52AA6E4}">
                <adec:decorative xmlns:adec="http://schemas.microsoft.com/office/drawing/2017/decorative" val="1"/>
              </a:ext>
            </a:extLst>
          </p:cNvPr>
          <p:cNvSpPr>
            <a:spLocks noChangeArrowheads="1"/>
          </p:cNvSpPr>
          <p:nvPr/>
        </p:nvSpPr>
        <p:spPr bwMode="auto">
          <a:xfrm>
            <a:off x="4337912" y="4289287"/>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60" name="Rectangle 174">
            <a:extLst>
              <a:ext uri="{FF2B5EF4-FFF2-40B4-BE49-F238E27FC236}">
                <a16:creationId xmlns:a16="http://schemas.microsoft.com/office/drawing/2014/main" id="{CFA20AF4-4EA9-2398-7CDC-94E65E8D33CC}"/>
              </a:ext>
              <a:ext uri="{C183D7F6-B498-43B3-948B-1728B52AA6E4}">
                <adec:decorative xmlns:adec="http://schemas.microsoft.com/office/drawing/2017/decorative" val="1"/>
              </a:ext>
            </a:extLst>
          </p:cNvPr>
          <p:cNvSpPr>
            <a:spLocks noChangeArrowheads="1"/>
          </p:cNvSpPr>
          <p:nvPr/>
        </p:nvSpPr>
        <p:spPr bwMode="auto">
          <a:xfrm>
            <a:off x="4429987" y="4289287"/>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61" name="Rectangle 175">
            <a:extLst>
              <a:ext uri="{FF2B5EF4-FFF2-40B4-BE49-F238E27FC236}">
                <a16:creationId xmlns:a16="http://schemas.microsoft.com/office/drawing/2014/main" id="{83DBC4B5-1CE1-78B5-E622-DFF768192226}"/>
              </a:ext>
              <a:ext uri="{C183D7F6-B498-43B3-948B-1728B52AA6E4}">
                <adec:decorative xmlns:adec="http://schemas.microsoft.com/office/drawing/2017/decorative" val="1"/>
              </a:ext>
            </a:extLst>
          </p:cNvPr>
          <p:cNvSpPr>
            <a:spLocks noChangeArrowheads="1"/>
          </p:cNvSpPr>
          <p:nvPr/>
        </p:nvSpPr>
        <p:spPr bwMode="auto">
          <a:xfrm>
            <a:off x="4522062" y="4289287"/>
            <a:ext cx="76200"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62" name="Rectangle 176">
            <a:extLst>
              <a:ext uri="{FF2B5EF4-FFF2-40B4-BE49-F238E27FC236}">
                <a16:creationId xmlns:a16="http://schemas.microsoft.com/office/drawing/2014/main" id="{32AEBCA7-8816-6EF5-83CC-7B614FD3F8C8}"/>
              </a:ext>
              <a:ext uri="{C183D7F6-B498-43B3-948B-1728B52AA6E4}">
                <adec:decorative xmlns:adec="http://schemas.microsoft.com/office/drawing/2017/decorative" val="1"/>
              </a:ext>
            </a:extLst>
          </p:cNvPr>
          <p:cNvSpPr>
            <a:spLocks noChangeArrowheads="1"/>
          </p:cNvSpPr>
          <p:nvPr/>
        </p:nvSpPr>
        <p:spPr bwMode="auto">
          <a:xfrm>
            <a:off x="4610962" y="4289287"/>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63" name="Rectangle 177">
            <a:extLst>
              <a:ext uri="{FF2B5EF4-FFF2-40B4-BE49-F238E27FC236}">
                <a16:creationId xmlns:a16="http://schemas.microsoft.com/office/drawing/2014/main" id="{A31E2AED-244E-1A0A-DF63-CE08F6366191}"/>
              </a:ext>
              <a:ext uri="{C183D7F6-B498-43B3-948B-1728B52AA6E4}">
                <adec:decorative xmlns:adec="http://schemas.microsoft.com/office/drawing/2017/decorative" val="1"/>
              </a:ext>
            </a:extLst>
          </p:cNvPr>
          <p:cNvSpPr>
            <a:spLocks noChangeArrowheads="1"/>
          </p:cNvSpPr>
          <p:nvPr/>
        </p:nvSpPr>
        <p:spPr bwMode="auto">
          <a:xfrm>
            <a:off x="4703037" y="4289287"/>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64" name="Rectangle 178">
            <a:extLst>
              <a:ext uri="{FF2B5EF4-FFF2-40B4-BE49-F238E27FC236}">
                <a16:creationId xmlns:a16="http://schemas.microsoft.com/office/drawing/2014/main" id="{033A5A61-F712-2805-3F71-79B735DCEC8B}"/>
              </a:ext>
              <a:ext uri="{C183D7F6-B498-43B3-948B-1728B52AA6E4}">
                <adec:decorative xmlns:adec="http://schemas.microsoft.com/office/drawing/2017/decorative" val="1"/>
              </a:ext>
            </a:extLst>
          </p:cNvPr>
          <p:cNvSpPr>
            <a:spLocks noChangeArrowheads="1"/>
          </p:cNvSpPr>
          <p:nvPr/>
        </p:nvSpPr>
        <p:spPr bwMode="auto">
          <a:xfrm>
            <a:off x="4795112" y="4289287"/>
            <a:ext cx="76200"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65" name="Rectangle 179">
            <a:extLst>
              <a:ext uri="{FF2B5EF4-FFF2-40B4-BE49-F238E27FC236}">
                <a16:creationId xmlns:a16="http://schemas.microsoft.com/office/drawing/2014/main" id="{FF7054BC-6DF6-F7D0-AD93-1E3465CADABC}"/>
              </a:ext>
              <a:ext uri="{C183D7F6-B498-43B3-948B-1728B52AA6E4}">
                <adec:decorative xmlns:adec="http://schemas.microsoft.com/office/drawing/2017/decorative" val="1"/>
              </a:ext>
            </a:extLst>
          </p:cNvPr>
          <p:cNvSpPr>
            <a:spLocks noChangeArrowheads="1"/>
          </p:cNvSpPr>
          <p:nvPr/>
        </p:nvSpPr>
        <p:spPr bwMode="auto">
          <a:xfrm>
            <a:off x="4884012" y="4289287"/>
            <a:ext cx="79375" cy="317500"/>
          </a:xfrm>
          <a:prstGeom prst="rect">
            <a:avLst/>
          </a:pr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66" name="Rectangle 180">
            <a:extLst>
              <a:ext uri="{FF2B5EF4-FFF2-40B4-BE49-F238E27FC236}">
                <a16:creationId xmlns:a16="http://schemas.microsoft.com/office/drawing/2014/main" id="{2B269CAA-A55F-D410-FC69-30AEA521B269}"/>
              </a:ext>
              <a:ext uri="{C183D7F6-B498-43B3-948B-1728B52AA6E4}">
                <adec:decorative xmlns:adec="http://schemas.microsoft.com/office/drawing/2017/decorative" val="1"/>
              </a:ext>
            </a:extLst>
          </p:cNvPr>
          <p:cNvSpPr>
            <a:spLocks noChangeArrowheads="1"/>
          </p:cNvSpPr>
          <p:nvPr/>
        </p:nvSpPr>
        <p:spPr bwMode="auto">
          <a:xfrm>
            <a:off x="4988787" y="4324212"/>
            <a:ext cx="79375"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67" name="Rectangle 181">
            <a:extLst>
              <a:ext uri="{FF2B5EF4-FFF2-40B4-BE49-F238E27FC236}">
                <a16:creationId xmlns:a16="http://schemas.microsoft.com/office/drawing/2014/main" id="{F2B00C94-FB30-1F08-5AE2-1E9B42733D85}"/>
              </a:ext>
              <a:ext uri="{C183D7F6-B498-43B3-948B-1728B52AA6E4}">
                <adec:decorative xmlns:adec="http://schemas.microsoft.com/office/drawing/2017/decorative" val="1"/>
              </a:ext>
            </a:extLst>
          </p:cNvPr>
          <p:cNvSpPr>
            <a:spLocks noChangeArrowheads="1"/>
          </p:cNvSpPr>
          <p:nvPr/>
        </p:nvSpPr>
        <p:spPr bwMode="auto">
          <a:xfrm>
            <a:off x="5068162" y="4289287"/>
            <a:ext cx="76200"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68" name="Rectangle 182">
            <a:extLst>
              <a:ext uri="{FF2B5EF4-FFF2-40B4-BE49-F238E27FC236}">
                <a16:creationId xmlns:a16="http://schemas.microsoft.com/office/drawing/2014/main" id="{97795931-2930-7AB9-E39F-8E19511274B5}"/>
              </a:ext>
              <a:ext uri="{C183D7F6-B498-43B3-948B-1728B52AA6E4}">
                <adec:decorative xmlns:adec="http://schemas.microsoft.com/office/drawing/2017/decorative" val="1"/>
              </a:ext>
            </a:extLst>
          </p:cNvPr>
          <p:cNvSpPr>
            <a:spLocks noChangeArrowheads="1"/>
          </p:cNvSpPr>
          <p:nvPr/>
        </p:nvSpPr>
        <p:spPr bwMode="auto">
          <a:xfrm>
            <a:off x="5157062" y="4289287"/>
            <a:ext cx="79375"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69" name="Rectangle 183">
            <a:extLst>
              <a:ext uri="{FF2B5EF4-FFF2-40B4-BE49-F238E27FC236}">
                <a16:creationId xmlns:a16="http://schemas.microsoft.com/office/drawing/2014/main" id="{46AAC17D-31EE-E1DF-EC25-1A6CCB8629D2}"/>
              </a:ext>
              <a:ext uri="{C183D7F6-B498-43B3-948B-1728B52AA6E4}">
                <adec:decorative xmlns:adec="http://schemas.microsoft.com/office/drawing/2017/decorative" val="1"/>
              </a:ext>
            </a:extLst>
          </p:cNvPr>
          <p:cNvSpPr>
            <a:spLocks noChangeArrowheads="1"/>
          </p:cNvSpPr>
          <p:nvPr/>
        </p:nvSpPr>
        <p:spPr bwMode="auto">
          <a:xfrm>
            <a:off x="5249137" y="4289287"/>
            <a:ext cx="79375"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70" name="CasellaDiTesto 69">
            <a:extLst>
              <a:ext uri="{FF2B5EF4-FFF2-40B4-BE49-F238E27FC236}">
                <a16:creationId xmlns:a16="http://schemas.microsoft.com/office/drawing/2014/main" id="{3B5BDF9D-FF4D-D86A-7F24-3B0E256D09D2}"/>
              </a:ext>
            </a:extLst>
          </p:cNvPr>
          <p:cNvSpPr txBox="1"/>
          <p:nvPr/>
        </p:nvSpPr>
        <p:spPr>
          <a:xfrm flipH="1">
            <a:off x="3648656" y="4289287"/>
            <a:ext cx="1339849" cy="307777"/>
          </a:xfrm>
          <a:prstGeom prst="rect">
            <a:avLst/>
          </a:prstGeom>
          <a:noFill/>
        </p:spPr>
        <p:txBody>
          <a:bodyPr wrap="square" rtlCol="0">
            <a:spAutoFit/>
          </a:bodyPr>
          <a:lstStyle/>
          <a:p>
            <a:pPr algn="ctr"/>
            <a:r>
              <a:rPr lang="it-IT" b="1" dirty="0">
                <a:solidFill>
                  <a:schemeClr val="bg1"/>
                </a:solidFill>
                <a:latin typeface="+mj-lt"/>
              </a:rPr>
              <a:t>REGULATION</a:t>
            </a:r>
          </a:p>
        </p:txBody>
      </p:sp>
    </p:spTree>
    <p:extLst>
      <p:ext uri="{BB962C8B-B14F-4D97-AF65-F5344CB8AC3E}">
        <p14:creationId xmlns:p14="http://schemas.microsoft.com/office/powerpoint/2010/main" val="2359894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35A9BF36-9CFD-4498-8495-D21363CDB222}"/>
              </a:ext>
            </a:extLst>
          </p:cNvPr>
          <p:cNvSpPr/>
          <p:nvPr/>
        </p:nvSpPr>
        <p:spPr>
          <a:xfrm>
            <a:off x="624062" y="767410"/>
            <a:ext cx="7191722" cy="400110"/>
          </a:xfrm>
          <a:prstGeom prst="rect">
            <a:avLst/>
          </a:prstGeom>
        </p:spPr>
        <p:txBody>
          <a:bodyPr wrap="square">
            <a:spAutoFit/>
          </a:bodyPr>
          <a:lstStyle/>
          <a:p>
            <a:r>
              <a:rPr lang="it-IT" sz="2000" b="1" dirty="0">
                <a:latin typeface="+mn-lt"/>
              </a:rPr>
              <a:t>1. Direct or </a:t>
            </a:r>
            <a:r>
              <a:rPr lang="it-IT" sz="2000" b="1" dirty="0" err="1">
                <a:latin typeface="+mn-lt"/>
              </a:rPr>
              <a:t>simple</a:t>
            </a:r>
            <a:r>
              <a:rPr lang="it-IT" sz="2000" b="1" dirty="0">
                <a:latin typeface="+mn-lt"/>
              </a:rPr>
              <a:t> market</a:t>
            </a:r>
          </a:p>
        </p:txBody>
      </p:sp>
      <p:sp>
        <p:nvSpPr>
          <p:cNvPr id="5" name="Rettangolo 4">
            <a:extLst>
              <a:ext uri="{FF2B5EF4-FFF2-40B4-BE49-F238E27FC236}">
                <a16:creationId xmlns:a16="http://schemas.microsoft.com/office/drawing/2014/main" id="{07105AC7-C035-46F1-93DA-400D13C4AD34}"/>
              </a:ext>
            </a:extLst>
          </p:cNvPr>
          <p:cNvSpPr/>
          <p:nvPr/>
        </p:nvSpPr>
        <p:spPr>
          <a:xfrm>
            <a:off x="624063" y="1328216"/>
            <a:ext cx="6691816" cy="1754326"/>
          </a:xfrm>
          <a:prstGeom prst="rect">
            <a:avLst/>
          </a:prstGeom>
        </p:spPr>
        <p:txBody>
          <a:bodyPr wrap="square">
            <a:spAutoFit/>
          </a:bodyPr>
          <a:lstStyle/>
          <a:p>
            <a:r>
              <a:rPr lang="en-US" sz="1800" dirty="0">
                <a:latin typeface="+mn-lt"/>
              </a:rPr>
              <a:t>The figure of insurers is missing here. 
The direct market is present in all countries. 
The state regulates suppliers only from the point of view of safety, but does not intervene in the relationship between users and suppliers. 
In Italy, it mainly concerns dental care.</a:t>
            </a:r>
            <a:endParaRPr lang="it-IT" sz="1800" dirty="0">
              <a:latin typeface="+mn-lt"/>
            </a:endParaRPr>
          </a:p>
        </p:txBody>
      </p:sp>
      <p:sp>
        <p:nvSpPr>
          <p:cNvPr id="7" name="Rettangolo 6">
            <a:extLst>
              <a:ext uri="{FF2B5EF4-FFF2-40B4-BE49-F238E27FC236}">
                <a16:creationId xmlns:a16="http://schemas.microsoft.com/office/drawing/2014/main" id="{4498724A-2B37-4316-A076-A769D2A46DBB}"/>
              </a:ext>
            </a:extLst>
          </p:cNvPr>
          <p:cNvSpPr/>
          <p:nvPr/>
        </p:nvSpPr>
        <p:spPr>
          <a:xfrm>
            <a:off x="296889" y="4647088"/>
            <a:ext cx="8550221" cy="369332"/>
          </a:xfrm>
          <a:prstGeom prst="rect">
            <a:avLst/>
          </a:prstGeom>
        </p:spPr>
        <p:txBody>
          <a:bodyPr wrap="square">
            <a:spAutoFit/>
          </a:bodyPr>
          <a:lstStyle/>
          <a:p>
            <a:r>
              <a:rPr lang="it-IT" sz="900" i="1" dirty="0" err="1"/>
              <a:t>Modified</a:t>
            </a:r>
            <a:r>
              <a:rPr lang="it-IT" sz="900" i="1" dirty="0"/>
              <a:t>, from: Toth F: Non solo Bismarck contro Beveridge: sette modelli di sistema sanitario, Rivista Italiana di Politiche Pubbliche, 2;2016. Citato in: Il Servizio sanitario nazionale non è più una “cosa” scontata di Filippo Palumbo. Quotidiano Sanità 08.05.2023. </a:t>
            </a:r>
          </a:p>
        </p:txBody>
      </p:sp>
      <p:sp>
        <p:nvSpPr>
          <p:cNvPr id="3" name="Freeform 247">
            <a:extLst>
              <a:ext uri="{FF2B5EF4-FFF2-40B4-BE49-F238E27FC236}">
                <a16:creationId xmlns:a16="http://schemas.microsoft.com/office/drawing/2014/main" id="{F4352773-AB78-50EE-FF27-92008AF158E5}"/>
              </a:ext>
              <a:ext uri="{C183D7F6-B498-43B3-948B-1728B52AA6E4}">
                <adec:decorative xmlns:adec="http://schemas.microsoft.com/office/drawing/2017/decorative" val="1"/>
              </a:ext>
            </a:extLst>
          </p:cNvPr>
          <p:cNvSpPr>
            <a:spLocks/>
          </p:cNvSpPr>
          <p:nvPr/>
        </p:nvSpPr>
        <p:spPr bwMode="auto">
          <a:xfrm>
            <a:off x="7305239" y="1786877"/>
            <a:ext cx="1000125" cy="1157288"/>
          </a:xfrm>
          <a:custGeom>
            <a:avLst/>
            <a:gdLst>
              <a:gd name="T0" fmla="*/ 0 w 630"/>
              <a:gd name="T1" fmla="*/ 181 h 729"/>
              <a:gd name="T2" fmla="*/ 0 w 630"/>
              <a:gd name="T3" fmla="*/ 545 h 729"/>
              <a:gd name="T4" fmla="*/ 314 w 630"/>
              <a:gd name="T5" fmla="*/ 729 h 729"/>
              <a:gd name="T6" fmla="*/ 630 w 630"/>
              <a:gd name="T7" fmla="*/ 545 h 729"/>
              <a:gd name="T8" fmla="*/ 630 w 630"/>
              <a:gd name="T9" fmla="*/ 181 h 729"/>
              <a:gd name="T10" fmla="*/ 314 w 630"/>
              <a:gd name="T11" fmla="*/ 0 h 729"/>
              <a:gd name="T12" fmla="*/ 0 w 630"/>
              <a:gd name="T13" fmla="*/ 181 h 729"/>
            </a:gdLst>
            <a:ahLst/>
            <a:cxnLst>
              <a:cxn ang="0">
                <a:pos x="T0" y="T1"/>
              </a:cxn>
              <a:cxn ang="0">
                <a:pos x="T2" y="T3"/>
              </a:cxn>
              <a:cxn ang="0">
                <a:pos x="T4" y="T5"/>
              </a:cxn>
              <a:cxn ang="0">
                <a:pos x="T6" y="T7"/>
              </a:cxn>
              <a:cxn ang="0">
                <a:pos x="T8" y="T9"/>
              </a:cxn>
              <a:cxn ang="0">
                <a:pos x="T10" y="T11"/>
              </a:cxn>
              <a:cxn ang="0">
                <a:pos x="T12" y="T13"/>
              </a:cxn>
            </a:cxnLst>
            <a:rect l="0" t="0" r="r" b="b"/>
            <a:pathLst>
              <a:path w="630" h="729">
                <a:moveTo>
                  <a:pt x="0" y="181"/>
                </a:moveTo>
                <a:lnTo>
                  <a:pt x="0" y="545"/>
                </a:lnTo>
                <a:lnTo>
                  <a:pt x="314" y="729"/>
                </a:lnTo>
                <a:lnTo>
                  <a:pt x="630" y="545"/>
                </a:lnTo>
                <a:lnTo>
                  <a:pt x="630" y="181"/>
                </a:lnTo>
                <a:lnTo>
                  <a:pt x="314" y="0"/>
                </a:lnTo>
                <a:lnTo>
                  <a:pt x="0" y="181"/>
                </a:lnTo>
                <a:close/>
              </a:path>
            </a:pathLst>
          </a:custGeom>
          <a:solidFill>
            <a:srgbClr val="00B4F1"/>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6" name="Freeform 248">
            <a:extLst>
              <a:ext uri="{FF2B5EF4-FFF2-40B4-BE49-F238E27FC236}">
                <a16:creationId xmlns:a16="http://schemas.microsoft.com/office/drawing/2014/main" id="{D9AFB253-61B8-B75D-FA4D-926AD4AECF26}"/>
              </a:ext>
              <a:ext uri="{C183D7F6-B498-43B3-948B-1728B52AA6E4}">
                <adec:decorative xmlns:adec="http://schemas.microsoft.com/office/drawing/2017/decorative" val="1"/>
              </a:ext>
            </a:extLst>
          </p:cNvPr>
          <p:cNvSpPr>
            <a:spLocks/>
          </p:cNvSpPr>
          <p:nvPr/>
        </p:nvSpPr>
        <p:spPr bwMode="auto">
          <a:xfrm>
            <a:off x="7832289" y="882002"/>
            <a:ext cx="1000125" cy="1154113"/>
          </a:xfrm>
          <a:custGeom>
            <a:avLst/>
            <a:gdLst>
              <a:gd name="T0" fmla="*/ 0 w 630"/>
              <a:gd name="T1" fmla="*/ 182 h 727"/>
              <a:gd name="T2" fmla="*/ 0 w 630"/>
              <a:gd name="T3" fmla="*/ 546 h 727"/>
              <a:gd name="T4" fmla="*/ 314 w 630"/>
              <a:gd name="T5" fmla="*/ 727 h 727"/>
              <a:gd name="T6" fmla="*/ 630 w 630"/>
              <a:gd name="T7" fmla="*/ 546 h 727"/>
              <a:gd name="T8" fmla="*/ 630 w 630"/>
              <a:gd name="T9" fmla="*/ 182 h 727"/>
              <a:gd name="T10" fmla="*/ 314 w 630"/>
              <a:gd name="T11" fmla="*/ 0 h 727"/>
              <a:gd name="T12" fmla="*/ 0 w 630"/>
              <a:gd name="T13" fmla="*/ 182 h 727"/>
            </a:gdLst>
            <a:ahLst/>
            <a:cxnLst>
              <a:cxn ang="0">
                <a:pos x="T0" y="T1"/>
              </a:cxn>
              <a:cxn ang="0">
                <a:pos x="T2" y="T3"/>
              </a:cxn>
              <a:cxn ang="0">
                <a:pos x="T4" y="T5"/>
              </a:cxn>
              <a:cxn ang="0">
                <a:pos x="T6" y="T7"/>
              </a:cxn>
              <a:cxn ang="0">
                <a:pos x="T8" y="T9"/>
              </a:cxn>
              <a:cxn ang="0">
                <a:pos x="T10" y="T11"/>
              </a:cxn>
              <a:cxn ang="0">
                <a:pos x="T12" y="T13"/>
              </a:cxn>
            </a:cxnLst>
            <a:rect l="0" t="0" r="r" b="b"/>
            <a:pathLst>
              <a:path w="630" h="727">
                <a:moveTo>
                  <a:pt x="0" y="182"/>
                </a:moveTo>
                <a:lnTo>
                  <a:pt x="0" y="546"/>
                </a:lnTo>
                <a:lnTo>
                  <a:pt x="314" y="727"/>
                </a:lnTo>
                <a:lnTo>
                  <a:pt x="630" y="546"/>
                </a:lnTo>
                <a:lnTo>
                  <a:pt x="630" y="182"/>
                </a:lnTo>
                <a:lnTo>
                  <a:pt x="314" y="0"/>
                </a:lnTo>
                <a:lnTo>
                  <a:pt x="0" y="182"/>
                </a:lnTo>
                <a:close/>
              </a:path>
            </a:pathLst>
          </a:custGeom>
          <a:solidFill>
            <a:srgbClr val="FF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8" name="Freeform 249">
            <a:extLst>
              <a:ext uri="{FF2B5EF4-FFF2-40B4-BE49-F238E27FC236}">
                <a16:creationId xmlns:a16="http://schemas.microsoft.com/office/drawing/2014/main" id="{E55400DE-A078-4DBC-6FE5-4AFB3569C260}"/>
              </a:ext>
              <a:ext uri="{C183D7F6-B498-43B3-948B-1728B52AA6E4}">
                <adec:decorative xmlns:adec="http://schemas.microsoft.com/office/drawing/2017/decorative" val="1"/>
              </a:ext>
            </a:extLst>
          </p:cNvPr>
          <p:cNvSpPr>
            <a:spLocks/>
          </p:cNvSpPr>
          <p:nvPr/>
        </p:nvSpPr>
        <p:spPr bwMode="auto">
          <a:xfrm>
            <a:off x="6854951" y="986777"/>
            <a:ext cx="822325" cy="947738"/>
          </a:xfrm>
          <a:custGeom>
            <a:avLst/>
            <a:gdLst>
              <a:gd name="T0" fmla="*/ 4 w 518"/>
              <a:gd name="T1" fmla="*/ 446 h 597"/>
              <a:gd name="T2" fmla="*/ 8 w 518"/>
              <a:gd name="T3" fmla="*/ 446 h 597"/>
              <a:gd name="T4" fmla="*/ 8 w 518"/>
              <a:gd name="T5" fmla="*/ 154 h 597"/>
              <a:gd name="T6" fmla="*/ 258 w 518"/>
              <a:gd name="T7" fmla="*/ 10 h 597"/>
              <a:gd name="T8" fmla="*/ 510 w 518"/>
              <a:gd name="T9" fmla="*/ 154 h 597"/>
              <a:gd name="T10" fmla="*/ 510 w 518"/>
              <a:gd name="T11" fmla="*/ 444 h 597"/>
              <a:gd name="T12" fmla="*/ 258 w 518"/>
              <a:gd name="T13" fmla="*/ 587 h 597"/>
              <a:gd name="T14" fmla="*/ 6 w 518"/>
              <a:gd name="T15" fmla="*/ 442 h 597"/>
              <a:gd name="T16" fmla="*/ 4 w 518"/>
              <a:gd name="T17" fmla="*/ 446 h 597"/>
              <a:gd name="T18" fmla="*/ 8 w 518"/>
              <a:gd name="T19" fmla="*/ 446 h 597"/>
              <a:gd name="T20" fmla="*/ 4 w 518"/>
              <a:gd name="T21" fmla="*/ 446 h 597"/>
              <a:gd name="T22" fmla="*/ 2 w 518"/>
              <a:gd name="T23" fmla="*/ 450 h 597"/>
              <a:gd name="T24" fmla="*/ 258 w 518"/>
              <a:gd name="T25" fmla="*/ 597 h 597"/>
              <a:gd name="T26" fmla="*/ 518 w 518"/>
              <a:gd name="T27" fmla="*/ 448 h 597"/>
              <a:gd name="T28" fmla="*/ 518 w 518"/>
              <a:gd name="T29" fmla="*/ 150 h 597"/>
              <a:gd name="T30" fmla="*/ 258 w 518"/>
              <a:gd name="T31" fmla="*/ 0 h 597"/>
              <a:gd name="T32" fmla="*/ 0 w 518"/>
              <a:gd name="T33" fmla="*/ 150 h 597"/>
              <a:gd name="T34" fmla="*/ 0 w 518"/>
              <a:gd name="T35" fmla="*/ 448 h 597"/>
              <a:gd name="T36" fmla="*/ 2 w 518"/>
              <a:gd name="T37" fmla="*/ 450 h 597"/>
              <a:gd name="T38" fmla="*/ 4 w 518"/>
              <a:gd name="T39" fmla="*/ 446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8" h="597">
                <a:moveTo>
                  <a:pt x="4" y="446"/>
                </a:moveTo>
                <a:lnTo>
                  <a:pt x="8" y="446"/>
                </a:lnTo>
                <a:lnTo>
                  <a:pt x="8" y="154"/>
                </a:lnTo>
                <a:lnTo>
                  <a:pt x="258" y="10"/>
                </a:lnTo>
                <a:lnTo>
                  <a:pt x="510" y="154"/>
                </a:lnTo>
                <a:lnTo>
                  <a:pt x="510" y="444"/>
                </a:lnTo>
                <a:lnTo>
                  <a:pt x="258" y="587"/>
                </a:lnTo>
                <a:lnTo>
                  <a:pt x="6" y="442"/>
                </a:lnTo>
                <a:lnTo>
                  <a:pt x="4" y="446"/>
                </a:lnTo>
                <a:lnTo>
                  <a:pt x="8" y="446"/>
                </a:lnTo>
                <a:lnTo>
                  <a:pt x="4" y="446"/>
                </a:lnTo>
                <a:lnTo>
                  <a:pt x="2" y="450"/>
                </a:lnTo>
                <a:lnTo>
                  <a:pt x="258" y="597"/>
                </a:lnTo>
                <a:lnTo>
                  <a:pt x="518" y="448"/>
                </a:lnTo>
                <a:lnTo>
                  <a:pt x="518" y="150"/>
                </a:lnTo>
                <a:lnTo>
                  <a:pt x="258" y="0"/>
                </a:lnTo>
                <a:lnTo>
                  <a:pt x="0" y="150"/>
                </a:lnTo>
                <a:lnTo>
                  <a:pt x="0" y="448"/>
                </a:lnTo>
                <a:lnTo>
                  <a:pt x="2" y="450"/>
                </a:lnTo>
                <a:lnTo>
                  <a:pt x="4" y="44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9" name="Freeform 250">
            <a:extLst>
              <a:ext uri="{FF2B5EF4-FFF2-40B4-BE49-F238E27FC236}">
                <a16:creationId xmlns:a16="http://schemas.microsoft.com/office/drawing/2014/main" id="{B4AE4B39-4612-B288-351D-2C22A44E2772}"/>
              </a:ext>
              <a:ext uri="{C183D7F6-B498-43B3-948B-1728B52AA6E4}">
                <adec:decorative xmlns:adec="http://schemas.microsoft.com/office/drawing/2017/decorative" val="1"/>
              </a:ext>
            </a:extLst>
          </p:cNvPr>
          <p:cNvSpPr>
            <a:spLocks/>
          </p:cNvSpPr>
          <p:nvPr/>
        </p:nvSpPr>
        <p:spPr bwMode="auto">
          <a:xfrm>
            <a:off x="7394139" y="1891652"/>
            <a:ext cx="822325" cy="947738"/>
          </a:xfrm>
          <a:custGeom>
            <a:avLst/>
            <a:gdLst>
              <a:gd name="T0" fmla="*/ 4 w 518"/>
              <a:gd name="T1" fmla="*/ 445 h 597"/>
              <a:gd name="T2" fmla="*/ 8 w 518"/>
              <a:gd name="T3" fmla="*/ 445 h 597"/>
              <a:gd name="T4" fmla="*/ 8 w 518"/>
              <a:gd name="T5" fmla="*/ 153 h 597"/>
              <a:gd name="T6" fmla="*/ 258 w 518"/>
              <a:gd name="T7" fmla="*/ 10 h 597"/>
              <a:gd name="T8" fmla="*/ 510 w 518"/>
              <a:gd name="T9" fmla="*/ 153 h 597"/>
              <a:gd name="T10" fmla="*/ 510 w 518"/>
              <a:gd name="T11" fmla="*/ 443 h 597"/>
              <a:gd name="T12" fmla="*/ 258 w 518"/>
              <a:gd name="T13" fmla="*/ 587 h 597"/>
              <a:gd name="T14" fmla="*/ 6 w 518"/>
              <a:gd name="T15" fmla="*/ 441 h 597"/>
              <a:gd name="T16" fmla="*/ 4 w 518"/>
              <a:gd name="T17" fmla="*/ 445 h 597"/>
              <a:gd name="T18" fmla="*/ 8 w 518"/>
              <a:gd name="T19" fmla="*/ 445 h 597"/>
              <a:gd name="T20" fmla="*/ 4 w 518"/>
              <a:gd name="T21" fmla="*/ 445 h 597"/>
              <a:gd name="T22" fmla="*/ 2 w 518"/>
              <a:gd name="T23" fmla="*/ 449 h 597"/>
              <a:gd name="T24" fmla="*/ 258 w 518"/>
              <a:gd name="T25" fmla="*/ 597 h 597"/>
              <a:gd name="T26" fmla="*/ 518 w 518"/>
              <a:gd name="T27" fmla="*/ 447 h 597"/>
              <a:gd name="T28" fmla="*/ 518 w 518"/>
              <a:gd name="T29" fmla="*/ 149 h 597"/>
              <a:gd name="T30" fmla="*/ 258 w 518"/>
              <a:gd name="T31" fmla="*/ 0 h 597"/>
              <a:gd name="T32" fmla="*/ 0 w 518"/>
              <a:gd name="T33" fmla="*/ 149 h 597"/>
              <a:gd name="T34" fmla="*/ 0 w 518"/>
              <a:gd name="T35" fmla="*/ 447 h 597"/>
              <a:gd name="T36" fmla="*/ 2 w 518"/>
              <a:gd name="T37" fmla="*/ 449 h 597"/>
              <a:gd name="T38" fmla="*/ 4 w 518"/>
              <a:gd name="T39" fmla="*/ 445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8" h="597">
                <a:moveTo>
                  <a:pt x="4" y="445"/>
                </a:moveTo>
                <a:lnTo>
                  <a:pt x="8" y="445"/>
                </a:lnTo>
                <a:lnTo>
                  <a:pt x="8" y="153"/>
                </a:lnTo>
                <a:lnTo>
                  <a:pt x="258" y="10"/>
                </a:lnTo>
                <a:lnTo>
                  <a:pt x="510" y="153"/>
                </a:lnTo>
                <a:lnTo>
                  <a:pt x="510" y="443"/>
                </a:lnTo>
                <a:lnTo>
                  <a:pt x="258" y="587"/>
                </a:lnTo>
                <a:lnTo>
                  <a:pt x="6" y="441"/>
                </a:lnTo>
                <a:lnTo>
                  <a:pt x="4" y="445"/>
                </a:lnTo>
                <a:lnTo>
                  <a:pt x="8" y="445"/>
                </a:lnTo>
                <a:lnTo>
                  <a:pt x="4" y="445"/>
                </a:lnTo>
                <a:lnTo>
                  <a:pt x="2" y="449"/>
                </a:lnTo>
                <a:lnTo>
                  <a:pt x="258" y="597"/>
                </a:lnTo>
                <a:lnTo>
                  <a:pt x="518" y="447"/>
                </a:lnTo>
                <a:lnTo>
                  <a:pt x="518" y="149"/>
                </a:lnTo>
                <a:lnTo>
                  <a:pt x="258" y="0"/>
                </a:lnTo>
                <a:lnTo>
                  <a:pt x="0" y="149"/>
                </a:lnTo>
                <a:lnTo>
                  <a:pt x="0" y="447"/>
                </a:lnTo>
                <a:lnTo>
                  <a:pt x="2" y="449"/>
                </a:lnTo>
                <a:lnTo>
                  <a:pt x="4" y="44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10" name="Freeform 251">
            <a:extLst>
              <a:ext uri="{FF2B5EF4-FFF2-40B4-BE49-F238E27FC236}">
                <a16:creationId xmlns:a16="http://schemas.microsoft.com/office/drawing/2014/main" id="{1280BD75-3878-1139-2B4A-D67C661221B9}"/>
              </a:ext>
              <a:ext uri="{C183D7F6-B498-43B3-948B-1728B52AA6E4}">
                <adec:decorative xmlns:adec="http://schemas.microsoft.com/office/drawing/2017/decorative" val="1"/>
              </a:ext>
            </a:extLst>
          </p:cNvPr>
          <p:cNvSpPr>
            <a:spLocks/>
          </p:cNvSpPr>
          <p:nvPr/>
        </p:nvSpPr>
        <p:spPr bwMode="auto">
          <a:xfrm>
            <a:off x="7921189" y="986777"/>
            <a:ext cx="822325" cy="947738"/>
          </a:xfrm>
          <a:custGeom>
            <a:avLst/>
            <a:gdLst>
              <a:gd name="T0" fmla="*/ 4 w 518"/>
              <a:gd name="T1" fmla="*/ 446 h 597"/>
              <a:gd name="T2" fmla="*/ 8 w 518"/>
              <a:gd name="T3" fmla="*/ 446 h 597"/>
              <a:gd name="T4" fmla="*/ 8 w 518"/>
              <a:gd name="T5" fmla="*/ 154 h 597"/>
              <a:gd name="T6" fmla="*/ 258 w 518"/>
              <a:gd name="T7" fmla="*/ 10 h 597"/>
              <a:gd name="T8" fmla="*/ 510 w 518"/>
              <a:gd name="T9" fmla="*/ 154 h 597"/>
              <a:gd name="T10" fmla="*/ 510 w 518"/>
              <a:gd name="T11" fmla="*/ 444 h 597"/>
              <a:gd name="T12" fmla="*/ 258 w 518"/>
              <a:gd name="T13" fmla="*/ 587 h 597"/>
              <a:gd name="T14" fmla="*/ 6 w 518"/>
              <a:gd name="T15" fmla="*/ 442 h 597"/>
              <a:gd name="T16" fmla="*/ 4 w 518"/>
              <a:gd name="T17" fmla="*/ 446 h 597"/>
              <a:gd name="T18" fmla="*/ 8 w 518"/>
              <a:gd name="T19" fmla="*/ 446 h 597"/>
              <a:gd name="T20" fmla="*/ 4 w 518"/>
              <a:gd name="T21" fmla="*/ 446 h 597"/>
              <a:gd name="T22" fmla="*/ 2 w 518"/>
              <a:gd name="T23" fmla="*/ 450 h 597"/>
              <a:gd name="T24" fmla="*/ 258 w 518"/>
              <a:gd name="T25" fmla="*/ 597 h 597"/>
              <a:gd name="T26" fmla="*/ 518 w 518"/>
              <a:gd name="T27" fmla="*/ 448 h 597"/>
              <a:gd name="T28" fmla="*/ 518 w 518"/>
              <a:gd name="T29" fmla="*/ 150 h 597"/>
              <a:gd name="T30" fmla="*/ 258 w 518"/>
              <a:gd name="T31" fmla="*/ 0 h 597"/>
              <a:gd name="T32" fmla="*/ 0 w 518"/>
              <a:gd name="T33" fmla="*/ 150 h 597"/>
              <a:gd name="T34" fmla="*/ 0 w 518"/>
              <a:gd name="T35" fmla="*/ 448 h 597"/>
              <a:gd name="T36" fmla="*/ 2 w 518"/>
              <a:gd name="T37" fmla="*/ 450 h 597"/>
              <a:gd name="T38" fmla="*/ 4 w 518"/>
              <a:gd name="T39" fmla="*/ 446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8" h="597">
                <a:moveTo>
                  <a:pt x="4" y="446"/>
                </a:moveTo>
                <a:lnTo>
                  <a:pt x="8" y="446"/>
                </a:lnTo>
                <a:lnTo>
                  <a:pt x="8" y="154"/>
                </a:lnTo>
                <a:lnTo>
                  <a:pt x="258" y="10"/>
                </a:lnTo>
                <a:lnTo>
                  <a:pt x="510" y="154"/>
                </a:lnTo>
                <a:lnTo>
                  <a:pt x="510" y="444"/>
                </a:lnTo>
                <a:lnTo>
                  <a:pt x="258" y="587"/>
                </a:lnTo>
                <a:lnTo>
                  <a:pt x="6" y="442"/>
                </a:lnTo>
                <a:lnTo>
                  <a:pt x="4" y="446"/>
                </a:lnTo>
                <a:lnTo>
                  <a:pt x="8" y="446"/>
                </a:lnTo>
                <a:lnTo>
                  <a:pt x="4" y="446"/>
                </a:lnTo>
                <a:lnTo>
                  <a:pt x="2" y="450"/>
                </a:lnTo>
                <a:lnTo>
                  <a:pt x="258" y="597"/>
                </a:lnTo>
                <a:lnTo>
                  <a:pt x="518" y="448"/>
                </a:lnTo>
                <a:lnTo>
                  <a:pt x="518" y="150"/>
                </a:lnTo>
                <a:lnTo>
                  <a:pt x="258" y="0"/>
                </a:lnTo>
                <a:lnTo>
                  <a:pt x="0" y="150"/>
                </a:lnTo>
                <a:lnTo>
                  <a:pt x="0" y="448"/>
                </a:lnTo>
                <a:lnTo>
                  <a:pt x="2" y="450"/>
                </a:lnTo>
                <a:lnTo>
                  <a:pt x="4" y="44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12" name="CasellaDiTesto 11">
            <a:extLst>
              <a:ext uri="{FF2B5EF4-FFF2-40B4-BE49-F238E27FC236}">
                <a16:creationId xmlns:a16="http://schemas.microsoft.com/office/drawing/2014/main" id="{C959DB71-3459-69A6-FBD9-3DC20D96B5AE}"/>
              </a:ext>
            </a:extLst>
          </p:cNvPr>
          <p:cNvSpPr txBox="1"/>
          <p:nvPr/>
        </p:nvSpPr>
        <p:spPr>
          <a:xfrm flipH="1">
            <a:off x="7802357" y="1287536"/>
            <a:ext cx="1044753" cy="523220"/>
          </a:xfrm>
          <a:prstGeom prst="rect">
            <a:avLst/>
          </a:prstGeom>
          <a:noFill/>
        </p:spPr>
        <p:txBody>
          <a:bodyPr wrap="square" rtlCol="0">
            <a:spAutoFit/>
          </a:bodyPr>
          <a:lstStyle/>
          <a:p>
            <a:pPr algn="ctr"/>
            <a:r>
              <a:rPr lang="it-IT" b="1" dirty="0">
                <a:solidFill>
                  <a:schemeClr val="bg1"/>
                </a:solidFill>
                <a:latin typeface="+mj-lt"/>
              </a:rPr>
              <a:t>PROVIDER</a:t>
            </a:r>
          </a:p>
        </p:txBody>
      </p:sp>
      <p:sp>
        <p:nvSpPr>
          <p:cNvPr id="13" name="CasellaDiTesto 12">
            <a:extLst>
              <a:ext uri="{FF2B5EF4-FFF2-40B4-BE49-F238E27FC236}">
                <a16:creationId xmlns:a16="http://schemas.microsoft.com/office/drawing/2014/main" id="{AE60DC99-F67F-096D-C0C9-48FFE4DE804E}"/>
              </a:ext>
            </a:extLst>
          </p:cNvPr>
          <p:cNvSpPr txBox="1"/>
          <p:nvPr/>
        </p:nvSpPr>
        <p:spPr>
          <a:xfrm flipH="1">
            <a:off x="7330904" y="2216290"/>
            <a:ext cx="974460" cy="307777"/>
          </a:xfrm>
          <a:prstGeom prst="rect">
            <a:avLst/>
          </a:prstGeom>
          <a:noFill/>
        </p:spPr>
        <p:txBody>
          <a:bodyPr wrap="square" rtlCol="0">
            <a:spAutoFit/>
          </a:bodyPr>
          <a:lstStyle/>
          <a:p>
            <a:pPr algn="ctr"/>
            <a:r>
              <a:rPr lang="it-IT" b="1" dirty="0">
                <a:solidFill>
                  <a:schemeClr val="bg1"/>
                </a:solidFill>
                <a:latin typeface="+mj-lt"/>
              </a:rPr>
              <a:t>USER</a:t>
            </a:r>
          </a:p>
        </p:txBody>
      </p:sp>
      <p:sp>
        <p:nvSpPr>
          <p:cNvPr id="14" name="Freeform 164">
            <a:extLst>
              <a:ext uri="{FF2B5EF4-FFF2-40B4-BE49-F238E27FC236}">
                <a16:creationId xmlns:a16="http://schemas.microsoft.com/office/drawing/2014/main" id="{AF3B5D7A-843D-DCCE-9606-C132CB407FC3}"/>
              </a:ext>
              <a:ext uri="{C183D7F6-B498-43B3-948B-1728B52AA6E4}">
                <adec:decorative xmlns:adec="http://schemas.microsoft.com/office/drawing/2017/decorative" val="1"/>
              </a:ext>
            </a:extLst>
          </p:cNvPr>
          <p:cNvSpPr>
            <a:spLocks/>
          </p:cNvSpPr>
          <p:nvPr/>
        </p:nvSpPr>
        <p:spPr bwMode="auto">
          <a:xfrm>
            <a:off x="7190466" y="3036516"/>
            <a:ext cx="1700213" cy="387350"/>
          </a:xfrm>
          <a:custGeom>
            <a:avLst/>
            <a:gdLst>
              <a:gd name="T0" fmla="*/ 1067 w 1071"/>
              <a:gd name="T1" fmla="*/ 240 h 244"/>
              <a:gd name="T2" fmla="*/ 1067 w 1071"/>
              <a:gd name="T3" fmla="*/ 236 h 244"/>
              <a:gd name="T4" fmla="*/ 8 w 1071"/>
              <a:gd name="T5" fmla="*/ 236 h 244"/>
              <a:gd name="T6" fmla="*/ 8 w 1071"/>
              <a:gd name="T7" fmla="*/ 8 h 244"/>
              <a:gd name="T8" fmla="*/ 1063 w 1071"/>
              <a:gd name="T9" fmla="*/ 8 h 244"/>
              <a:gd name="T10" fmla="*/ 1063 w 1071"/>
              <a:gd name="T11" fmla="*/ 240 h 244"/>
              <a:gd name="T12" fmla="*/ 1067 w 1071"/>
              <a:gd name="T13" fmla="*/ 240 h 244"/>
              <a:gd name="T14" fmla="*/ 1067 w 1071"/>
              <a:gd name="T15" fmla="*/ 236 h 244"/>
              <a:gd name="T16" fmla="*/ 1067 w 1071"/>
              <a:gd name="T17" fmla="*/ 240 h 244"/>
              <a:gd name="T18" fmla="*/ 1071 w 1071"/>
              <a:gd name="T19" fmla="*/ 240 h 244"/>
              <a:gd name="T20" fmla="*/ 1071 w 1071"/>
              <a:gd name="T21" fmla="*/ 0 h 244"/>
              <a:gd name="T22" fmla="*/ 0 w 1071"/>
              <a:gd name="T23" fmla="*/ 0 h 244"/>
              <a:gd name="T24" fmla="*/ 0 w 1071"/>
              <a:gd name="T25" fmla="*/ 244 h 244"/>
              <a:gd name="T26" fmla="*/ 1071 w 1071"/>
              <a:gd name="T27" fmla="*/ 244 h 244"/>
              <a:gd name="T28" fmla="*/ 1071 w 1071"/>
              <a:gd name="T29" fmla="*/ 240 h 244"/>
              <a:gd name="T30" fmla="*/ 1067 w 1071"/>
              <a:gd name="T31" fmla="*/ 24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1" h="244">
                <a:moveTo>
                  <a:pt x="1067" y="240"/>
                </a:moveTo>
                <a:lnTo>
                  <a:pt x="1067" y="236"/>
                </a:lnTo>
                <a:lnTo>
                  <a:pt x="8" y="236"/>
                </a:lnTo>
                <a:lnTo>
                  <a:pt x="8" y="8"/>
                </a:lnTo>
                <a:lnTo>
                  <a:pt x="1063" y="8"/>
                </a:lnTo>
                <a:lnTo>
                  <a:pt x="1063" y="240"/>
                </a:lnTo>
                <a:lnTo>
                  <a:pt x="1067" y="240"/>
                </a:lnTo>
                <a:lnTo>
                  <a:pt x="1067" y="236"/>
                </a:lnTo>
                <a:lnTo>
                  <a:pt x="1067" y="240"/>
                </a:lnTo>
                <a:lnTo>
                  <a:pt x="1071" y="240"/>
                </a:lnTo>
                <a:lnTo>
                  <a:pt x="1071" y="0"/>
                </a:lnTo>
                <a:lnTo>
                  <a:pt x="0" y="0"/>
                </a:lnTo>
                <a:lnTo>
                  <a:pt x="0" y="244"/>
                </a:lnTo>
                <a:lnTo>
                  <a:pt x="1071" y="244"/>
                </a:lnTo>
                <a:lnTo>
                  <a:pt x="1071" y="240"/>
                </a:lnTo>
                <a:lnTo>
                  <a:pt x="1067" y="240"/>
                </a:lnTo>
                <a:close/>
              </a:path>
            </a:pathLst>
          </a:custGeom>
          <a:solidFill>
            <a:srgbClr val="E6E6E6">
              <a:lumMod val="90000"/>
            </a:srgbClr>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15" name="Rectangle 165">
            <a:extLst>
              <a:ext uri="{FF2B5EF4-FFF2-40B4-BE49-F238E27FC236}">
                <a16:creationId xmlns:a16="http://schemas.microsoft.com/office/drawing/2014/main" id="{2EB0BBE4-9C74-A438-9CC9-87CFABB77688}"/>
              </a:ext>
              <a:ext uri="{C183D7F6-B498-43B3-948B-1728B52AA6E4}">
                <adec:decorative xmlns:adec="http://schemas.microsoft.com/office/drawing/2017/decorative" val="1"/>
              </a:ext>
            </a:extLst>
          </p:cNvPr>
          <p:cNvSpPr>
            <a:spLocks noChangeArrowheads="1"/>
          </p:cNvSpPr>
          <p:nvPr/>
        </p:nvSpPr>
        <p:spPr bwMode="auto">
          <a:xfrm>
            <a:off x="8881153" y="3131766"/>
            <a:ext cx="60325" cy="168275"/>
          </a:xfrm>
          <a:prstGeom prst="rect">
            <a:avLst/>
          </a:prstGeom>
          <a:solidFill>
            <a:srgbClr val="E6E6E6">
              <a:lumMod val="90000"/>
            </a:srgbClr>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16" name="Rectangle 166">
            <a:extLst>
              <a:ext uri="{FF2B5EF4-FFF2-40B4-BE49-F238E27FC236}">
                <a16:creationId xmlns:a16="http://schemas.microsoft.com/office/drawing/2014/main" id="{675272A6-A279-4AA5-F320-13CF5C64CB21}"/>
              </a:ext>
              <a:ext uri="{C183D7F6-B498-43B3-948B-1728B52AA6E4}">
                <adec:decorative xmlns:adec="http://schemas.microsoft.com/office/drawing/2017/decorative" val="1"/>
              </a:ext>
            </a:extLst>
          </p:cNvPr>
          <p:cNvSpPr>
            <a:spLocks noChangeArrowheads="1"/>
          </p:cNvSpPr>
          <p:nvPr/>
        </p:nvSpPr>
        <p:spPr bwMode="auto">
          <a:xfrm>
            <a:off x="7228566" y="3071441"/>
            <a:ext cx="74613"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defTabSz="457200">
              <a:buClrTx/>
            </a:pPr>
            <a:endParaRPr lang="en-US" sz="1800" kern="1200" dirty="0">
              <a:solidFill>
                <a:srgbClr val="999999"/>
              </a:solidFill>
              <a:latin typeface="Times New Roman"/>
              <a:ea typeface="+mn-ea"/>
              <a:cs typeface="+mn-cs"/>
            </a:endParaRPr>
          </a:p>
        </p:txBody>
      </p:sp>
      <p:sp>
        <p:nvSpPr>
          <p:cNvPr id="17" name="Rectangle 167">
            <a:extLst>
              <a:ext uri="{FF2B5EF4-FFF2-40B4-BE49-F238E27FC236}">
                <a16:creationId xmlns:a16="http://schemas.microsoft.com/office/drawing/2014/main" id="{1AB09587-561C-7B01-6A91-FAD7C1C71FE6}"/>
              </a:ext>
              <a:ext uri="{C183D7F6-B498-43B3-948B-1728B52AA6E4}">
                <adec:decorative xmlns:adec="http://schemas.microsoft.com/office/drawing/2017/decorative" val="1"/>
              </a:ext>
            </a:extLst>
          </p:cNvPr>
          <p:cNvSpPr>
            <a:spLocks noChangeArrowheads="1"/>
          </p:cNvSpPr>
          <p:nvPr/>
        </p:nvSpPr>
        <p:spPr bwMode="auto">
          <a:xfrm>
            <a:off x="7315878" y="3071441"/>
            <a:ext cx="79375"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defTabSz="457200">
              <a:buClrTx/>
            </a:pPr>
            <a:endParaRPr lang="en-US" sz="1800" kern="1200" dirty="0">
              <a:solidFill>
                <a:srgbClr val="999999"/>
              </a:solidFill>
              <a:latin typeface="Times New Roman"/>
              <a:ea typeface="+mn-ea"/>
              <a:cs typeface="+mn-cs"/>
            </a:endParaRPr>
          </a:p>
        </p:txBody>
      </p:sp>
      <p:sp>
        <p:nvSpPr>
          <p:cNvPr id="18" name="Rectangle 168">
            <a:extLst>
              <a:ext uri="{FF2B5EF4-FFF2-40B4-BE49-F238E27FC236}">
                <a16:creationId xmlns:a16="http://schemas.microsoft.com/office/drawing/2014/main" id="{9408B951-660B-17CC-7BEC-6D86E0441597}"/>
              </a:ext>
              <a:ext uri="{C183D7F6-B498-43B3-948B-1728B52AA6E4}">
                <adec:decorative xmlns:adec="http://schemas.microsoft.com/office/drawing/2017/decorative" val="1"/>
              </a:ext>
            </a:extLst>
          </p:cNvPr>
          <p:cNvSpPr>
            <a:spLocks noChangeArrowheads="1"/>
          </p:cNvSpPr>
          <p:nvPr/>
        </p:nvSpPr>
        <p:spPr bwMode="auto">
          <a:xfrm>
            <a:off x="7407953" y="3071441"/>
            <a:ext cx="79375"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defTabSz="457200">
              <a:buClrTx/>
            </a:pPr>
            <a:endParaRPr lang="en-US" sz="1800" kern="1200" dirty="0">
              <a:solidFill>
                <a:srgbClr val="999999"/>
              </a:solidFill>
              <a:latin typeface="Times New Roman"/>
              <a:ea typeface="+mn-ea"/>
              <a:cs typeface="+mn-cs"/>
            </a:endParaRPr>
          </a:p>
        </p:txBody>
      </p:sp>
      <p:sp>
        <p:nvSpPr>
          <p:cNvPr id="19" name="Rectangle 169">
            <a:extLst>
              <a:ext uri="{FF2B5EF4-FFF2-40B4-BE49-F238E27FC236}">
                <a16:creationId xmlns:a16="http://schemas.microsoft.com/office/drawing/2014/main" id="{DF72CD9D-76CD-578D-61BB-797D0D7F2F8B}"/>
              </a:ext>
              <a:ext uri="{C183D7F6-B498-43B3-948B-1728B52AA6E4}">
                <adec:decorative xmlns:adec="http://schemas.microsoft.com/office/drawing/2017/decorative" val="1"/>
              </a:ext>
            </a:extLst>
          </p:cNvPr>
          <p:cNvSpPr>
            <a:spLocks noChangeArrowheads="1"/>
          </p:cNvSpPr>
          <p:nvPr/>
        </p:nvSpPr>
        <p:spPr bwMode="auto">
          <a:xfrm>
            <a:off x="7500028" y="3071441"/>
            <a:ext cx="76200"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defTabSz="457200">
              <a:buClrTx/>
            </a:pPr>
            <a:endParaRPr lang="en-US" sz="1800" kern="1200" dirty="0">
              <a:solidFill>
                <a:srgbClr val="999999"/>
              </a:solidFill>
              <a:latin typeface="Times New Roman"/>
              <a:ea typeface="+mn-ea"/>
              <a:cs typeface="+mn-cs"/>
            </a:endParaRPr>
          </a:p>
        </p:txBody>
      </p:sp>
      <p:sp>
        <p:nvSpPr>
          <p:cNvPr id="20" name="Rectangle 170">
            <a:extLst>
              <a:ext uri="{FF2B5EF4-FFF2-40B4-BE49-F238E27FC236}">
                <a16:creationId xmlns:a16="http://schemas.microsoft.com/office/drawing/2014/main" id="{93D32565-EF09-E070-89B1-7C0E87353881}"/>
              </a:ext>
              <a:ext uri="{C183D7F6-B498-43B3-948B-1728B52AA6E4}">
                <adec:decorative xmlns:adec="http://schemas.microsoft.com/office/drawing/2017/decorative" val="1"/>
              </a:ext>
            </a:extLst>
          </p:cNvPr>
          <p:cNvSpPr>
            <a:spLocks noChangeArrowheads="1"/>
          </p:cNvSpPr>
          <p:nvPr/>
        </p:nvSpPr>
        <p:spPr bwMode="auto">
          <a:xfrm>
            <a:off x="7588928" y="3071441"/>
            <a:ext cx="79375"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defTabSz="457200">
              <a:buClrTx/>
            </a:pPr>
            <a:endParaRPr lang="en-US" sz="1800" kern="1200" dirty="0">
              <a:solidFill>
                <a:srgbClr val="999999"/>
              </a:solidFill>
              <a:latin typeface="Times New Roman"/>
              <a:ea typeface="+mn-ea"/>
              <a:cs typeface="+mn-cs"/>
            </a:endParaRPr>
          </a:p>
        </p:txBody>
      </p:sp>
      <p:sp>
        <p:nvSpPr>
          <p:cNvPr id="21" name="Rectangle 171">
            <a:extLst>
              <a:ext uri="{FF2B5EF4-FFF2-40B4-BE49-F238E27FC236}">
                <a16:creationId xmlns:a16="http://schemas.microsoft.com/office/drawing/2014/main" id="{9F11DE6A-1B9B-18DD-B2B0-3B25ED4A51A5}"/>
              </a:ext>
              <a:ext uri="{C183D7F6-B498-43B3-948B-1728B52AA6E4}">
                <adec:decorative xmlns:adec="http://schemas.microsoft.com/office/drawing/2017/decorative" val="1"/>
              </a:ext>
            </a:extLst>
          </p:cNvPr>
          <p:cNvSpPr>
            <a:spLocks noChangeArrowheads="1"/>
          </p:cNvSpPr>
          <p:nvPr/>
        </p:nvSpPr>
        <p:spPr bwMode="auto">
          <a:xfrm>
            <a:off x="7681003" y="3071441"/>
            <a:ext cx="79375"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defTabSz="457200">
              <a:buClrTx/>
            </a:pPr>
            <a:endParaRPr lang="en-US" sz="1800" kern="1200" dirty="0">
              <a:solidFill>
                <a:srgbClr val="999999"/>
              </a:solidFill>
              <a:latin typeface="Times New Roman"/>
              <a:ea typeface="+mn-ea"/>
              <a:cs typeface="+mn-cs"/>
            </a:endParaRPr>
          </a:p>
        </p:txBody>
      </p:sp>
      <p:sp>
        <p:nvSpPr>
          <p:cNvPr id="22" name="Rectangle 172">
            <a:extLst>
              <a:ext uri="{FF2B5EF4-FFF2-40B4-BE49-F238E27FC236}">
                <a16:creationId xmlns:a16="http://schemas.microsoft.com/office/drawing/2014/main" id="{0B90EDDD-7362-5C1E-F518-B22BA0ABE7AE}"/>
              </a:ext>
              <a:ext uri="{C183D7F6-B498-43B3-948B-1728B52AA6E4}">
                <adec:decorative xmlns:adec="http://schemas.microsoft.com/office/drawing/2017/decorative" val="1"/>
              </a:ext>
            </a:extLst>
          </p:cNvPr>
          <p:cNvSpPr>
            <a:spLocks noChangeArrowheads="1"/>
          </p:cNvSpPr>
          <p:nvPr/>
        </p:nvSpPr>
        <p:spPr bwMode="auto">
          <a:xfrm>
            <a:off x="7773078" y="3071441"/>
            <a:ext cx="76200"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defTabSz="457200">
              <a:buClrTx/>
            </a:pPr>
            <a:endParaRPr lang="en-US" sz="1800" kern="1200" dirty="0">
              <a:solidFill>
                <a:srgbClr val="999999"/>
              </a:solidFill>
              <a:latin typeface="Times New Roman"/>
              <a:ea typeface="+mn-ea"/>
              <a:cs typeface="+mn-cs"/>
            </a:endParaRPr>
          </a:p>
        </p:txBody>
      </p:sp>
      <p:sp>
        <p:nvSpPr>
          <p:cNvPr id="23" name="Rectangle 173">
            <a:extLst>
              <a:ext uri="{FF2B5EF4-FFF2-40B4-BE49-F238E27FC236}">
                <a16:creationId xmlns:a16="http://schemas.microsoft.com/office/drawing/2014/main" id="{1B9C9B41-6355-3A2A-70AC-66C244DBEAB5}"/>
              </a:ext>
              <a:ext uri="{C183D7F6-B498-43B3-948B-1728B52AA6E4}">
                <adec:decorative xmlns:adec="http://schemas.microsoft.com/office/drawing/2017/decorative" val="1"/>
              </a:ext>
            </a:extLst>
          </p:cNvPr>
          <p:cNvSpPr>
            <a:spLocks noChangeArrowheads="1"/>
          </p:cNvSpPr>
          <p:nvPr/>
        </p:nvSpPr>
        <p:spPr bwMode="auto">
          <a:xfrm>
            <a:off x="7861978" y="3071441"/>
            <a:ext cx="79375"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defTabSz="457200">
              <a:buClrTx/>
            </a:pPr>
            <a:endParaRPr lang="en-US" sz="1800" kern="1200" dirty="0">
              <a:solidFill>
                <a:srgbClr val="999999"/>
              </a:solidFill>
              <a:latin typeface="Times New Roman"/>
              <a:ea typeface="+mn-ea"/>
              <a:cs typeface="+mn-cs"/>
            </a:endParaRPr>
          </a:p>
        </p:txBody>
      </p:sp>
      <p:sp>
        <p:nvSpPr>
          <p:cNvPr id="24" name="Rectangle 174">
            <a:extLst>
              <a:ext uri="{FF2B5EF4-FFF2-40B4-BE49-F238E27FC236}">
                <a16:creationId xmlns:a16="http://schemas.microsoft.com/office/drawing/2014/main" id="{F36E1688-120B-59AF-C879-5177F8C29169}"/>
              </a:ext>
              <a:ext uri="{C183D7F6-B498-43B3-948B-1728B52AA6E4}">
                <adec:decorative xmlns:adec="http://schemas.microsoft.com/office/drawing/2017/decorative" val="1"/>
              </a:ext>
            </a:extLst>
          </p:cNvPr>
          <p:cNvSpPr>
            <a:spLocks noChangeArrowheads="1"/>
          </p:cNvSpPr>
          <p:nvPr/>
        </p:nvSpPr>
        <p:spPr bwMode="auto">
          <a:xfrm>
            <a:off x="7954053" y="3071441"/>
            <a:ext cx="79375"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defTabSz="457200">
              <a:buClrTx/>
            </a:pPr>
            <a:endParaRPr lang="en-US" sz="1800" kern="1200" dirty="0">
              <a:solidFill>
                <a:srgbClr val="999999"/>
              </a:solidFill>
              <a:latin typeface="Times New Roman"/>
              <a:ea typeface="+mn-ea"/>
              <a:cs typeface="+mn-cs"/>
            </a:endParaRPr>
          </a:p>
        </p:txBody>
      </p:sp>
      <p:sp>
        <p:nvSpPr>
          <p:cNvPr id="25" name="Rectangle 175">
            <a:extLst>
              <a:ext uri="{FF2B5EF4-FFF2-40B4-BE49-F238E27FC236}">
                <a16:creationId xmlns:a16="http://schemas.microsoft.com/office/drawing/2014/main" id="{149ECFD0-4F9C-77A1-85F5-78E71AA3EAF7}"/>
              </a:ext>
              <a:ext uri="{C183D7F6-B498-43B3-948B-1728B52AA6E4}">
                <adec:decorative xmlns:adec="http://schemas.microsoft.com/office/drawing/2017/decorative" val="1"/>
              </a:ext>
            </a:extLst>
          </p:cNvPr>
          <p:cNvSpPr>
            <a:spLocks noChangeArrowheads="1"/>
          </p:cNvSpPr>
          <p:nvPr/>
        </p:nvSpPr>
        <p:spPr bwMode="auto">
          <a:xfrm>
            <a:off x="8046128" y="3071441"/>
            <a:ext cx="76200"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defTabSz="457200">
              <a:buClrTx/>
            </a:pPr>
            <a:endParaRPr lang="en-US" sz="1800" kern="1200" dirty="0">
              <a:solidFill>
                <a:srgbClr val="999999"/>
              </a:solidFill>
              <a:latin typeface="Times New Roman"/>
              <a:ea typeface="+mn-ea"/>
              <a:cs typeface="+mn-cs"/>
            </a:endParaRPr>
          </a:p>
        </p:txBody>
      </p:sp>
      <p:sp>
        <p:nvSpPr>
          <p:cNvPr id="26" name="Rectangle 176">
            <a:extLst>
              <a:ext uri="{FF2B5EF4-FFF2-40B4-BE49-F238E27FC236}">
                <a16:creationId xmlns:a16="http://schemas.microsoft.com/office/drawing/2014/main" id="{AC5B8208-2E97-3488-CDD1-B18C72E7BC2A}"/>
              </a:ext>
              <a:ext uri="{C183D7F6-B498-43B3-948B-1728B52AA6E4}">
                <adec:decorative xmlns:adec="http://schemas.microsoft.com/office/drawing/2017/decorative" val="1"/>
              </a:ext>
            </a:extLst>
          </p:cNvPr>
          <p:cNvSpPr>
            <a:spLocks noChangeArrowheads="1"/>
          </p:cNvSpPr>
          <p:nvPr/>
        </p:nvSpPr>
        <p:spPr bwMode="auto">
          <a:xfrm>
            <a:off x="8135028" y="3071441"/>
            <a:ext cx="79375"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defTabSz="457200">
              <a:buClrTx/>
            </a:pPr>
            <a:endParaRPr lang="en-US" sz="1800" kern="1200" dirty="0">
              <a:solidFill>
                <a:srgbClr val="999999"/>
              </a:solidFill>
              <a:latin typeface="Times New Roman"/>
              <a:ea typeface="+mn-ea"/>
              <a:cs typeface="+mn-cs"/>
            </a:endParaRPr>
          </a:p>
        </p:txBody>
      </p:sp>
      <p:sp>
        <p:nvSpPr>
          <p:cNvPr id="27" name="Rectangle 177">
            <a:extLst>
              <a:ext uri="{FF2B5EF4-FFF2-40B4-BE49-F238E27FC236}">
                <a16:creationId xmlns:a16="http://schemas.microsoft.com/office/drawing/2014/main" id="{0A9C152E-3744-7C96-0E17-463284921D10}"/>
              </a:ext>
              <a:ext uri="{C183D7F6-B498-43B3-948B-1728B52AA6E4}">
                <adec:decorative xmlns:adec="http://schemas.microsoft.com/office/drawing/2017/decorative" val="1"/>
              </a:ext>
            </a:extLst>
          </p:cNvPr>
          <p:cNvSpPr>
            <a:spLocks noChangeArrowheads="1"/>
          </p:cNvSpPr>
          <p:nvPr/>
        </p:nvSpPr>
        <p:spPr bwMode="auto">
          <a:xfrm>
            <a:off x="8227103" y="3071441"/>
            <a:ext cx="79375"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defTabSz="457200">
              <a:buClrTx/>
            </a:pPr>
            <a:endParaRPr lang="en-US" sz="1800" kern="1200" dirty="0">
              <a:solidFill>
                <a:srgbClr val="999999"/>
              </a:solidFill>
              <a:latin typeface="Times New Roman"/>
              <a:ea typeface="+mn-ea"/>
              <a:cs typeface="+mn-cs"/>
            </a:endParaRPr>
          </a:p>
        </p:txBody>
      </p:sp>
      <p:sp>
        <p:nvSpPr>
          <p:cNvPr id="28" name="Rectangle 178">
            <a:extLst>
              <a:ext uri="{FF2B5EF4-FFF2-40B4-BE49-F238E27FC236}">
                <a16:creationId xmlns:a16="http://schemas.microsoft.com/office/drawing/2014/main" id="{E7BA7764-E851-55CF-F948-4649467C1D92}"/>
              </a:ext>
              <a:ext uri="{C183D7F6-B498-43B3-948B-1728B52AA6E4}">
                <adec:decorative xmlns:adec="http://schemas.microsoft.com/office/drawing/2017/decorative" val="1"/>
              </a:ext>
            </a:extLst>
          </p:cNvPr>
          <p:cNvSpPr>
            <a:spLocks noChangeArrowheads="1"/>
          </p:cNvSpPr>
          <p:nvPr/>
        </p:nvSpPr>
        <p:spPr bwMode="auto">
          <a:xfrm>
            <a:off x="8319178" y="3071441"/>
            <a:ext cx="76200"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defTabSz="457200">
              <a:buClrTx/>
            </a:pPr>
            <a:endParaRPr lang="en-US" sz="1800" kern="1200" dirty="0">
              <a:solidFill>
                <a:srgbClr val="999999"/>
              </a:solidFill>
              <a:latin typeface="Times New Roman"/>
              <a:ea typeface="+mn-ea"/>
              <a:cs typeface="+mn-cs"/>
            </a:endParaRPr>
          </a:p>
        </p:txBody>
      </p:sp>
      <p:sp>
        <p:nvSpPr>
          <p:cNvPr id="29" name="Rectangle 179">
            <a:extLst>
              <a:ext uri="{FF2B5EF4-FFF2-40B4-BE49-F238E27FC236}">
                <a16:creationId xmlns:a16="http://schemas.microsoft.com/office/drawing/2014/main" id="{28F64BE1-1EAA-052B-1231-02C09A6EE8BC}"/>
              </a:ext>
              <a:ext uri="{C183D7F6-B498-43B3-948B-1728B52AA6E4}">
                <adec:decorative xmlns:adec="http://schemas.microsoft.com/office/drawing/2017/decorative" val="1"/>
              </a:ext>
            </a:extLst>
          </p:cNvPr>
          <p:cNvSpPr>
            <a:spLocks noChangeArrowheads="1"/>
          </p:cNvSpPr>
          <p:nvPr/>
        </p:nvSpPr>
        <p:spPr bwMode="auto">
          <a:xfrm>
            <a:off x="8408078" y="3071441"/>
            <a:ext cx="79375"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defTabSz="457200">
              <a:buClrTx/>
            </a:pPr>
            <a:endParaRPr lang="en-US" sz="1800" kern="1200" dirty="0">
              <a:solidFill>
                <a:srgbClr val="999999"/>
              </a:solidFill>
              <a:latin typeface="Times New Roman"/>
              <a:ea typeface="+mn-ea"/>
              <a:cs typeface="+mn-cs"/>
            </a:endParaRPr>
          </a:p>
        </p:txBody>
      </p:sp>
      <p:sp>
        <p:nvSpPr>
          <p:cNvPr id="30" name="Rectangle 180">
            <a:extLst>
              <a:ext uri="{FF2B5EF4-FFF2-40B4-BE49-F238E27FC236}">
                <a16:creationId xmlns:a16="http://schemas.microsoft.com/office/drawing/2014/main" id="{8502E9FC-42AC-0AEC-D566-AB727F761A80}"/>
              </a:ext>
              <a:ext uri="{C183D7F6-B498-43B3-948B-1728B52AA6E4}">
                <adec:decorative xmlns:adec="http://schemas.microsoft.com/office/drawing/2017/decorative" val="1"/>
              </a:ext>
            </a:extLst>
          </p:cNvPr>
          <p:cNvSpPr>
            <a:spLocks noChangeArrowheads="1"/>
          </p:cNvSpPr>
          <p:nvPr/>
        </p:nvSpPr>
        <p:spPr bwMode="auto">
          <a:xfrm>
            <a:off x="8500153" y="3071441"/>
            <a:ext cx="79375"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31" name="Rectangle 181">
            <a:extLst>
              <a:ext uri="{FF2B5EF4-FFF2-40B4-BE49-F238E27FC236}">
                <a16:creationId xmlns:a16="http://schemas.microsoft.com/office/drawing/2014/main" id="{CC8ABDCE-A09A-5395-789A-4C6467B76A98}"/>
              </a:ext>
              <a:ext uri="{C183D7F6-B498-43B3-948B-1728B52AA6E4}">
                <adec:decorative xmlns:adec="http://schemas.microsoft.com/office/drawing/2017/decorative" val="1"/>
              </a:ext>
            </a:extLst>
          </p:cNvPr>
          <p:cNvSpPr>
            <a:spLocks noChangeArrowheads="1"/>
          </p:cNvSpPr>
          <p:nvPr/>
        </p:nvSpPr>
        <p:spPr bwMode="auto">
          <a:xfrm>
            <a:off x="8592228" y="3071441"/>
            <a:ext cx="76200"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32" name="Rectangle 182">
            <a:extLst>
              <a:ext uri="{FF2B5EF4-FFF2-40B4-BE49-F238E27FC236}">
                <a16:creationId xmlns:a16="http://schemas.microsoft.com/office/drawing/2014/main" id="{AF53B0F9-6860-A59E-8AC2-E0C3B8405FB3}"/>
              </a:ext>
              <a:ext uri="{C183D7F6-B498-43B3-948B-1728B52AA6E4}">
                <adec:decorative xmlns:adec="http://schemas.microsoft.com/office/drawing/2017/decorative" val="1"/>
              </a:ext>
            </a:extLst>
          </p:cNvPr>
          <p:cNvSpPr>
            <a:spLocks noChangeArrowheads="1"/>
          </p:cNvSpPr>
          <p:nvPr/>
        </p:nvSpPr>
        <p:spPr bwMode="auto">
          <a:xfrm>
            <a:off x="8681128" y="3071441"/>
            <a:ext cx="79375"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33" name="Rectangle 183">
            <a:extLst>
              <a:ext uri="{FF2B5EF4-FFF2-40B4-BE49-F238E27FC236}">
                <a16:creationId xmlns:a16="http://schemas.microsoft.com/office/drawing/2014/main" id="{220A4D26-BA0C-F6DD-F7E9-A39FEA5E01A1}"/>
              </a:ext>
              <a:ext uri="{C183D7F6-B498-43B3-948B-1728B52AA6E4}">
                <adec:decorative xmlns:adec="http://schemas.microsoft.com/office/drawing/2017/decorative" val="1"/>
              </a:ext>
            </a:extLst>
          </p:cNvPr>
          <p:cNvSpPr>
            <a:spLocks noChangeArrowheads="1"/>
          </p:cNvSpPr>
          <p:nvPr/>
        </p:nvSpPr>
        <p:spPr bwMode="auto">
          <a:xfrm>
            <a:off x="8773203" y="3071441"/>
            <a:ext cx="79375" cy="317500"/>
          </a:xfrm>
          <a:prstGeom prst="rect">
            <a:avLst/>
          </a:prstGeom>
          <a:solidFill>
            <a:srgbClr val="E6E6E6"/>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99999"/>
              </a:solidFill>
              <a:effectLst/>
              <a:uLnTx/>
              <a:uFillTx/>
              <a:latin typeface="Times New Roman"/>
              <a:ea typeface="+mn-ea"/>
              <a:cs typeface="+mn-cs"/>
            </a:endParaRPr>
          </a:p>
        </p:txBody>
      </p:sp>
      <p:sp>
        <p:nvSpPr>
          <p:cNvPr id="35" name="CasellaDiTesto 34">
            <a:extLst>
              <a:ext uri="{FF2B5EF4-FFF2-40B4-BE49-F238E27FC236}">
                <a16:creationId xmlns:a16="http://schemas.microsoft.com/office/drawing/2014/main" id="{4DE70170-F865-FCF7-8704-676EBC15379F}"/>
              </a:ext>
            </a:extLst>
          </p:cNvPr>
          <p:cNvSpPr txBox="1"/>
          <p:nvPr/>
        </p:nvSpPr>
        <p:spPr>
          <a:xfrm flipH="1">
            <a:off x="7188363" y="3101713"/>
            <a:ext cx="1339849" cy="307777"/>
          </a:xfrm>
          <a:prstGeom prst="rect">
            <a:avLst/>
          </a:prstGeom>
          <a:noFill/>
        </p:spPr>
        <p:txBody>
          <a:bodyPr wrap="square" rtlCol="0">
            <a:spAutoFit/>
          </a:bodyPr>
          <a:lstStyle/>
          <a:p>
            <a:pPr algn="ctr"/>
            <a:r>
              <a:rPr lang="it-IT" b="1" dirty="0">
                <a:solidFill>
                  <a:schemeClr val="tx1"/>
                </a:solidFill>
                <a:latin typeface="+mj-lt"/>
              </a:rPr>
              <a:t>REGULATION</a:t>
            </a:r>
          </a:p>
        </p:txBody>
      </p:sp>
    </p:spTree>
    <p:extLst>
      <p:ext uri="{BB962C8B-B14F-4D97-AF65-F5344CB8AC3E}">
        <p14:creationId xmlns:p14="http://schemas.microsoft.com/office/powerpoint/2010/main" val="595263429"/>
      </p:ext>
    </p:extLst>
  </p:cSld>
  <p:clrMapOvr>
    <a:masterClrMapping/>
  </p:clrMapOvr>
</p:sld>
</file>

<file path=ppt/theme/theme1.xml><?xml version="1.0" encoding="utf-8"?>
<a:theme xmlns:a="http://schemas.openxmlformats.org/drawingml/2006/main" name="Personalizza struttura">
  <a:themeElements>
    <a:clrScheme name="xAIM">
      <a:dk1>
        <a:srgbClr val="002060"/>
      </a:dk1>
      <a:lt1>
        <a:srgbClr val="FFFFFF"/>
      </a:lt1>
      <a:dk2>
        <a:srgbClr val="39BBAA"/>
      </a:dk2>
      <a:lt2>
        <a:srgbClr val="51DFBA"/>
      </a:lt2>
      <a:accent1>
        <a:srgbClr val="353744"/>
      </a:accent1>
      <a:accent2>
        <a:srgbClr val="424242"/>
      </a:accent2>
      <a:accent3>
        <a:srgbClr val="616161"/>
      </a:accent3>
      <a:accent4>
        <a:srgbClr val="999999"/>
      </a:accent4>
      <a:accent5>
        <a:srgbClr val="2A8C7F"/>
      </a:accent5>
      <a:accent6>
        <a:srgbClr val="23C097"/>
      </a:accent6>
      <a:hlink>
        <a:srgbClr val="1C5D54"/>
      </a:hlink>
      <a:folHlink>
        <a:srgbClr val="B9F2E3"/>
      </a:folHlink>
    </a:clrScheme>
    <a:fontScheme name="xAIM">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TotalTime>
  <Words>5415</Words>
  <Application>Microsoft Office PowerPoint</Application>
  <PresentationFormat>Presentazione su schermo (16:9)</PresentationFormat>
  <Paragraphs>358</Paragraphs>
  <Slides>45</Slides>
  <Notes>7</Notes>
  <HiddenSlides>0</HiddenSlides>
  <MMClips>0</MMClips>
  <ScaleCrop>false</ScaleCrop>
  <HeadingPairs>
    <vt:vector size="6" baseType="variant">
      <vt:variant>
        <vt:lpstr>Caratteri utilizzati</vt:lpstr>
      </vt:variant>
      <vt:variant>
        <vt:i4>13</vt:i4>
      </vt:variant>
      <vt:variant>
        <vt:lpstr>Tema</vt:lpstr>
      </vt:variant>
      <vt:variant>
        <vt:i4>1</vt:i4>
      </vt:variant>
      <vt:variant>
        <vt:lpstr>Titoli diapositive</vt:lpstr>
      </vt:variant>
      <vt:variant>
        <vt:i4>45</vt:i4>
      </vt:variant>
    </vt:vector>
  </HeadingPairs>
  <TitlesOfParts>
    <vt:vector size="59" baseType="lpstr">
      <vt:lpstr>Corbel</vt:lpstr>
      <vt:lpstr>ＭＳ Ｐゴシック</vt:lpstr>
      <vt:lpstr>Calibri</vt:lpstr>
      <vt:lpstr>Segoe UI</vt:lpstr>
      <vt:lpstr>Times New Roman</vt:lpstr>
      <vt:lpstr>Wingdings 2</vt:lpstr>
      <vt:lpstr>Helvetica</vt:lpstr>
      <vt:lpstr>SimSun</vt:lpstr>
      <vt:lpstr>Arial</vt:lpstr>
      <vt:lpstr>Symbol</vt:lpstr>
      <vt:lpstr>Wingdings</vt:lpstr>
      <vt:lpstr>Century Schoolbook</vt:lpstr>
      <vt:lpstr>Arial Unicode MS</vt:lpstr>
      <vt:lpstr>Personalizza struttura</vt:lpstr>
      <vt:lpstr>Transforming healthcare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Transforming healthcare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xAIM</dc:title>
  <dc:creator>Michele</dc:creator>
  <cp:lastModifiedBy>Tringali Michele</cp:lastModifiedBy>
  <cp:revision>207</cp:revision>
  <cp:lastPrinted>2021-05-25T05:55:10Z</cp:lastPrinted>
  <dcterms:modified xsi:type="dcterms:W3CDTF">2023-11-07T13:26:26Z</dcterms:modified>
</cp:coreProperties>
</file>